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7" r:id="rId2"/>
    <p:sldId id="258" r:id="rId3"/>
    <p:sldId id="259" r:id="rId4"/>
    <p:sldId id="268" r:id="rId5"/>
    <p:sldId id="270" r:id="rId6"/>
    <p:sldId id="272" r:id="rId7"/>
    <p:sldId id="273" r:id="rId8"/>
    <p:sldId id="274" r:id="rId9"/>
    <p:sldId id="271" r:id="rId10"/>
    <p:sldId id="269" r:id="rId11"/>
    <p:sldId id="275" r:id="rId12"/>
    <p:sldId id="265" r:id="rId13"/>
    <p:sldId id="260" r:id="rId14"/>
    <p:sldId id="262" r:id="rId15"/>
    <p:sldId id="276" r:id="rId16"/>
    <p:sldId id="277" r:id="rId17"/>
    <p:sldId id="278" r:id="rId18"/>
    <p:sldId id="266"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28768B-A874-45D8-BAE0-BA154CE013F0}">
          <p14:sldIdLst/>
        </p14:section>
        <p14:section name="Default Section" id="{E3FEC6A3-1D4F-4EB4-BDB2-A766EEB96349}">
          <p14:sldIdLst>
            <p14:sldId id="257"/>
            <p14:sldId id="258"/>
            <p14:sldId id="259"/>
            <p14:sldId id="268"/>
          </p14:sldIdLst>
        </p14:section>
        <p14:section name="Untitled Section" id="{1C23DCD2-0C1B-4A44-8F5C-E9C360729986}">
          <p14:sldIdLst>
            <p14:sldId id="270"/>
            <p14:sldId id="272"/>
            <p14:sldId id="273"/>
            <p14:sldId id="274"/>
            <p14:sldId id="271"/>
            <p14:sldId id="269"/>
            <p14:sldId id="275"/>
            <p14:sldId id="265"/>
            <p14:sldId id="260"/>
            <p14:sldId id="262"/>
            <p14:sldId id="276"/>
            <p14:sldId id="277"/>
            <p14:sldId id="278"/>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91" autoAdjust="0"/>
  </p:normalViewPr>
  <p:slideViewPr>
    <p:cSldViewPr snapToGrid="0">
      <p:cViewPr varScale="1">
        <p:scale>
          <a:sx n="68" d="100"/>
          <a:sy n="68" d="100"/>
        </p:scale>
        <p:origin x="81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F082B-8B8D-4133-81B6-CF8BEF8362DD}" type="datetimeFigureOut">
              <a:rPr lang="en-GB" smtClean="0"/>
              <a:t>25/09/2019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2346E-DF96-4A5D-9C79-F1C1CB5BAC3E}" type="slidenum">
              <a:rPr lang="en-GB" smtClean="0"/>
              <a:t>‹#›</a:t>
            </a:fld>
            <a:endParaRPr lang="en-GB" dirty="0"/>
          </a:p>
        </p:txBody>
      </p:sp>
    </p:spTree>
    <p:extLst>
      <p:ext uri="{BB962C8B-B14F-4D97-AF65-F5344CB8AC3E}">
        <p14:creationId xmlns:p14="http://schemas.microsoft.com/office/powerpoint/2010/main" val="424972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D2346E-DF96-4A5D-9C79-F1C1CB5BAC3E}" type="slidenum">
              <a:rPr lang="en-GB" smtClean="0"/>
              <a:t>12</a:t>
            </a:fld>
            <a:endParaRPr lang="en-GB" dirty="0"/>
          </a:p>
        </p:txBody>
      </p:sp>
    </p:spTree>
    <p:extLst>
      <p:ext uri="{BB962C8B-B14F-4D97-AF65-F5344CB8AC3E}">
        <p14:creationId xmlns:p14="http://schemas.microsoft.com/office/powerpoint/2010/main" val="107625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a:xfrm>
            <a:off x="5332412" y="5883275"/>
            <a:ext cx="4324044" cy="365125"/>
          </a:xfrm>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121260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31559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415962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339075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284765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126498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6508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4223126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2259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951856" y="5867131"/>
            <a:ext cx="551167" cy="365125"/>
          </a:xfrm>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193302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389475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195256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273400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76499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287680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29946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92C183-1505-4497-9585-8449A3798D93}" type="datetimeFigureOut">
              <a:rPr lang="en-GB" smtClean="0"/>
              <a:t>25/09/2019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6A8DCE-AB72-402E-AA47-3B9FDD87E8E3}" type="slidenum">
              <a:rPr lang="en-GB" smtClean="0"/>
              <a:t>‹#›</a:t>
            </a:fld>
            <a:endParaRPr lang="en-GB" dirty="0"/>
          </a:p>
        </p:txBody>
      </p:sp>
    </p:spTree>
    <p:extLst>
      <p:ext uri="{BB962C8B-B14F-4D97-AF65-F5344CB8AC3E}">
        <p14:creationId xmlns:p14="http://schemas.microsoft.com/office/powerpoint/2010/main" val="321315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92C183-1505-4497-9585-8449A3798D93}" type="datetimeFigureOut">
              <a:rPr lang="en-GB" smtClean="0"/>
              <a:t>25/09/2019</a:t>
            </a:fld>
            <a:endParaRPr lang="en-GB"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A8DCE-AB72-402E-AA47-3B9FDD87E8E3}" type="slidenum">
              <a:rPr lang="en-GB" smtClean="0"/>
              <a:t>‹#›</a:t>
            </a:fld>
            <a:endParaRPr lang="en-GB" dirty="0"/>
          </a:p>
        </p:txBody>
      </p:sp>
    </p:spTree>
    <p:extLst>
      <p:ext uri="{BB962C8B-B14F-4D97-AF65-F5344CB8AC3E}">
        <p14:creationId xmlns:p14="http://schemas.microsoft.com/office/powerpoint/2010/main" val="2867240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Northwest@englandnetball.co.uk" TargetMode="External"/><Relationship Id="rId2" Type="http://schemas.openxmlformats.org/officeDocument/2006/relationships/hyperlink" Target="mailto:Caer.harrison@englandnetball.co.uk" TargetMode="External"/><Relationship Id="rId1" Type="http://schemas.openxmlformats.org/officeDocument/2006/relationships/slideLayout" Target="../slideLayouts/slideLayout4.xml"/><Relationship Id="rId6" Type="http://schemas.openxmlformats.org/officeDocument/2006/relationships/hyperlink" Target="mailto:Stephanie.hastwell@englandnetball.co.uk" TargetMode="External"/><Relationship Id="rId5" Type="http://schemas.openxmlformats.org/officeDocument/2006/relationships/hyperlink" Target="mailto:Eliza.Morgan@englandnetball.co.uk" TargetMode="External"/><Relationship Id="rId4" Type="http://schemas.openxmlformats.org/officeDocument/2006/relationships/hyperlink" Target="mailto:Katie.thompson@englandnetball.co.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799-9D1C-4D5D-9209-BAE18BA1230E}"/>
              </a:ext>
            </a:extLst>
          </p:cNvPr>
          <p:cNvSpPr>
            <a:spLocks noGrp="1"/>
          </p:cNvSpPr>
          <p:nvPr>
            <p:ph type="ctrTitle"/>
          </p:nvPr>
        </p:nvSpPr>
        <p:spPr>
          <a:xfrm>
            <a:off x="1524000" y="1122363"/>
            <a:ext cx="8343900" cy="2219738"/>
          </a:xfrm>
        </p:spPr>
        <p:txBody>
          <a:bodyPr>
            <a:noAutofit/>
          </a:bodyPr>
          <a:lstStyle/>
          <a:p>
            <a:pPr algn="ctr"/>
            <a:r>
              <a:rPr lang="en-GB" b="1" dirty="0">
                <a:latin typeface="Calibri" panose="020F0502020204030204" pitchFamily="34" charset="0"/>
                <a:cs typeface="Calibri" panose="020F0502020204030204" pitchFamily="34" charset="0"/>
              </a:rPr>
              <a:t>Greater Manchester County netball Association – AGM</a:t>
            </a:r>
          </a:p>
        </p:txBody>
      </p:sp>
      <p:sp>
        <p:nvSpPr>
          <p:cNvPr id="3" name="Subtitle 2">
            <a:extLst>
              <a:ext uri="{FF2B5EF4-FFF2-40B4-BE49-F238E27FC236}">
                <a16:creationId xmlns:a16="http://schemas.microsoft.com/office/drawing/2014/main" id="{4416389D-C3C1-4532-803A-B2B86AB089A1}"/>
              </a:ext>
            </a:extLst>
          </p:cNvPr>
          <p:cNvSpPr>
            <a:spLocks noGrp="1"/>
          </p:cNvSpPr>
          <p:nvPr>
            <p:ph type="subTitle" idx="1"/>
          </p:nvPr>
        </p:nvSpPr>
        <p:spPr/>
        <p:txBody>
          <a:bodyPr>
            <a:normAutofit/>
          </a:bodyPr>
          <a:lstStyle/>
          <a:p>
            <a:pPr algn="ctr"/>
            <a:r>
              <a:rPr lang="en-GB" sz="3200" b="1" dirty="0">
                <a:latin typeface="Calibri" panose="020F0502020204030204" pitchFamily="34" charset="0"/>
                <a:cs typeface="Calibri" panose="020F0502020204030204" pitchFamily="34" charset="0"/>
              </a:rPr>
              <a:t>Wednesday 25</a:t>
            </a:r>
            <a:r>
              <a:rPr lang="en-GB" sz="3200" b="1" baseline="30000" dirty="0">
                <a:latin typeface="Calibri" panose="020F0502020204030204" pitchFamily="34" charset="0"/>
                <a:cs typeface="Calibri" panose="020F0502020204030204" pitchFamily="34" charset="0"/>
              </a:rPr>
              <a:t>th</a:t>
            </a:r>
            <a:r>
              <a:rPr lang="en-GB" sz="3200" b="1" dirty="0">
                <a:latin typeface="Calibri" panose="020F0502020204030204" pitchFamily="34" charset="0"/>
                <a:cs typeface="Calibri" panose="020F0502020204030204" pitchFamily="34" charset="0"/>
              </a:rPr>
              <a:t> September 2019 – 7pm</a:t>
            </a:r>
          </a:p>
        </p:txBody>
      </p:sp>
      <p:pic>
        <p:nvPicPr>
          <p:cNvPr id="4" name="Picture 3" descr="..\..\Letters\GMC Netball Logo.jpg">
            <a:extLst>
              <a:ext uri="{FF2B5EF4-FFF2-40B4-BE49-F238E27FC236}">
                <a16:creationId xmlns:a16="http://schemas.microsoft.com/office/drawing/2014/main" id="{D11991EF-9B59-4225-A888-F496CEB1C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5016499"/>
            <a:ext cx="1447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descr="England Netball">
            <a:extLst>
              <a:ext uri="{FF2B5EF4-FFF2-40B4-BE49-F238E27FC236}">
                <a16:creationId xmlns:a16="http://schemas.microsoft.com/office/drawing/2014/main" id="{FC488846-65F0-4CCA-80B8-116E9522B0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4" name="Picture 10" descr="Corporate Governance">
            <a:extLst>
              <a:ext uri="{FF2B5EF4-FFF2-40B4-BE49-F238E27FC236}">
                <a16:creationId xmlns:a16="http://schemas.microsoft.com/office/drawing/2014/main" id="{9C831D14-8880-4E9B-9654-7D55F73B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306" y="1163378"/>
            <a:ext cx="1796190" cy="12797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8" name="Picture 14" descr="Picture">
            <a:extLst>
              <a:ext uri="{FF2B5EF4-FFF2-40B4-BE49-F238E27FC236}">
                <a16:creationId xmlns:a16="http://schemas.microsoft.com/office/drawing/2014/main" id="{EAFA8DDD-CDDC-423B-9463-448A9326B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0" y="4385149"/>
            <a:ext cx="1019175" cy="9048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1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4ECC-4800-4326-BB3F-49BB0A60ED7B}"/>
              </a:ext>
            </a:extLst>
          </p:cNvPr>
          <p:cNvSpPr>
            <a:spLocks noGrp="1"/>
          </p:cNvSpPr>
          <p:nvPr>
            <p:ph type="title"/>
          </p:nvPr>
        </p:nvSpPr>
        <p:spPr>
          <a:xfrm>
            <a:off x="1425697" y="1"/>
            <a:ext cx="9142657" cy="1301262"/>
          </a:xfrm>
        </p:spPr>
        <p:txBody>
          <a:bodyPr/>
          <a:lstStyle/>
          <a:p>
            <a:r>
              <a:rPr lang="en-GB" b="1" u="sng" dirty="0">
                <a:latin typeface="Calibri" panose="020F0502020204030204" pitchFamily="34" charset="0"/>
                <a:cs typeface="Calibri" panose="020F0502020204030204" pitchFamily="34" charset="0"/>
              </a:rPr>
              <a:t>Development - Continued</a:t>
            </a:r>
          </a:p>
        </p:txBody>
      </p:sp>
      <p:sp>
        <p:nvSpPr>
          <p:cNvPr id="3" name="Content Placeholder 2">
            <a:extLst>
              <a:ext uri="{FF2B5EF4-FFF2-40B4-BE49-F238E27FC236}">
                <a16:creationId xmlns:a16="http://schemas.microsoft.com/office/drawing/2014/main" id="{4F2221DF-F108-44B2-BD7B-937EAC324FA3}"/>
              </a:ext>
            </a:extLst>
          </p:cNvPr>
          <p:cNvSpPr>
            <a:spLocks noGrp="1"/>
          </p:cNvSpPr>
          <p:nvPr>
            <p:ph sz="half" idx="1"/>
          </p:nvPr>
        </p:nvSpPr>
        <p:spPr>
          <a:xfrm>
            <a:off x="1470777" y="1301263"/>
            <a:ext cx="4625224" cy="4489937"/>
          </a:xfrm>
        </p:spPr>
        <p:txBody>
          <a:bodyPr>
            <a:normAutofit/>
          </a:bodyPr>
          <a:lstStyle/>
          <a:p>
            <a:pPr marL="0" indent="0" algn="ctr">
              <a:buNone/>
            </a:pPr>
            <a:r>
              <a:rPr lang="en-GB" sz="1400" b="1" i="1" u="sng" dirty="0">
                <a:latin typeface="Calibri" panose="020F0502020204030204" pitchFamily="34" charset="0"/>
                <a:cs typeface="Calibri" panose="020F0502020204030204" pitchFamily="34" charset="0"/>
              </a:rPr>
              <a:t>Affiliated members by organisation and individual participants for the current season compared to the previous affiliation year </a:t>
            </a:r>
            <a:endParaRPr lang="en-GB" sz="1400" b="1"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This year so far on ENgage we can see that as of 23/9/19 4.40pm:</a:t>
            </a:r>
          </a:p>
          <a:p>
            <a:r>
              <a:rPr lang="en-GB" sz="1400" b="1" dirty="0">
                <a:latin typeface="Calibri" panose="020F0502020204030204" pitchFamily="34" charset="0"/>
                <a:cs typeface="Calibri" panose="020F0502020204030204" pitchFamily="34" charset="0"/>
              </a:rPr>
              <a:t>O18’s in Greater Manchester = 1031</a:t>
            </a:r>
          </a:p>
          <a:p>
            <a:r>
              <a:rPr lang="en-GB" sz="1400" b="1" dirty="0">
                <a:latin typeface="Calibri" panose="020F0502020204030204" pitchFamily="34" charset="0"/>
                <a:cs typeface="Calibri" panose="020F0502020204030204" pitchFamily="34" charset="0"/>
              </a:rPr>
              <a:t>U18’s in Greater Manchester = 349</a:t>
            </a:r>
          </a:p>
          <a:p>
            <a:r>
              <a:rPr lang="en-GB" sz="1400" b="1" dirty="0">
                <a:latin typeface="Calibri" panose="020F0502020204030204" pitchFamily="34" charset="0"/>
                <a:cs typeface="Calibri" panose="020F0502020204030204" pitchFamily="34" charset="0"/>
              </a:rPr>
              <a:t>U14’s in Greater Manchester = 613</a:t>
            </a:r>
          </a:p>
          <a:p>
            <a:r>
              <a:rPr lang="en-GB" sz="1400" b="1" dirty="0">
                <a:latin typeface="Calibri" panose="020F0502020204030204" pitchFamily="34" charset="0"/>
                <a:cs typeface="Calibri" panose="020F0502020204030204" pitchFamily="34" charset="0"/>
              </a:rPr>
              <a:t>U11’s in Greater Manchester = 556</a:t>
            </a:r>
          </a:p>
          <a:p>
            <a:endParaRPr lang="en-GB" b="1" dirty="0"/>
          </a:p>
        </p:txBody>
      </p:sp>
      <p:graphicFrame>
        <p:nvGraphicFramePr>
          <p:cNvPr id="8" name="Content Placeholder 7">
            <a:extLst>
              <a:ext uri="{FF2B5EF4-FFF2-40B4-BE49-F238E27FC236}">
                <a16:creationId xmlns:a16="http://schemas.microsoft.com/office/drawing/2014/main" id="{EE0AB705-4A8F-4F97-A93A-838ACD022DA4}"/>
              </a:ext>
            </a:extLst>
          </p:cNvPr>
          <p:cNvGraphicFramePr>
            <a:graphicFrameLocks noGrp="1"/>
          </p:cNvGraphicFramePr>
          <p:nvPr>
            <p:ph sz="half" idx="2"/>
            <p:extLst>
              <p:ext uri="{D42A27DB-BD31-4B8C-83A1-F6EECF244321}">
                <p14:modId xmlns:p14="http://schemas.microsoft.com/office/powerpoint/2010/main" val="385322183"/>
              </p:ext>
            </p:extLst>
          </p:nvPr>
        </p:nvGraphicFramePr>
        <p:xfrm>
          <a:off x="6422073" y="1301263"/>
          <a:ext cx="4320020" cy="5293832"/>
        </p:xfrm>
        <a:graphic>
          <a:graphicData uri="http://schemas.openxmlformats.org/drawingml/2006/table">
            <a:tbl>
              <a:tblPr firstRow="1" firstCol="1" bandRow="1">
                <a:tableStyleId>{5C22544A-7EE6-4342-B048-85BDC9FD1C3A}</a:tableStyleId>
              </a:tblPr>
              <a:tblGrid>
                <a:gridCol w="2046732">
                  <a:extLst>
                    <a:ext uri="{9D8B030D-6E8A-4147-A177-3AD203B41FA5}">
                      <a16:colId xmlns:a16="http://schemas.microsoft.com/office/drawing/2014/main" val="4163111982"/>
                    </a:ext>
                  </a:extLst>
                </a:gridCol>
                <a:gridCol w="604590">
                  <a:extLst>
                    <a:ext uri="{9D8B030D-6E8A-4147-A177-3AD203B41FA5}">
                      <a16:colId xmlns:a16="http://schemas.microsoft.com/office/drawing/2014/main" val="2112074192"/>
                    </a:ext>
                  </a:extLst>
                </a:gridCol>
                <a:gridCol w="458475">
                  <a:extLst>
                    <a:ext uri="{9D8B030D-6E8A-4147-A177-3AD203B41FA5}">
                      <a16:colId xmlns:a16="http://schemas.microsoft.com/office/drawing/2014/main" val="567467988"/>
                    </a:ext>
                  </a:extLst>
                </a:gridCol>
                <a:gridCol w="1210223">
                  <a:extLst>
                    <a:ext uri="{9D8B030D-6E8A-4147-A177-3AD203B41FA5}">
                      <a16:colId xmlns:a16="http://schemas.microsoft.com/office/drawing/2014/main" val="318741528"/>
                    </a:ext>
                  </a:extLst>
                </a:gridCol>
              </a:tblGrid>
              <a:tr h="235618">
                <a:tc gridSpan="4">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England Netball - Manchester Gtr County</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hMerge="1">
                  <a:txBody>
                    <a:bodyPr/>
                    <a:lstStyle/>
                    <a:p>
                      <a:endParaRPr lang="en-GB"/>
                    </a:p>
                  </a:txBody>
                  <a:tcPr/>
                </a:tc>
                <a:tc hMerge="1">
                  <a:txBody>
                    <a:bodyPr/>
                    <a:lstStyle/>
                    <a:p>
                      <a:endParaRPr lang="en-GB"/>
                    </a:p>
                  </a:txBody>
                  <a:tcPr/>
                </a:tc>
                <a:tc hMerge="1">
                  <a:txBody>
                    <a:bodyPr/>
                    <a:lstStyle/>
                    <a:p>
                      <a:pPr>
                        <a:lnSpc>
                          <a:spcPct val="107000"/>
                        </a:lnSpc>
                      </a:pPr>
                      <a:endParaRPr lang="en-GB" sz="1200">
                        <a:effectLst/>
                        <a:latin typeface="Calibri" panose="020F0502020204030204" pitchFamily="34" charset="0"/>
                        <a:cs typeface="Times New Roman" panose="02020603050405020304" pitchFamily="18" charset="0"/>
                      </a:endParaRPr>
                    </a:p>
                  </a:txBody>
                  <a:tcPr marL="13513" marR="13513" marT="0" marB="0"/>
                </a:tc>
                <a:extLst>
                  <a:ext uri="{0D108BD9-81ED-4DB2-BD59-A6C34878D82A}">
                    <a16:rowId xmlns:a16="http://schemas.microsoft.com/office/drawing/2014/main" val="2098203599"/>
                  </a:ext>
                </a:extLst>
              </a:tr>
              <a:tr h="221705">
                <a:tc gridSpan="4">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Membership Statistics  2018/2019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hMerge="1">
                  <a:txBody>
                    <a:bodyPr/>
                    <a:lstStyle/>
                    <a:p>
                      <a:endParaRPr lang="en-GB"/>
                    </a:p>
                  </a:txBody>
                  <a:tcPr/>
                </a:tc>
                <a:tc hMerge="1">
                  <a:txBody>
                    <a:bodyPr/>
                    <a:lstStyle/>
                    <a:p>
                      <a:endParaRPr lang="en-GB"/>
                    </a:p>
                  </a:txBody>
                  <a:tcPr/>
                </a:tc>
                <a:tc hMerge="1">
                  <a:txBody>
                    <a:bodyPr/>
                    <a:lstStyle/>
                    <a:p>
                      <a:pPr>
                        <a:lnSpc>
                          <a:spcPct val="107000"/>
                        </a:lnSpc>
                      </a:pPr>
                      <a:endParaRPr lang="en-GB" sz="1200" dirty="0">
                        <a:effectLst/>
                        <a:latin typeface="Calibri" panose="020F0502020204030204" pitchFamily="34" charset="0"/>
                        <a:cs typeface="Times New Roman" panose="02020603050405020304" pitchFamily="18" charset="0"/>
                      </a:endParaRPr>
                    </a:p>
                  </a:txBody>
                  <a:tcPr marL="13513" marR="13513" marT="0" marB="0"/>
                </a:tc>
                <a:extLst>
                  <a:ext uri="{0D108BD9-81ED-4DB2-BD59-A6C34878D82A}">
                    <a16:rowId xmlns:a16="http://schemas.microsoft.com/office/drawing/2014/main" val="3544633707"/>
                  </a:ext>
                </a:extLst>
              </a:tr>
              <a:tr h="45364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Organisations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Sep</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Oct</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2018/2019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355971132"/>
                  </a:ext>
                </a:extLst>
              </a:tr>
              <a:tr h="22170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Clubs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49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8</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59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4178498084"/>
                  </a:ext>
                </a:extLst>
              </a:tr>
              <a:tr h="22170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YPG</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8</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12</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4060401842"/>
                  </a:ext>
                </a:extLst>
              </a:tr>
              <a:tr h="235618">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Primary Schools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115</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120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271680922"/>
                  </a:ext>
                </a:extLst>
              </a:tr>
              <a:tr h="28368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Secondary Schools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27</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3</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35</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4022642973"/>
                  </a:ext>
                </a:extLst>
              </a:tr>
              <a:tr h="45364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Colleges/Universities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4</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894662091"/>
                  </a:ext>
                </a:extLst>
              </a:tr>
              <a:tr h="235618">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Organisations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200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13</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230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354911688"/>
                  </a:ext>
                </a:extLst>
              </a:tr>
              <a:tr h="45364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Sep</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Oct</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2018/2019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4090708342"/>
                  </a:ext>
                </a:extLst>
              </a:tr>
              <a:tr h="28368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O18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1,096</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237</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1,472</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1445550574"/>
                  </a:ext>
                </a:extLst>
              </a:tr>
              <a:tr h="28368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U18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336</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45</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415</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739978626"/>
                  </a:ext>
                </a:extLst>
              </a:tr>
              <a:tr h="28368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U14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600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130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836</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4003584025"/>
                  </a:ext>
                </a:extLst>
              </a:tr>
              <a:tr h="405179">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U11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419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174</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856</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3399660556"/>
                  </a:ext>
                </a:extLst>
              </a:tr>
              <a:tr h="28368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B2N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nchor="ctr"/>
                </a:tc>
                <a:extLst>
                  <a:ext uri="{0D108BD9-81ED-4DB2-BD59-A6C34878D82A}">
                    <a16:rowId xmlns:a16="http://schemas.microsoft.com/office/drawing/2014/main" val="2698897823"/>
                  </a:ext>
                </a:extLst>
              </a:tr>
              <a:tr h="45364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Social &amp; Supporter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5</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27</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extLst>
                  <a:ext uri="{0D108BD9-81ED-4DB2-BD59-A6C34878D82A}">
                    <a16:rowId xmlns:a16="http://schemas.microsoft.com/office/drawing/2014/main" val="3896199976"/>
                  </a:ext>
                </a:extLst>
              </a:tr>
              <a:tr h="28368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Total Participants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2,470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591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3,606</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13513" marR="13513" marT="0" marB="0"/>
                </a:tc>
                <a:extLst>
                  <a:ext uri="{0D108BD9-81ED-4DB2-BD59-A6C34878D82A}">
                    <a16:rowId xmlns:a16="http://schemas.microsoft.com/office/drawing/2014/main" val="2257432932"/>
                  </a:ext>
                </a:extLst>
              </a:tr>
            </a:tbl>
          </a:graphicData>
        </a:graphic>
      </p:graphicFrame>
      <p:pic>
        <p:nvPicPr>
          <p:cNvPr id="4098" name="Picture 1026" descr="c1d8b087-89a2-4579-9fc7-e7c2cdada6cd">
            <a:extLst>
              <a:ext uri="{FF2B5EF4-FFF2-40B4-BE49-F238E27FC236}">
                <a16:creationId xmlns:a16="http://schemas.microsoft.com/office/drawing/2014/main" id="{5D8BF685-B906-48BB-A852-C6F8DB475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488" y="2660650"/>
            <a:ext cx="0" cy="68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8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6CAF-D650-4C85-B42D-06FA5BB10EE2}"/>
              </a:ext>
            </a:extLst>
          </p:cNvPr>
          <p:cNvSpPr>
            <a:spLocks noGrp="1"/>
          </p:cNvSpPr>
          <p:nvPr>
            <p:ph type="title"/>
          </p:nvPr>
        </p:nvSpPr>
        <p:spPr>
          <a:xfrm>
            <a:off x="1484308" y="-304154"/>
            <a:ext cx="10018713" cy="1752599"/>
          </a:xfrm>
        </p:spPr>
        <p:txBody>
          <a:bodyPr/>
          <a:lstStyle/>
          <a:p>
            <a:r>
              <a:rPr lang="en-GB" b="1" u="sng" dirty="0">
                <a:latin typeface="Calibri" panose="020F0502020204030204" pitchFamily="34" charset="0"/>
                <a:cs typeface="Calibri" panose="020F0502020204030204" pitchFamily="34" charset="0"/>
              </a:rPr>
              <a:t>Development – Continued</a:t>
            </a:r>
          </a:p>
        </p:txBody>
      </p:sp>
      <p:graphicFrame>
        <p:nvGraphicFramePr>
          <p:cNvPr id="5" name="Content Placeholder 4">
            <a:extLst>
              <a:ext uri="{FF2B5EF4-FFF2-40B4-BE49-F238E27FC236}">
                <a16:creationId xmlns:a16="http://schemas.microsoft.com/office/drawing/2014/main" id="{54AFC640-C5FE-420B-809E-462F2821ABF2}"/>
              </a:ext>
            </a:extLst>
          </p:cNvPr>
          <p:cNvGraphicFramePr>
            <a:graphicFrameLocks noGrp="1"/>
          </p:cNvGraphicFramePr>
          <p:nvPr>
            <p:ph sz="half" idx="1"/>
            <p:extLst>
              <p:ext uri="{D42A27DB-BD31-4B8C-83A1-F6EECF244321}">
                <p14:modId xmlns:p14="http://schemas.microsoft.com/office/powerpoint/2010/main" val="1632063445"/>
              </p:ext>
            </p:extLst>
          </p:nvPr>
        </p:nvGraphicFramePr>
        <p:xfrm>
          <a:off x="2222120" y="4238699"/>
          <a:ext cx="8543091" cy="2216800"/>
        </p:xfrm>
        <a:graphic>
          <a:graphicData uri="http://schemas.openxmlformats.org/drawingml/2006/table">
            <a:tbl>
              <a:tblPr firstRow="1" firstCol="1" bandRow="1">
                <a:tableStyleId>{5C22544A-7EE6-4342-B048-85BDC9FD1C3A}</a:tableStyleId>
              </a:tblPr>
              <a:tblGrid>
                <a:gridCol w="2393132">
                  <a:extLst>
                    <a:ext uri="{9D8B030D-6E8A-4147-A177-3AD203B41FA5}">
                      <a16:colId xmlns:a16="http://schemas.microsoft.com/office/drawing/2014/main" val="2669723803"/>
                    </a:ext>
                  </a:extLst>
                </a:gridCol>
                <a:gridCol w="2119358">
                  <a:extLst>
                    <a:ext uri="{9D8B030D-6E8A-4147-A177-3AD203B41FA5}">
                      <a16:colId xmlns:a16="http://schemas.microsoft.com/office/drawing/2014/main" val="189202026"/>
                    </a:ext>
                  </a:extLst>
                </a:gridCol>
                <a:gridCol w="2775239">
                  <a:extLst>
                    <a:ext uri="{9D8B030D-6E8A-4147-A177-3AD203B41FA5}">
                      <a16:colId xmlns:a16="http://schemas.microsoft.com/office/drawing/2014/main" val="3007793548"/>
                    </a:ext>
                  </a:extLst>
                </a:gridCol>
                <a:gridCol w="1255362">
                  <a:extLst>
                    <a:ext uri="{9D8B030D-6E8A-4147-A177-3AD203B41FA5}">
                      <a16:colId xmlns:a16="http://schemas.microsoft.com/office/drawing/2014/main" val="487433752"/>
                    </a:ext>
                  </a:extLst>
                </a:gridCol>
              </a:tblGrid>
              <a:tr h="19741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Role</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Name</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Email</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Phone</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extLst>
                  <a:ext uri="{0D108BD9-81ED-4DB2-BD59-A6C34878D82A}">
                    <a16:rowId xmlns:a16="http://schemas.microsoft.com/office/drawing/2014/main" val="719226268"/>
                  </a:ext>
                </a:extLst>
              </a:tr>
              <a:tr h="403877">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Partnership Manager (North)</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Caer Harrison</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u="sng" dirty="0">
                          <a:effectLst/>
                          <a:latin typeface="Calibri" panose="020F0502020204030204" pitchFamily="34" charset="0"/>
                          <a:cs typeface="Calibri" panose="020F0502020204030204" pitchFamily="34" charset="0"/>
                          <a:hlinkClick r:id="rId2"/>
                        </a:rPr>
                        <a:t>Caer.harrison@englandnetball.co.uk</a:t>
                      </a: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07458 126 661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extLst>
                  <a:ext uri="{0D108BD9-81ED-4DB2-BD59-A6C34878D82A}">
                    <a16:rowId xmlns:a16="http://schemas.microsoft.com/office/drawing/2014/main" val="663438651"/>
                  </a:ext>
                </a:extLst>
              </a:tr>
              <a:tr h="403877">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Regional Coordinator</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Helen Dulson</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u="sng" dirty="0">
                          <a:effectLst/>
                          <a:latin typeface="Calibri" panose="020F0502020204030204" pitchFamily="34" charset="0"/>
                          <a:cs typeface="Calibri" panose="020F0502020204030204" pitchFamily="34" charset="0"/>
                          <a:hlinkClick r:id="rId3"/>
                        </a:rPr>
                        <a:t>Northwest@englandnetball.co.uk</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0161 223 7724</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extLst>
                  <a:ext uri="{0D108BD9-81ED-4DB2-BD59-A6C34878D82A}">
                    <a16:rowId xmlns:a16="http://schemas.microsoft.com/office/drawing/2014/main" val="254447219"/>
                  </a:ext>
                </a:extLst>
              </a:tr>
              <a:tr h="403877">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Netball Development Officer</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Katie Thompson</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u="sng" dirty="0">
                          <a:effectLst/>
                          <a:latin typeface="Calibri" panose="020F0502020204030204" pitchFamily="34" charset="0"/>
                          <a:cs typeface="Calibri" panose="020F0502020204030204" pitchFamily="34" charset="0"/>
                          <a:hlinkClick r:id="rId4"/>
                        </a:rPr>
                        <a:t>Katie.thompson@englandnetball.co.uk</a:t>
                      </a: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07595 086 752</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extLst>
                  <a:ext uri="{0D108BD9-81ED-4DB2-BD59-A6C34878D82A}">
                    <a16:rowId xmlns:a16="http://schemas.microsoft.com/office/drawing/2014/main" val="454195125"/>
                  </a:ext>
                </a:extLst>
              </a:tr>
              <a:tr h="403877">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Netball Development Community Coach</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Eliza Morgan (Maternity Cover)</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u="sng" dirty="0">
                          <a:effectLst/>
                          <a:latin typeface="Calibri" panose="020F0502020204030204" pitchFamily="34" charset="0"/>
                          <a:cs typeface="Calibri" panose="020F0502020204030204" pitchFamily="34" charset="0"/>
                          <a:hlinkClick r:id="rId5"/>
                        </a:rPr>
                        <a:t>Eliza.Morgan@englandnetball.co.uk</a:t>
                      </a: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07854 090 643</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extLst>
                  <a:ext uri="{0D108BD9-81ED-4DB2-BD59-A6C34878D82A}">
                    <a16:rowId xmlns:a16="http://schemas.microsoft.com/office/drawing/2014/main" val="298885039"/>
                  </a:ext>
                </a:extLst>
              </a:tr>
              <a:tr h="403877">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Network Support Manager (North)</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Stephanie Hastwell</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u="sng" dirty="0">
                          <a:effectLst/>
                          <a:latin typeface="Calibri" panose="020F0502020204030204" pitchFamily="34" charset="0"/>
                          <a:cs typeface="Calibri" panose="020F0502020204030204" pitchFamily="34" charset="0"/>
                          <a:hlinkClick r:id="rId6"/>
                        </a:rPr>
                        <a:t>Stephanie.hastwell@englandnetball.co.uk</a:t>
                      </a: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07458 040 674</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8061" marR="48061" marT="0" marB="0" anchor="ctr"/>
                </a:tc>
                <a:extLst>
                  <a:ext uri="{0D108BD9-81ED-4DB2-BD59-A6C34878D82A}">
                    <a16:rowId xmlns:a16="http://schemas.microsoft.com/office/drawing/2014/main" val="1229136006"/>
                  </a:ext>
                </a:extLst>
              </a:tr>
            </a:tbl>
          </a:graphicData>
        </a:graphic>
      </p:graphicFrame>
      <p:sp>
        <p:nvSpPr>
          <p:cNvPr id="6" name="Rectangle 1">
            <a:extLst>
              <a:ext uri="{FF2B5EF4-FFF2-40B4-BE49-F238E27FC236}">
                <a16:creationId xmlns:a16="http://schemas.microsoft.com/office/drawing/2014/main" id="{2FD18B50-56EE-4FF8-9E33-4992DFA426C4}"/>
              </a:ext>
            </a:extLst>
          </p:cNvPr>
          <p:cNvSpPr>
            <a:spLocks noChangeArrowheads="1"/>
          </p:cNvSpPr>
          <p:nvPr/>
        </p:nvSpPr>
        <p:spPr bwMode="auto">
          <a:xfrm>
            <a:off x="1704813" y="913656"/>
            <a:ext cx="9283484"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Other Education and Training news and events to be aware of include: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Time to Listen Course – Currently Planning, waiting on tutor availability. </a:t>
            </a:r>
            <a:endParaRPr kumimoji="0" lang="en-GB"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Partnerships Update &amp; Other News</a:t>
            </a:r>
            <a:endParaRPr kumimoji="0" lang="en-GB"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Delivered 1 further WI WN programme since January 2019, in Ancoats</a:t>
            </a:r>
            <a:endParaRPr kumimoji="0" lang="en-GB"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Still waiting on an agreement to be put in place with Manchester City Council.</a:t>
            </a:r>
            <a:endParaRPr kumimoji="0" lang="en-GB"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NDCC Jess who was on Maternity Leave isn’t returning to EN. Job advert went out for permanent NDCC role, which has now closed. Interviews to take place Wednesday 2</a:t>
            </a:r>
            <a:r>
              <a:rPr kumimoji="0" lang="en-GB" altLang="en-US" b="1"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nd</a:t>
            </a: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October. Eliza – current NDCC covering Maternity Cover has applied for the permanent role.</a:t>
            </a:r>
            <a:endParaRPr kumimoji="0" lang="en-GB"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Regional Staff contacts:</a:t>
            </a:r>
            <a:endParaRPr kumimoji="0" lang="en-GB" altLang="en-US" sz="2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2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A5B8-A1F2-44EE-BDBB-D61D919E306E}"/>
              </a:ext>
            </a:extLst>
          </p:cNvPr>
          <p:cNvSpPr>
            <a:spLocks noGrp="1"/>
          </p:cNvSpPr>
          <p:nvPr>
            <p:ph type="title"/>
          </p:nvPr>
        </p:nvSpPr>
        <p:spPr>
          <a:xfrm>
            <a:off x="2935357" y="0"/>
            <a:ext cx="8610600" cy="1293028"/>
          </a:xfrm>
        </p:spPr>
        <p:txBody>
          <a:bodyPr/>
          <a:lstStyle/>
          <a:p>
            <a:pPr algn="ctr"/>
            <a:r>
              <a:rPr lang="en-GB" b="1" u="sng" dirty="0">
                <a:latin typeface="Calibri" panose="020F0502020204030204" pitchFamily="34" charset="0"/>
                <a:cs typeface="Calibri" panose="020F0502020204030204" pitchFamily="34" charset="0"/>
              </a:rPr>
              <a:t>Performance – Sam Longley</a:t>
            </a:r>
          </a:p>
        </p:txBody>
      </p:sp>
      <p:sp>
        <p:nvSpPr>
          <p:cNvPr id="3" name="Content Placeholder 2">
            <a:extLst>
              <a:ext uri="{FF2B5EF4-FFF2-40B4-BE49-F238E27FC236}">
                <a16:creationId xmlns:a16="http://schemas.microsoft.com/office/drawing/2014/main" id="{C89A8FA4-DA7C-4161-BF21-659C32C72A2E}"/>
              </a:ext>
            </a:extLst>
          </p:cNvPr>
          <p:cNvSpPr>
            <a:spLocks noGrp="1"/>
          </p:cNvSpPr>
          <p:nvPr>
            <p:ph sz="half" idx="1"/>
          </p:nvPr>
        </p:nvSpPr>
        <p:spPr>
          <a:xfrm>
            <a:off x="1549832" y="978755"/>
            <a:ext cx="8136610" cy="5406547"/>
          </a:xfrm>
        </p:spPr>
        <p:txBody>
          <a:bodyPr>
            <a:normAutofit fontScale="25000" lnSpcReduction="20000"/>
          </a:bodyPr>
          <a:lstStyle/>
          <a:p>
            <a:pPr marL="0" indent="0" algn="ctr">
              <a:buNone/>
            </a:pPr>
            <a:endParaRPr lang="en-GB" sz="2400" b="1" dirty="0">
              <a:latin typeface="Calibri" panose="020F0502020204030204" pitchFamily="34" charset="0"/>
              <a:cs typeface="Calibri" panose="020F0502020204030204" pitchFamily="34" charset="0"/>
            </a:endParaRPr>
          </a:p>
          <a:p>
            <a:pPr marL="0" indent="0">
              <a:buNone/>
            </a:pPr>
            <a:r>
              <a:rPr lang="en-GB" sz="8000" b="1" dirty="0">
                <a:latin typeface="Calibri" panose="020F0502020204030204" pitchFamily="34" charset="0"/>
                <a:cs typeface="Calibri" panose="020F0502020204030204" pitchFamily="34" charset="0"/>
              </a:rPr>
              <a:t> </a:t>
            </a:r>
          </a:p>
          <a:p>
            <a:pPr marL="0" indent="0">
              <a:buNone/>
            </a:pPr>
            <a:r>
              <a:rPr lang="en-GB" sz="8000" b="1" dirty="0">
                <a:latin typeface="Calibri" panose="020F0502020204030204" pitchFamily="34" charset="0"/>
                <a:cs typeface="Calibri" panose="020F0502020204030204" pitchFamily="34" charset="0"/>
              </a:rPr>
              <a:t>2018/2019</a:t>
            </a:r>
          </a:p>
          <a:p>
            <a:r>
              <a:rPr lang="en-GB" sz="8000" b="1" dirty="0">
                <a:latin typeface="Calibri" panose="020F0502020204030204" pitchFamily="34" charset="0"/>
                <a:cs typeface="Calibri" panose="020F0502020204030204" pitchFamily="34" charset="0"/>
              </a:rPr>
              <a:t>1 x under 15 academy</a:t>
            </a:r>
          </a:p>
          <a:p>
            <a:r>
              <a:rPr lang="en-GB" sz="8000" b="1" dirty="0">
                <a:latin typeface="Calibri" panose="020F0502020204030204" pitchFamily="34" charset="0"/>
                <a:cs typeface="Calibri" panose="020F0502020204030204" pitchFamily="34" charset="0"/>
              </a:rPr>
              <a:t>1 x under 13 academy</a:t>
            </a:r>
          </a:p>
          <a:p>
            <a:r>
              <a:rPr lang="en-GB" sz="8000" b="1" dirty="0">
                <a:latin typeface="Calibri" panose="020F0502020204030204" pitchFamily="34" charset="0"/>
                <a:cs typeface="Calibri" panose="020F0502020204030204" pitchFamily="34" charset="0"/>
              </a:rPr>
              <a:t>2 Regular coaches</a:t>
            </a:r>
          </a:p>
          <a:p>
            <a:r>
              <a:rPr lang="en-GB" sz="8000" b="1" dirty="0">
                <a:latin typeface="Calibri" panose="020F0502020204030204" pitchFamily="34" charset="0"/>
                <a:cs typeface="Calibri" panose="020F0502020204030204" pitchFamily="34" charset="0"/>
              </a:rPr>
              <a:t>Specialist Sessions – Dan Ryan x 2 &amp; Sheonah Hunt</a:t>
            </a:r>
          </a:p>
          <a:p>
            <a:r>
              <a:rPr lang="en-GB" sz="8000" b="1" dirty="0">
                <a:latin typeface="Calibri" panose="020F0502020204030204" pitchFamily="34" charset="0"/>
                <a:cs typeface="Calibri" panose="020F0502020204030204" pitchFamily="34" charset="0"/>
              </a:rPr>
              <a:t>Links to Thunder – athlete movement into programme and England programme</a:t>
            </a:r>
          </a:p>
          <a:p>
            <a:r>
              <a:rPr lang="en-GB" sz="8000" b="1" dirty="0">
                <a:latin typeface="Calibri" panose="020F0502020204030204" pitchFamily="34" charset="0"/>
                <a:cs typeface="Calibri" panose="020F0502020204030204" pitchFamily="34" charset="0"/>
              </a:rPr>
              <a:t>County play days</a:t>
            </a:r>
          </a:p>
          <a:p>
            <a:r>
              <a:rPr lang="en-GB" sz="8000" b="1" dirty="0">
                <a:latin typeface="Calibri" panose="020F0502020204030204" pitchFamily="34" charset="0"/>
                <a:cs typeface="Calibri" panose="020F0502020204030204" pitchFamily="34" charset="0"/>
              </a:rPr>
              <a:t>Inter counties – Bedford </a:t>
            </a:r>
          </a:p>
          <a:p>
            <a:pPr marL="457200" lvl="1" indent="0">
              <a:buNone/>
            </a:pPr>
            <a:r>
              <a:rPr lang="en-GB" sz="8000" b="1" dirty="0">
                <a:latin typeface="Calibri" panose="020F0502020204030204" pitchFamily="34" charset="0"/>
                <a:cs typeface="Calibri" panose="020F0502020204030204" pitchFamily="34" charset="0"/>
              </a:rPr>
              <a:t>Champions at Under 14 &amp; 16</a:t>
            </a:r>
          </a:p>
          <a:p>
            <a:pPr lvl="0"/>
            <a:r>
              <a:rPr lang="en-GB" sz="6400" b="1" dirty="0">
                <a:latin typeface="Calibri" panose="020F0502020204030204" pitchFamily="34" charset="0"/>
                <a:cs typeface="Calibri" panose="020F0502020204030204" pitchFamily="34" charset="0"/>
              </a:rPr>
              <a:t>England Netball Successes due to the schools, clubs, counties, region and Franchise in North West -is fantastic</a:t>
            </a:r>
          </a:p>
          <a:p>
            <a:pPr marL="0" indent="0">
              <a:buNone/>
            </a:pPr>
            <a:r>
              <a:rPr lang="en-GB" sz="6400" b="1" dirty="0">
                <a:latin typeface="Calibri" panose="020F0502020204030204" pitchFamily="34" charset="0"/>
                <a:cs typeface="Calibri" panose="020F0502020204030204" pitchFamily="34" charset="0"/>
              </a:rPr>
              <a:t>		    Manchester Thunder </a:t>
            </a:r>
          </a:p>
          <a:p>
            <a:pPr lvl="3">
              <a:spcAft>
                <a:spcPts val="0"/>
              </a:spcAft>
            </a:pPr>
            <a:r>
              <a:rPr lang="en-GB" sz="6000" b="1" dirty="0">
                <a:latin typeface="Calibri" panose="020F0502020204030204" pitchFamily="34" charset="0"/>
                <a:cs typeface="Calibri" panose="020F0502020204030204" pitchFamily="34" charset="0"/>
              </a:rPr>
              <a:t>4 x Seniors</a:t>
            </a:r>
          </a:p>
          <a:p>
            <a:pPr lvl="3">
              <a:spcAft>
                <a:spcPts val="0"/>
              </a:spcAft>
            </a:pPr>
            <a:r>
              <a:rPr lang="en-GB" sz="6000" b="1" dirty="0">
                <a:latin typeface="Calibri" panose="020F0502020204030204" pitchFamily="34" charset="0"/>
                <a:cs typeface="Calibri" panose="020F0502020204030204" pitchFamily="34" charset="0"/>
              </a:rPr>
              <a:t>8 x Under 21’s</a:t>
            </a:r>
          </a:p>
          <a:p>
            <a:pPr lvl="3">
              <a:spcAft>
                <a:spcPts val="0"/>
              </a:spcAft>
            </a:pPr>
            <a:r>
              <a:rPr lang="en-GB" sz="6000" b="1" dirty="0">
                <a:latin typeface="Calibri" panose="020F0502020204030204" pitchFamily="34" charset="0"/>
                <a:cs typeface="Calibri" panose="020F0502020204030204" pitchFamily="34" charset="0"/>
              </a:rPr>
              <a:t>9 x Roses Academy (17/19’s)</a:t>
            </a:r>
          </a:p>
          <a:p>
            <a:pPr lvl="3">
              <a:spcAft>
                <a:spcPts val="0"/>
              </a:spcAft>
            </a:pPr>
            <a:r>
              <a:rPr lang="en-GB" sz="6000" b="1" dirty="0">
                <a:latin typeface="Calibri" panose="020F0502020204030204" pitchFamily="34" charset="0"/>
                <a:cs typeface="Calibri" panose="020F0502020204030204" pitchFamily="34" charset="0"/>
              </a:rPr>
              <a:t>3 x Trialists next 17/19 Camp</a:t>
            </a:r>
          </a:p>
          <a:p>
            <a:endParaRPr lang="en-GB"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AD96F9B8-AAC0-4A2B-9D0F-33D09D3821D3}"/>
              </a:ext>
            </a:extLst>
          </p:cNvPr>
          <p:cNvSpPr>
            <a:spLocks noGrp="1"/>
          </p:cNvSpPr>
          <p:nvPr>
            <p:ph sz="half" idx="2"/>
          </p:nvPr>
        </p:nvSpPr>
        <p:spPr>
          <a:xfrm>
            <a:off x="9050870" y="1660679"/>
            <a:ext cx="3037947" cy="2668736"/>
          </a:xfrm>
        </p:spPr>
        <p:txBody>
          <a:bodyPr>
            <a:noAutofit/>
          </a:bodyPr>
          <a:lstStyle/>
          <a:p>
            <a:pPr marL="0" indent="0">
              <a:buNone/>
            </a:pPr>
            <a:r>
              <a:rPr lang="en-GB" sz="2000" b="1" dirty="0">
                <a:solidFill>
                  <a:schemeClr val="accent1">
                    <a:lumMod val="75000"/>
                  </a:schemeClr>
                </a:solidFill>
                <a:latin typeface="Calibri" panose="020F0502020204030204" pitchFamily="34" charset="0"/>
                <a:cs typeface="Calibri" panose="020F0502020204030204" pitchFamily="34" charset="0"/>
              </a:rPr>
              <a:t>2019/2020 Priorities</a:t>
            </a:r>
          </a:p>
          <a:p>
            <a:pPr lvl="1"/>
            <a:r>
              <a:rPr lang="en-GB" sz="2000" b="1" dirty="0">
                <a:solidFill>
                  <a:schemeClr val="accent1">
                    <a:lumMod val="75000"/>
                  </a:schemeClr>
                </a:solidFill>
                <a:latin typeface="Calibri" panose="020F0502020204030204" pitchFamily="34" charset="0"/>
                <a:cs typeface="Calibri" panose="020F0502020204030204" pitchFamily="34" charset="0"/>
              </a:rPr>
              <a:t>More athletes making England programme</a:t>
            </a:r>
          </a:p>
          <a:p>
            <a:pPr lvl="1"/>
            <a:r>
              <a:rPr lang="en-GB" sz="2000" b="1" dirty="0">
                <a:solidFill>
                  <a:schemeClr val="accent1">
                    <a:lumMod val="75000"/>
                  </a:schemeClr>
                </a:solidFill>
                <a:latin typeface="Calibri" panose="020F0502020204030204" pitchFamily="34" charset="0"/>
                <a:cs typeface="Calibri" panose="020F0502020204030204" pitchFamily="34" charset="0"/>
              </a:rPr>
              <a:t>Development of more coaches</a:t>
            </a:r>
          </a:p>
          <a:p>
            <a:pPr lvl="1"/>
            <a:r>
              <a:rPr lang="en-GB" sz="2000" b="1" dirty="0">
                <a:solidFill>
                  <a:schemeClr val="accent1">
                    <a:lumMod val="75000"/>
                  </a:schemeClr>
                </a:solidFill>
                <a:latin typeface="Calibri" panose="020F0502020204030204" pitchFamily="34" charset="0"/>
                <a:cs typeface="Calibri" panose="020F0502020204030204" pitchFamily="34" charset="0"/>
              </a:rPr>
              <a:t>Reintroduce S &amp; C, Nutrition and other relevant sessions</a:t>
            </a:r>
            <a:endParaRPr lang="en-GB" sz="2000" dirty="0"/>
          </a:p>
        </p:txBody>
      </p:sp>
    </p:spTree>
    <p:extLst>
      <p:ext uri="{BB962C8B-B14F-4D97-AF65-F5344CB8AC3E}">
        <p14:creationId xmlns:p14="http://schemas.microsoft.com/office/powerpoint/2010/main" val="307102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A9BDA6-E51C-40C1-A27F-0A2E48DB906A}"/>
              </a:ext>
            </a:extLst>
          </p:cNvPr>
          <p:cNvSpPr>
            <a:spLocks noGrp="1"/>
          </p:cNvSpPr>
          <p:nvPr>
            <p:ph type="title"/>
          </p:nvPr>
        </p:nvSpPr>
        <p:spPr>
          <a:xfrm>
            <a:off x="3188889" y="313373"/>
            <a:ext cx="5387009" cy="976697"/>
          </a:xfrm>
        </p:spPr>
        <p:txBody>
          <a:bodyPr>
            <a:normAutofit fontScale="90000"/>
          </a:bodyPr>
          <a:lstStyle/>
          <a:p>
            <a:pPr algn="l"/>
            <a:r>
              <a:rPr lang="en-GB" b="1" u="sng" dirty="0">
                <a:latin typeface="Calibri" panose="020F0502020204030204" pitchFamily="34" charset="0"/>
                <a:cs typeface="Calibri" panose="020F0502020204030204" pitchFamily="34" charset="0"/>
              </a:rPr>
              <a:t>Schools</a:t>
            </a:r>
            <a:br>
              <a:rPr lang="en-GB" b="1" u="sng" dirty="0">
                <a:latin typeface="Calibri" panose="020F0502020204030204" pitchFamily="34" charset="0"/>
                <a:cs typeface="Calibri" panose="020F0502020204030204" pitchFamily="34" charset="0"/>
              </a:rPr>
            </a:br>
            <a:endParaRPr lang="en-GB" b="1" u="sng"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9A192FDB-F9EF-4BD8-B742-806470E924A6}"/>
              </a:ext>
            </a:extLst>
          </p:cNvPr>
          <p:cNvSpPr>
            <a:spLocks noGrp="1"/>
          </p:cNvSpPr>
          <p:nvPr>
            <p:ph sz="half" idx="1"/>
          </p:nvPr>
        </p:nvSpPr>
        <p:spPr>
          <a:xfrm>
            <a:off x="2245485" y="1411921"/>
            <a:ext cx="4980815" cy="400110"/>
          </a:xfrm>
        </p:spPr>
        <p:txBody>
          <a:bodyPr>
            <a:normAutofit fontScale="92500" lnSpcReduction="20000"/>
          </a:bodyPr>
          <a:lstStyle/>
          <a:p>
            <a:r>
              <a:rPr lang="en-GB" sz="2000" b="1" dirty="0">
                <a:latin typeface="Calibri" panose="020F0502020204030204" pitchFamily="34" charset="0"/>
                <a:cs typeface="Calibri" panose="020F0502020204030204" pitchFamily="34" charset="0"/>
              </a:rPr>
              <a:t>Competition – County Schools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0170996-6608-470D-AEA6-C8310EFF07E6}"/>
              </a:ext>
            </a:extLst>
          </p:cNvPr>
          <p:cNvSpPr txBox="1"/>
          <p:nvPr/>
        </p:nvSpPr>
        <p:spPr>
          <a:xfrm>
            <a:off x="2245485" y="3962062"/>
            <a:ext cx="8696319" cy="2492990"/>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GB" sz="2000" b="1" dirty="0">
                <a:latin typeface="Calibri" panose="020F0502020204030204" pitchFamily="34" charset="0"/>
                <a:cs typeface="Calibri" panose="020F0502020204030204" pitchFamily="34" charset="0"/>
              </a:rPr>
              <a:t>National School’s</a:t>
            </a: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Congratulations to</a:t>
            </a:r>
          </a:p>
          <a:p>
            <a:pPr marL="342900" indent="-342900">
              <a:buFont typeface="Arial" panose="020B0604020202020204" pitchFamily="34" charset="0"/>
              <a:buChar char="•"/>
            </a:pPr>
            <a:r>
              <a:rPr lang="en-GB" sz="2000" b="1" dirty="0">
                <a:latin typeface="Calibri" panose="020F0502020204030204" pitchFamily="34" charset="0"/>
                <a:cs typeface="Calibri" panose="020F0502020204030204" pitchFamily="34" charset="0"/>
              </a:rPr>
              <a:t>Under 14 Runners Up - Blue Coat </a:t>
            </a:r>
          </a:p>
          <a:p>
            <a:pPr marL="342900" indent="-342900">
              <a:buFont typeface="Arial" panose="020B0604020202020204" pitchFamily="34" charset="0"/>
              <a:buChar char="•"/>
            </a:pPr>
            <a:r>
              <a:rPr lang="en-GB" sz="2000" b="1" dirty="0">
                <a:latin typeface="Calibri" panose="020F0502020204030204" pitchFamily="34" charset="0"/>
                <a:cs typeface="Calibri" panose="020F0502020204030204" pitchFamily="34" charset="0"/>
              </a:rPr>
              <a:t>Under 16 Winners – Parrenthorn</a:t>
            </a:r>
          </a:p>
          <a:p>
            <a:pPr marL="342900" indent="-342900">
              <a:buFont typeface="Arial" panose="020B0604020202020204" pitchFamily="34" charset="0"/>
              <a:buChar char="•"/>
            </a:pPr>
            <a:r>
              <a:rPr lang="en-GB" sz="2000" b="1" dirty="0">
                <a:latin typeface="Calibri" panose="020F0502020204030204" pitchFamily="34" charset="0"/>
                <a:cs typeface="Calibri" panose="020F0502020204030204" pitchFamily="34" charset="0"/>
              </a:rPr>
              <a:t>Under 16 3</a:t>
            </a:r>
            <a:r>
              <a:rPr lang="en-GB" sz="2000" b="1" baseline="30000" dirty="0">
                <a:latin typeface="Calibri" panose="020F0502020204030204" pitchFamily="34" charset="0"/>
                <a:cs typeface="Calibri" panose="020F0502020204030204" pitchFamily="34" charset="0"/>
              </a:rPr>
              <a:t>rd</a:t>
            </a:r>
            <a:r>
              <a:rPr lang="en-GB" sz="2000" b="1" dirty="0">
                <a:latin typeface="Calibri" panose="020F0502020204030204" pitchFamily="34" charset="0"/>
                <a:cs typeface="Calibri" panose="020F0502020204030204" pitchFamily="34" charset="0"/>
              </a:rPr>
              <a:t> – Withington</a:t>
            </a:r>
          </a:p>
          <a:p>
            <a:pPr marL="342900" indent="-342900">
              <a:buFont typeface="Arial" panose="020B0604020202020204" pitchFamily="34" charset="0"/>
              <a:buChar char="•"/>
            </a:pPr>
            <a:r>
              <a:rPr lang="en-GB" sz="2000" b="1" dirty="0">
                <a:latin typeface="Calibri" panose="020F0502020204030204" pitchFamily="34" charset="0"/>
                <a:cs typeface="Calibri" panose="020F0502020204030204" pitchFamily="34" charset="0"/>
              </a:rPr>
              <a:t>Under 19 11</a:t>
            </a:r>
            <a:r>
              <a:rPr lang="en-GB" sz="2000" b="1" baseline="30000" dirty="0">
                <a:latin typeface="Calibri" panose="020F0502020204030204" pitchFamily="34" charset="0"/>
                <a:cs typeface="Calibri" panose="020F0502020204030204" pitchFamily="34" charset="0"/>
              </a:rPr>
              <a:t>th</a:t>
            </a:r>
            <a:r>
              <a:rPr lang="en-GB" sz="2000" b="1" dirty="0">
                <a:latin typeface="Calibri" panose="020F0502020204030204" pitchFamily="34" charset="0"/>
                <a:cs typeface="Calibri" panose="020F0502020204030204" pitchFamily="34" charset="0"/>
              </a:rPr>
              <a:t> Place – Holy Cross</a:t>
            </a:r>
          </a:p>
          <a:p>
            <a:r>
              <a:rPr lang="en-GB" sz="2000" b="1" dirty="0">
                <a:latin typeface="Calibri" panose="020F0502020204030204" pitchFamily="34" charset="0"/>
                <a:cs typeface="Calibri" panose="020F0502020204030204" pitchFamily="34" charset="0"/>
              </a:rPr>
              <a:t> </a:t>
            </a:r>
          </a:p>
        </p:txBody>
      </p:sp>
      <p:graphicFrame>
        <p:nvGraphicFramePr>
          <p:cNvPr id="2" name="Table 1">
            <a:extLst>
              <a:ext uri="{FF2B5EF4-FFF2-40B4-BE49-F238E27FC236}">
                <a16:creationId xmlns:a16="http://schemas.microsoft.com/office/drawing/2014/main" id="{B3D4D19C-7072-40D4-8FE4-CFB7A4231B1E}"/>
              </a:ext>
            </a:extLst>
          </p:cNvPr>
          <p:cNvGraphicFramePr>
            <a:graphicFrameLocks noGrp="1"/>
          </p:cNvGraphicFramePr>
          <p:nvPr>
            <p:extLst>
              <p:ext uri="{D42A27DB-BD31-4B8C-83A1-F6EECF244321}">
                <p14:modId xmlns:p14="http://schemas.microsoft.com/office/powerpoint/2010/main" val="1703835767"/>
              </p:ext>
            </p:extLst>
          </p:nvPr>
        </p:nvGraphicFramePr>
        <p:xfrm>
          <a:off x="1919589" y="1407395"/>
          <a:ext cx="7518879" cy="2320018"/>
        </p:xfrm>
        <a:graphic>
          <a:graphicData uri="http://schemas.openxmlformats.org/drawingml/2006/table">
            <a:tbl>
              <a:tblPr firstRow="1" firstCol="1" bandRow="1">
                <a:tableStyleId>{5C22544A-7EE6-4342-B048-85BDC9FD1C3A}</a:tableStyleId>
              </a:tblPr>
              <a:tblGrid>
                <a:gridCol w="1343463">
                  <a:extLst>
                    <a:ext uri="{9D8B030D-6E8A-4147-A177-3AD203B41FA5}">
                      <a16:colId xmlns:a16="http://schemas.microsoft.com/office/drawing/2014/main" val="1504287829"/>
                    </a:ext>
                  </a:extLst>
                </a:gridCol>
                <a:gridCol w="3087708">
                  <a:extLst>
                    <a:ext uri="{9D8B030D-6E8A-4147-A177-3AD203B41FA5}">
                      <a16:colId xmlns:a16="http://schemas.microsoft.com/office/drawing/2014/main" val="4232623030"/>
                    </a:ext>
                  </a:extLst>
                </a:gridCol>
                <a:gridCol w="3087708">
                  <a:extLst>
                    <a:ext uri="{9D8B030D-6E8A-4147-A177-3AD203B41FA5}">
                      <a16:colId xmlns:a16="http://schemas.microsoft.com/office/drawing/2014/main" val="4180546214"/>
                    </a:ext>
                  </a:extLst>
                </a:gridCol>
              </a:tblGrid>
              <a:tr h="789196">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 </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endParaRPr lang="en-GB" sz="1600" b="1" dirty="0">
                        <a:effectLst/>
                        <a:latin typeface="Calibri" panose="020F0502020204030204" pitchFamily="34" charset="0"/>
                        <a:cs typeface="Calibri" panose="020F0502020204030204" pitchFamily="34" charset="0"/>
                      </a:endParaRPr>
                    </a:p>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WINNERS</a:t>
                      </a:r>
                      <a:endParaRPr lang="en-GB" sz="1400" b="1" dirty="0">
                        <a:effectLst/>
                        <a:latin typeface="Calibri" panose="020F0502020204030204" pitchFamily="34" charset="0"/>
                        <a:cs typeface="Calibri" panose="020F0502020204030204" pitchFamily="34" charset="0"/>
                      </a:endParaRPr>
                    </a:p>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 </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RUNNERS-UP</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6006681"/>
                  </a:ext>
                </a:extLst>
              </a:tr>
              <a:tr h="255137">
                <a:tc>
                  <a:txBody>
                    <a:bodyPr/>
                    <a:lstStyle/>
                    <a:p>
                      <a:pPr marL="457200" algn="l">
                        <a:lnSpc>
                          <a:spcPct val="107000"/>
                        </a:lnSpc>
                        <a:spcAft>
                          <a:spcPts val="0"/>
                        </a:spcAft>
                      </a:pPr>
                      <a:r>
                        <a:rPr lang="en-GB" sz="1600" b="1" dirty="0">
                          <a:effectLst/>
                          <a:latin typeface="Calibri" panose="020F0502020204030204" pitchFamily="34" charset="0"/>
                          <a:cs typeface="Calibri" panose="020F0502020204030204" pitchFamily="34" charset="0"/>
                        </a:rPr>
                        <a:t>U12</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SADDLEWORTH</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WITHINGTON</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47604568"/>
                  </a:ext>
                </a:extLst>
              </a:tr>
              <a:tr h="255137">
                <a:tc>
                  <a:txBody>
                    <a:bodyPr/>
                    <a:lstStyle/>
                    <a:p>
                      <a:pPr marL="457200" algn="l">
                        <a:lnSpc>
                          <a:spcPct val="107000"/>
                        </a:lnSpc>
                        <a:spcAft>
                          <a:spcPts val="0"/>
                        </a:spcAft>
                      </a:pPr>
                      <a:r>
                        <a:rPr lang="en-GB" sz="1600" b="1" dirty="0">
                          <a:effectLst/>
                          <a:latin typeface="Calibri" panose="020F0502020204030204" pitchFamily="34" charset="0"/>
                          <a:cs typeface="Calibri" panose="020F0502020204030204" pitchFamily="34" charset="0"/>
                        </a:rPr>
                        <a:t>U13</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2">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CANCELLED</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734150184"/>
                  </a:ext>
                </a:extLst>
              </a:tr>
              <a:tr h="255137">
                <a:tc>
                  <a:txBody>
                    <a:bodyPr/>
                    <a:lstStyle/>
                    <a:p>
                      <a:pPr marL="457200" algn="l">
                        <a:lnSpc>
                          <a:spcPct val="107000"/>
                        </a:lnSpc>
                        <a:spcAft>
                          <a:spcPts val="0"/>
                        </a:spcAft>
                      </a:pPr>
                      <a:r>
                        <a:rPr lang="en-GB" sz="1600" b="1" dirty="0">
                          <a:effectLst/>
                          <a:latin typeface="Calibri" panose="020F0502020204030204" pitchFamily="34" charset="0"/>
                          <a:cs typeface="Calibri" panose="020F0502020204030204" pitchFamily="34" charset="0"/>
                        </a:rPr>
                        <a:t>U14</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BLUECOAT</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BURY</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81841738"/>
                  </a:ext>
                </a:extLst>
              </a:tr>
              <a:tr h="255137">
                <a:tc>
                  <a:txBody>
                    <a:bodyPr/>
                    <a:lstStyle/>
                    <a:p>
                      <a:pPr marL="457200" algn="l">
                        <a:lnSpc>
                          <a:spcPct val="107000"/>
                        </a:lnSpc>
                        <a:spcAft>
                          <a:spcPts val="0"/>
                        </a:spcAft>
                      </a:pPr>
                      <a:r>
                        <a:rPr lang="en-GB" sz="1600" b="1" dirty="0">
                          <a:effectLst/>
                          <a:latin typeface="Calibri" panose="020F0502020204030204" pitchFamily="34" charset="0"/>
                          <a:cs typeface="Calibri" panose="020F0502020204030204" pitchFamily="34" charset="0"/>
                        </a:rPr>
                        <a:t>U15</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WITHINGTON</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CHEADLE</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1856243"/>
                  </a:ext>
                </a:extLst>
              </a:tr>
              <a:tr h="255137">
                <a:tc>
                  <a:txBody>
                    <a:bodyPr/>
                    <a:lstStyle/>
                    <a:p>
                      <a:pPr marL="457200" algn="l">
                        <a:lnSpc>
                          <a:spcPct val="107000"/>
                        </a:lnSpc>
                        <a:spcAft>
                          <a:spcPts val="0"/>
                        </a:spcAft>
                      </a:pPr>
                      <a:r>
                        <a:rPr lang="en-GB" sz="1600" b="1" dirty="0">
                          <a:effectLst/>
                          <a:latin typeface="Calibri" panose="020F0502020204030204" pitchFamily="34" charset="0"/>
                          <a:cs typeface="Calibri" panose="020F0502020204030204" pitchFamily="34" charset="0"/>
                        </a:rPr>
                        <a:t>U16</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AGGS</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BOLTON?</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4229857"/>
                  </a:ext>
                </a:extLst>
              </a:tr>
              <a:tr h="255137">
                <a:tc>
                  <a:txBody>
                    <a:bodyPr/>
                    <a:lstStyle/>
                    <a:p>
                      <a:pPr marL="457200" algn="l">
                        <a:lnSpc>
                          <a:spcPct val="107000"/>
                        </a:lnSpc>
                        <a:spcAft>
                          <a:spcPts val="0"/>
                        </a:spcAft>
                      </a:pPr>
                      <a:r>
                        <a:rPr lang="en-GB" sz="1600" b="1" dirty="0">
                          <a:effectLst/>
                          <a:latin typeface="Calibri" panose="020F0502020204030204" pitchFamily="34" charset="0"/>
                          <a:cs typeface="Calibri" panose="020F0502020204030204" pitchFamily="34" charset="0"/>
                        </a:rPr>
                        <a:t>U19</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CHEADLE</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457200" algn="ctr">
                        <a:lnSpc>
                          <a:spcPct val="107000"/>
                        </a:lnSpc>
                        <a:spcAft>
                          <a:spcPts val="0"/>
                        </a:spcAft>
                      </a:pPr>
                      <a:r>
                        <a:rPr lang="en-GB" sz="1600" b="1" dirty="0">
                          <a:effectLst/>
                          <a:latin typeface="Calibri" panose="020F0502020204030204" pitchFamily="34" charset="0"/>
                          <a:cs typeface="Calibri" panose="020F0502020204030204" pitchFamily="34" charset="0"/>
                        </a:rPr>
                        <a:t>HULME</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58434092"/>
                  </a:ext>
                </a:extLst>
              </a:tr>
            </a:tbl>
          </a:graphicData>
        </a:graphic>
      </p:graphicFrame>
    </p:spTree>
    <p:extLst>
      <p:ext uri="{BB962C8B-B14F-4D97-AF65-F5344CB8AC3E}">
        <p14:creationId xmlns:p14="http://schemas.microsoft.com/office/powerpoint/2010/main" val="80165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5E29-6B27-409D-9655-1A0E866A0FDE}"/>
              </a:ext>
            </a:extLst>
          </p:cNvPr>
          <p:cNvSpPr>
            <a:spLocks noGrp="1"/>
          </p:cNvSpPr>
          <p:nvPr>
            <p:ph type="title"/>
          </p:nvPr>
        </p:nvSpPr>
        <p:spPr>
          <a:xfrm>
            <a:off x="2405843" y="187391"/>
            <a:ext cx="8610600" cy="1293028"/>
          </a:xfrm>
        </p:spPr>
        <p:txBody>
          <a:bodyPr/>
          <a:lstStyle/>
          <a:p>
            <a:pPr algn="l"/>
            <a:r>
              <a:rPr lang="en-GB" b="1" u="sng" dirty="0">
                <a:latin typeface="Calibri" panose="020F0502020204030204" pitchFamily="34" charset="0"/>
                <a:cs typeface="Calibri" panose="020F0502020204030204" pitchFamily="34" charset="0"/>
              </a:rPr>
              <a:t>National competition </a:t>
            </a:r>
          </a:p>
        </p:txBody>
      </p:sp>
      <p:sp>
        <p:nvSpPr>
          <p:cNvPr id="3" name="Content Placeholder 2">
            <a:extLst>
              <a:ext uri="{FF2B5EF4-FFF2-40B4-BE49-F238E27FC236}">
                <a16:creationId xmlns:a16="http://schemas.microsoft.com/office/drawing/2014/main" id="{EED78C63-E510-47B5-B672-999F820548B8}"/>
              </a:ext>
            </a:extLst>
          </p:cNvPr>
          <p:cNvSpPr>
            <a:spLocks noGrp="1"/>
          </p:cNvSpPr>
          <p:nvPr>
            <p:ph sz="half" idx="1"/>
          </p:nvPr>
        </p:nvSpPr>
        <p:spPr>
          <a:xfrm>
            <a:off x="1431734" y="1983783"/>
            <a:ext cx="5619995" cy="3165591"/>
          </a:xfrm>
        </p:spPr>
        <p:txBody>
          <a:bodyPr/>
          <a:lstStyle/>
          <a:p>
            <a:pPr>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Under 14 National Clubs</a:t>
            </a:r>
            <a:r>
              <a:rPr lang="en-GB" sz="2400" dirty="0">
                <a:latin typeface="Calibri" panose="020F0502020204030204" pitchFamily="34" charset="0"/>
                <a:cs typeface="Calibri" panose="020F0502020204030204" pitchFamily="34" charset="0"/>
              </a:rPr>
              <a:t>			</a:t>
            </a:r>
          </a:p>
          <a:p>
            <a:pPr marL="0" indent="0" algn="ctr">
              <a:buNone/>
            </a:pPr>
            <a:r>
              <a:rPr lang="en-GB" sz="3200" b="1" dirty="0">
                <a:latin typeface="Calibri" panose="020F0502020204030204" pitchFamily="34" charset="0"/>
                <a:cs typeface="Calibri" panose="020F0502020204030204" pitchFamily="34" charset="0"/>
              </a:rPr>
              <a:t>Winners – Oldham Netball Club</a:t>
            </a:r>
          </a:p>
          <a:p>
            <a:pPr marL="0" indent="0" algn="ctr">
              <a:buNone/>
            </a:pPr>
            <a:r>
              <a:rPr lang="en-GB" sz="2400" b="1" dirty="0">
                <a:latin typeface="Calibri" panose="020F0502020204030204" pitchFamily="34" charset="0"/>
                <a:cs typeface="Calibri" panose="020F0502020204030204" pitchFamily="34" charset="0"/>
              </a:rPr>
              <a:t>Runners Up – YWCA Bury</a:t>
            </a:r>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lgn="ctr">
              <a:buNone/>
            </a:pPr>
            <a:endParaRPr lang="en-GB" b="1" dirty="0"/>
          </a:p>
          <a:p>
            <a:pPr marL="0" indent="0">
              <a:buNone/>
            </a:pPr>
            <a:endParaRPr lang="en-GB" dirty="0"/>
          </a:p>
        </p:txBody>
      </p:sp>
      <p:sp>
        <p:nvSpPr>
          <p:cNvPr id="15" name="Content Placeholder 2">
            <a:extLst>
              <a:ext uri="{FF2B5EF4-FFF2-40B4-BE49-F238E27FC236}">
                <a16:creationId xmlns:a16="http://schemas.microsoft.com/office/drawing/2014/main" id="{9EA49743-33EA-4E44-8FA7-0C2BBB468807}"/>
              </a:ext>
            </a:extLst>
          </p:cNvPr>
          <p:cNvSpPr txBox="1">
            <a:spLocks/>
          </p:cNvSpPr>
          <p:nvPr/>
        </p:nvSpPr>
        <p:spPr>
          <a:xfrm>
            <a:off x="7652821" y="1480419"/>
            <a:ext cx="4348063" cy="2161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Under 16 National Clubs</a:t>
            </a:r>
            <a:r>
              <a:rPr lang="en-GB" b="1" dirty="0">
                <a:latin typeface="Calibri" panose="020F0502020204030204" pitchFamily="34" charset="0"/>
                <a:cs typeface="Calibri" panose="020F0502020204030204" pitchFamily="34" charset="0"/>
              </a:rPr>
              <a:t>			</a:t>
            </a:r>
          </a:p>
          <a:p>
            <a:pPr marL="0" indent="0">
              <a:buNone/>
            </a:pPr>
            <a:r>
              <a:rPr lang="en-GB" sz="3600" b="1" dirty="0">
                <a:latin typeface="Calibri" panose="020F0502020204030204" pitchFamily="34" charset="0"/>
                <a:cs typeface="Calibri" panose="020F0502020204030204" pitchFamily="34" charset="0"/>
              </a:rPr>
              <a:t>Winners- Oldham NC</a:t>
            </a:r>
          </a:p>
          <a:p>
            <a:pPr marL="0" indent="0">
              <a:buNone/>
            </a:pPr>
            <a:r>
              <a:rPr lang="en-GB" b="1" dirty="0">
                <a:latin typeface="Calibri" panose="020F0502020204030204" pitchFamily="34" charset="0"/>
                <a:cs typeface="Calibri" panose="020F0502020204030204" pitchFamily="34" charset="0"/>
              </a:rPr>
              <a:t>           13</a:t>
            </a:r>
            <a:r>
              <a:rPr lang="en-GB" b="1" baseline="30000" dirty="0">
                <a:latin typeface="Calibri" panose="020F0502020204030204" pitchFamily="34" charset="0"/>
                <a:cs typeface="Calibri" panose="020F0502020204030204" pitchFamily="34" charset="0"/>
              </a:rPr>
              <a:t>th</a:t>
            </a:r>
            <a:r>
              <a:rPr lang="en-GB" b="1" dirty="0">
                <a:latin typeface="Calibri" panose="020F0502020204030204" pitchFamily="34" charset="0"/>
                <a:cs typeface="Calibri" panose="020F0502020204030204" pitchFamily="34" charset="0"/>
              </a:rPr>
              <a:t> – YWCA Bury</a:t>
            </a:r>
          </a:p>
          <a:p>
            <a:pPr marL="0" indent="0" algn="ctr">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lgn="ctr">
              <a:buFont typeface="Arial" panose="020B0604020202020204" pitchFamily="34" charset="0"/>
              <a:buNone/>
            </a:pPr>
            <a:endParaRPr lang="en-GB" b="1" dirty="0"/>
          </a:p>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45297282-A54B-45C4-A97E-55CF032DE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821" y="3327162"/>
            <a:ext cx="3771902" cy="2143126"/>
          </a:xfrm>
          <a:prstGeom prst="rect">
            <a:avLst/>
          </a:prstGeom>
        </p:spPr>
      </p:pic>
      <p:pic>
        <p:nvPicPr>
          <p:cNvPr id="8" name="Picture 7">
            <a:extLst>
              <a:ext uri="{FF2B5EF4-FFF2-40B4-BE49-F238E27FC236}">
                <a16:creationId xmlns:a16="http://schemas.microsoft.com/office/drawing/2014/main" id="{7594E4F6-B840-401F-BC2D-8E6EC9983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954" y="3327162"/>
            <a:ext cx="3048000" cy="2143125"/>
          </a:xfrm>
          <a:prstGeom prst="rect">
            <a:avLst/>
          </a:prstGeom>
        </p:spPr>
      </p:pic>
      <p:sp>
        <p:nvSpPr>
          <p:cNvPr id="11" name="TextBox 10">
            <a:extLst>
              <a:ext uri="{FF2B5EF4-FFF2-40B4-BE49-F238E27FC236}">
                <a16:creationId xmlns:a16="http://schemas.microsoft.com/office/drawing/2014/main" id="{7F635DE6-A2B6-4732-B665-E21BEF68A3A5}"/>
              </a:ext>
            </a:extLst>
          </p:cNvPr>
          <p:cNvSpPr txBox="1"/>
          <p:nvPr/>
        </p:nvSpPr>
        <p:spPr>
          <a:xfrm>
            <a:off x="2634712" y="5904854"/>
            <a:ext cx="8973519" cy="830997"/>
          </a:xfrm>
          <a:prstGeom prst="rect">
            <a:avLst/>
          </a:prstGeom>
          <a:noFill/>
        </p:spPr>
        <p:txBody>
          <a:bodyPr wrap="square" rtlCol="0">
            <a:spAutoFit/>
          </a:bodyPr>
          <a:lstStyle/>
          <a:p>
            <a:pPr marL="342900" indent="-342900">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Oldham Netball Club – Senior National Premier League 1 Winners for the 7</a:t>
            </a:r>
            <a:r>
              <a:rPr lang="en-GB" sz="2400" b="1" baseline="30000" dirty="0">
                <a:latin typeface="Calibri" panose="020F0502020204030204" pitchFamily="34" charset="0"/>
                <a:cs typeface="Calibri" panose="020F0502020204030204" pitchFamily="34" charset="0"/>
              </a:rPr>
              <a:t>th</a:t>
            </a:r>
            <a:r>
              <a:rPr lang="en-GB" sz="2400" b="1" dirty="0">
                <a:latin typeface="Calibri" panose="020F0502020204030204" pitchFamily="34" charset="0"/>
                <a:cs typeface="Calibri" panose="020F0502020204030204" pitchFamily="34" charset="0"/>
              </a:rPr>
              <a:t> time!</a:t>
            </a:r>
          </a:p>
        </p:txBody>
      </p:sp>
    </p:spTree>
    <p:extLst>
      <p:ext uri="{BB962C8B-B14F-4D97-AF65-F5344CB8AC3E}">
        <p14:creationId xmlns:p14="http://schemas.microsoft.com/office/powerpoint/2010/main" val="207271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727B-B450-4B26-9E8C-35DCF9391E3E}"/>
              </a:ext>
            </a:extLst>
          </p:cNvPr>
          <p:cNvSpPr>
            <a:spLocks noGrp="1"/>
          </p:cNvSpPr>
          <p:nvPr>
            <p:ph type="title"/>
          </p:nvPr>
        </p:nvSpPr>
        <p:spPr>
          <a:xfrm>
            <a:off x="1523632" y="0"/>
            <a:ext cx="10018713" cy="1752599"/>
          </a:xfrm>
        </p:spPr>
        <p:txBody>
          <a:bodyPr>
            <a:normAutofit/>
          </a:bodyPr>
          <a:lstStyle/>
          <a:p>
            <a:r>
              <a:rPr lang="en-GB" sz="3600" b="1" u="sng" dirty="0">
                <a:latin typeface="Calibri" panose="020F0502020204030204" pitchFamily="34" charset="0"/>
                <a:cs typeface="Calibri" panose="020F0502020204030204" pitchFamily="34" charset="0"/>
              </a:rPr>
              <a:t>Outstanding Achievements – Oldham Netball Club</a:t>
            </a:r>
          </a:p>
        </p:txBody>
      </p:sp>
      <p:pic>
        <p:nvPicPr>
          <p:cNvPr id="6" name="Content Placeholder 5">
            <a:extLst>
              <a:ext uri="{FF2B5EF4-FFF2-40B4-BE49-F238E27FC236}">
                <a16:creationId xmlns:a16="http://schemas.microsoft.com/office/drawing/2014/main" id="{DC3DA868-C2F5-4240-A864-D1B7F23F3D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0590" y="1442633"/>
            <a:ext cx="3718423" cy="4957897"/>
          </a:xfrm>
        </p:spPr>
      </p:pic>
      <p:pic>
        <p:nvPicPr>
          <p:cNvPr id="8" name="Content Placeholder 7">
            <a:extLst>
              <a:ext uri="{FF2B5EF4-FFF2-40B4-BE49-F238E27FC236}">
                <a16:creationId xmlns:a16="http://schemas.microsoft.com/office/drawing/2014/main" id="{D7C65EC1-26EC-40A5-9B68-308149F37B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4994" y="1790702"/>
            <a:ext cx="3068688" cy="4091584"/>
          </a:xfrm>
        </p:spPr>
      </p:pic>
      <p:sp>
        <p:nvSpPr>
          <p:cNvPr id="9" name="Rectangle 1">
            <a:extLst>
              <a:ext uri="{FF2B5EF4-FFF2-40B4-BE49-F238E27FC236}">
                <a16:creationId xmlns:a16="http://schemas.microsoft.com/office/drawing/2014/main" id="{366BA234-3DC7-4EAB-A151-D461BF2020FA}"/>
              </a:ext>
            </a:extLst>
          </p:cNvPr>
          <p:cNvSpPr>
            <a:spLocks noChangeArrowheads="1"/>
          </p:cNvSpPr>
          <p:nvPr/>
        </p:nvSpPr>
        <p:spPr bwMode="auto">
          <a:xfrm rot="10800000" flipV="1">
            <a:off x="9123310" y="2330172"/>
            <a:ext cx="2865490"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000" b="1" i="1" u="none" strike="noStrike" cap="none" normalizeH="0" baseline="0" dirty="0">
                <a:ln>
                  <a:noFill/>
                </a:ln>
                <a:solidFill>
                  <a:srgbClr val="0070C0"/>
                </a:solidFill>
                <a:effectLst/>
                <a:latin typeface="Calibri" panose="020F0502020204030204" pitchFamily="34" charset="0"/>
                <a:cs typeface="Calibri" panose="020F0502020204030204" pitchFamily="34" charset="0"/>
              </a:rPr>
              <a:t>So here it goes we are Senior National Premier League 1 Winners Senior NW premier League Winners Senior NW Champions League Winners U16s National Champions U14s National Champions </a:t>
            </a:r>
          </a:p>
          <a:p>
            <a:pPr lvl="0" defTabSz="914400" eaLnBrk="0" fontAlgn="base" hangingPunct="0">
              <a:spcBef>
                <a:spcPct val="0"/>
              </a:spcBef>
              <a:spcAft>
                <a:spcPct val="0"/>
              </a:spcAft>
            </a:pPr>
            <a:r>
              <a:rPr kumimoji="0" lang="en-US" altLang="en-US" sz="2000" b="1" i="1" u="none" strike="noStrike" cap="none" normalizeH="0" baseline="0" dirty="0">
                <a:ln>
                  <a:noFill/>
                </a:ln>
                <a:solidFill>
                  <a:srgbClr val="0070C0"/>
                </a:solidFill>
                <a:effectLst/>
                <a:latin typeface="Calibri" panose="020F0502020204030204" pitchFamily="34" charset="0"/>
                <a:cs typeface="Calibri" panose="020F0502020204030204" pitchFamily="34" charset="0"/>
              </a:rPr>
              <a:t>Our best year ever </a:t>
            </a:r>
            <a:r>
              <a:rPr kumimoji="0" lang="en-US" altLang="en-US" sz="4300" b="1" i="1" u="none" strike="noStrike" cap="none" normalizeH="0" baseline="0" dirty="0">
                <a:ln>
                  <a:noFill/>
                </a:ln>
                <a:solidFill>
                  <a:srgbClr val="0070C0"/>
                </a:solidFill>
                <a:effectLst/>
                <a:latin typeface="Calibri" panose="020F0502020204030204" pitchFamily="34" charset="0"/>
                <a:cs typeface="Calibri" panose="020F0502020204030204" pitchFamily="34" charset="0"/>
              </a:rPr>
              <a:t> </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pic>
        <p:nvPicPr>
          <p:cNvPr id="8194" name="Picture 2" descr="❤️">
            <a:extLst>
              <a:ext uri="{FF2B5EF4-FFF2-40B4-BE49-F238E27FC236}">
                <a16:creationId xmlns:a16="http://schemas.microsoft.com/office/drawing/2014/main" id="{C7C77B41-1F42-4A7F-A144-7927F3BD5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3013" y="-32702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
            <a:extLst>
              <a:ext uri="{FF2B5EF4-FFF2-40B4-BE49-F238E27FC236}">
                <a16:creationId xmlns:a16="http://schemas.microsoft.com/office/drawing/2014/main" id="{D177F476-8009-4090-9FCF-3FAC3D17B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2013" y="-32702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
            <a:extLst>
              <a:ext uri="{FF2B5EF4-FFF2-40B4-BE49-F238E27FC236}">
                <a16:creationId xmlns:a16="http://schemas.microsoft.com/office/drawing/2014/main" id="{9C946A8A-AA6C-4BF4-9E40-7AE6BA643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1013" y="-327025"/>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4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2105-E27C-4005-AFD9-5FE5657DBB90}"/>
              </a:ext>
            </a:extLst>
          </p:cNvPr>
          <p:cNvSpPr>
            <a:spLocks noGrp="1"/>
          </p:cNvSpPr>
          <p:nvPr>
            <p:ph type="title"/>
          </p:nvPr>
        </p:nvSpPr>
        <p:spPr>
          <a:xfrm>
            <a:off x="-582007" y="0"/>
            <a:ext cx="10018713" cy="1752599"/>
          </a:xfrm>
        </p:spPr>
        <p:txBody>
          <a:bodyPr/>
          <a:lstStyle/>
          <a:p>
            <a:r>
              <a:rPr lang="en-GB" b="1" u="sng" dirty="0">
                <a:latin typeface="Calibri" panose="020F0502020204030204" pitchFamily="34" charset="0"/>
                <a:cs typeface="Calibri" panose="020F0502020204030204" pitchFamily="34" charset="0"/>
              </a:rPr>
              <a:t>Special Awards</a:t>
            </a:r>
          </a:p>
        </p:txBody>
      </p:sp>
      <p:sp>
        <p:nvSpPr>
          <p:cNvPr id="3" name="Content Placeholder 2">
            <a:extLst>
              <a:ext uri="{FF2B5EF4-FFF2-40B4-BE49-F238E27FC236}">
                <a16:creationId xmlns:a16="http://schemas.microsoft.com/office/drawing/2014/main" id="{3E921107-50DD-492A-834D-ED5AE1FE90C6}"/>
              </a:ext>
            </a:extLst>
          </p:cNvPr>
          <p:cNvSpPr>
            <a:spLocks noGrp="1"/>
          </p:cNvSpPr>
          <p:nvPr>
            <p:ph sz="half" idx="1"/>
          </p:nvPr>
        </p:nvSpPr>
        <p:spPr>
          <a:xfrm>
            <a:off x="1484311" y="1394848"/>
            <a:ext cx="4895056" cy="4572000"/>
          </a:xfrm>
        </p:spPr>
        <p:txBody>
          <a:bodyPr>
            <a:normAutofit/>
          </a:bodyPr>
          <a:lstStyle/>
          <a:p>
            <a:pPr marL="0" indent="0">
              <a:buNone/>
            </a:pPr>
            <a:r>
              <a:rPr lang="en-GB" sz="3600" b="1" dirty="0">
                <a:latin typeface="Calibri" panose="020F0502020204030204" pitchFamily="34" charset="0"/>
                <a:cs typeface="Calibri" panose="020F0502020204030204" pitchFamily="34" charset="0"/>
              </a:rPr>
              <a:t>Honorary Life Members</a:t>
            </a:r>
          </a:p>
          <a:p>
            <a:r>
              <a:rPr lang="en-GB" sz="3600" b="1" dirty="0">
                <a:latin typeface="Calibri" panose="020F0502020204030204" pitchFamily="34" charset="0"/>
                <a:cs typeface="Calibri" panose="020F0502020204030204" pitchFamily="34" charset="0"/>
              </a:rPr>
              <a:t>Angela Hoyle</a:t>
            </a:r>
          </a:p>
          <a:p>
            <a:r>
              <a:rPr lang="en-GB" sz="3600" b="1" dirty="0">
                <a:latin typeface="Calibri" panose="020F0502020204030204" pitchFamily="34" charset="0"/>
                <a:cs typeface="Calibri" panose="020F0502020204030204" pitchFamily="34" charset="0"/>
              </a:rPr>
              <a:t>Kath Edwards</a:t>
            </a:r>
          </a:p>
          <a:p>
            <a:endParaRPr lang="en-GB" sz="3600" b="1" dirty="0">
              <a:latin typeface="Calibri" panose="020F0502020204030204" pitchFamily="34" charset="0"/>
              <a:cs typeface="Calibri" panose="020F0502020204030204" pitchFamily="34" charset="0"/>
            </a:endParaRPr>
          </a:p>
          <a:p>
            <a:pPr marL="0" indent="0">
              <a:buNone/>
            </a:pPr>
            <a:r>
              <a:rPr lang="en-GB" sz="3600" b="1" dirty="0">
                <a:latin typeface="Calibri" panose="020F0502020204030204" pitchFamily="34" charset="0"/>
                <a:cs typeface="Calibri" panose="020F0502020204030204" pitchFamily="34" charset="0"/>
              </a:rPr>
              <a:t>Long Service Award</a:t>
            </a:r>
          </a:p>
          <a:p>
            <a:r>
              <a:rPr lang="en-GB" sz="3600" b="1" dirty="0">
                <a:latin typeface="Calibri" panose="020F0502020204030204" pitchFamily="34" charset="0"/>
                <a:cs typeface="Calibri" panose="020F0502020204030204" pitchFamily="34" charset="0"/>
              </a:rPr>
              <a:t>Mary Slade </a:t>
            </a:r>
            <a:endParaRPr lang="en-GB" sz="2400" b="1"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5699EA8E-C6AB-4CA4-81F7-E5576E82CE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64651" y="330404"/>
            <a:ext cx="2943038" cy="5643809"/>
          </a:xfrm>
        </p:spPr>
      </p:pic>
    </p:spTree>
    <p:extLst>
      <p:ext uri="{BB962C8B-B14F-4D97-AF65-F5344CB8AC3E}">
        <p14:creationId xmlns:p14="http://schemas.microsoft.com/office/powerpoint/2010/main" val="302185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262A-B1FD-4696-839B-509C004C1C16}"/>
              </a:ext>
            </a:extLst>
          </p:cNvPr>
          <p:cNvSpPr>
            <a:spLocks noGrp="1"/>
          </p:cNvSpPr>
          <p:nvPr>
            <p:ph type="title"/>
          </p:nvPr>
        </p:nvSpPr>
        <p:spPr>
          <a:xfrm>
            <a:off x="1484310" y="190500"/>
            <a:ext cx="10018713" cy="1752599"/>
          </a:xfrm>
        </p:spPr>
        <p:txBody>
          <a:bodyPr/>
          <a:lstStyle/>
          <a:p>
            <a:r>
              <a:rPr lang="en-GB" b="1" u="sng" dirty="0">
                <a:latin typeface="Calibri" panose="020F0502020204030204" pitchFamily="34" charset="0"/>
                <a:cs typeface="Calibri" panose="020F0502020204030204" pitchFamily="34" charset="0"/>
              </a:rPr>
              <a:t>Special Mentions</a:t>
            </a:r>
          </a:p>
        </p:txBody>
      </p:sp>
      <p:sp>
        <p:nvSpPr>
          <p:cNvPr id="3" name="Content Placeholder 2">
            <a:extLst>
              <a:ext uri="{FF2B5EF4-FFF2-40B4-BE49-F238E27FC236}">
                <a16:creationId xmlns:a16="http://schemas.microsoft.com/office/drawing/2014/main" id="{FCBDB1AE-29CB-4C65-B41C-CF06481D333C}"/>
              </a:ext>
            </a:extLst>
          </p:cNvPr>
          <p:cNvSpPr>
            <a:spLocks noGrp="1"/>
          </p:cNvSpPr>
          <p:nvPr>
            <p:ph sz="half" idx="1"/>
          </p:nvPr>
        </p:nvSpPr>
        <p:spPr>
          <a:xfrm>
            <a:off x="1484310" y="1438758"/>
            <a:ext cx="9488489" cy="4587498"/>
          </a:xfrm>
        </p:spPr>
        <p:txBody>
          <a:bodyPr>
            <a:normAutofit lnSpcReduction="10000"/>
          </a:bodyPr>
          <a:lstStyle/>
          <a:p>
            <a:pPr>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Congratulations to Tracey Neville and the England World Cup team on finishing 3</a:t>
            </a:r>
            <a:r>
              <a:rPr lang="en-GB" sz="2400" b="1" baseline="30000" dirty="0">
                <a:latin typeface="Calibri" panose="020F0502020204030204" pitchFamily="34" charset="0"/>
                <a:cs typeface="Calibri" panose="020F0502020204030204" pitchFamily="34" charset="0"/>
              </a:rPr>
              <a:t>rd</a:t>
            </a:r>
            <a:endParaRPr lang="en-GB" sz="2400" b="1" dirty="0">
              <a:latin typeface="Calibri" panose="020F0502020204030204" pitchFamily="34" charset="0"/>
              <a:cs typeface="Calibri" panose="020F0502020204030204" pitchFamily="34" charset="0"/>
            </a:endParaRPr>
          </a:p>
          <a:p>
            <a:pPr marL="457200" lvl="1" indent="0">
              <a:buNone/>
            </a:pPr>
            <a:r>
              <a:rPr lang="en-GB" sz="2000" b="1" dirty="0">
                <a:latin typeface="Calibri" panose="020F0502020204030204" pitchFamily="34" charset="0"/>
                <a:cs typeface="Calibri" panose="020F0502020204030204" pitchFamily="34" charset="0"/>
              </a:rPr>
              <a:t>Tracey has now stepped down to start a family, we wish her all the happiness in the world and can’t wait to meet baby and then have her back in the game!</a:t>
            </a:r>
          </a:p>
          <a:p>
            <a:pPr>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Congratulations to Karen Greig who has been appointed as England Under 21 Coach</a:t>
            </a:r>
          </a:p>
          <a:p>
            <a:pPr>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Congratulations to Sheonah Hunt who has left the area to work for England Netball as the Pathway Head Coach</a:t>
            </a:r>
          </a:p>
          <a:p>
            <a:pPr>
              <a:buFont typeface="Wingdings" panose="05000000000000000000" pitchFamily="2" charset="2"/>
              <a:buChar char="Ø"/>
            </a:pPr>
            <a:r>
              <a:rPr lang="en-GB" sz="2400" b="1" dirty="0">
                <a:latin typeface="Calibri" panose="020F0502020204030204" pitchFamily="34" charset="0"/>
                <a:cs typeface="Calibri" panose="020F0502020204030204" pitchFamily="34" charset="0"/>
              </a:rPr>
              <a:t>Congratulations to Manchester Thunder on being crowned Super League Champions, Under 21 NPL Tournament Runners Up, Under 17 &amp; Under 19 NPL Tournament Winners and  Under 15 Inaugural Netball Performance Champions</a:t>
            </a:r>
          </a:p>
        </p:txBody>
      </p:sp>
    </p:spTree>
    <p:extLst>
      <p:ext uri="{BB962C8B-B14F-4D97-AF65-F5344CB8AC3E}">
        <p14:creationId xmlns:p14="http://schemas.microsoft.com/office/powerpoint/2010/main" val="255421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7BC0-5D55-4B26-8223-36AB97DA533D}"/>
              </a:ext>
            </a:extLst>
          </p:cNvPr>
          <p:cNvSpPr>
            <a:spLocks noGrp="1"/>
          </p:cNvSpPr>
          <p:nvPr>
            <p:ph type="title"/>
          </p:nvPr>
        </p:nvSpPr>
        <p:spPr>
          <a:xfrm>
            <a:off x="1676386" y="-315467"/>
            <a:ext cx="8610600" cy="1293028"/>
          </a:xfrm>
        </p:spPr>
        <p:txBody>
          <a:bodyPr/>
          <a:lstStyle/>
          <a:p>
            <a:pPr algn="ctr"/>
            <a:r>
              <a:rPr lang="en-GB" b="1" u="sng" dirty="0">
                <a:latin typeface="Calibri" panose="020F0502020204030204" pitchFamily="34" charset="0"/>
                <a:cs typeface="Calibri" panose="020F0502020204030204" pitchFamily="34" charset="0"/>
              </a:rPr>
              <a:t>Season Analysis</a:t>
            </a:r>
          </a:p>
        </p:txBody>
      </p:sp>
      <p:sp>
        <p:nvSpPr>
          <p:cNvPr id="7" name="Content Placeholder 6">
            <a:extLst>
              <a:ext uri="{FF2B5EF4-FFF2-40B4-BE49-F238E27FC236}">
                <a16:creationId xmlns:a16="http://schemas.microsoft.com/office/drawing/2014/main" id="{93E1AFC0-C0EB-4CC9-A70B-35891471D211}"/>
              </a:ext>
            </a:extLst>
          </p:cNvPr>
          <p:cNvSpPr>
            <a:spLocks noGrp="1"/>
          </p:cNvSpPr>
          <p:nvPr>
            <p:ph sz="half" idx="1"/>
          </p:nvPr>
        </p:nvSpPr>
        <p:spPr>
          <a:xfrm>
            <a:off x="1510145" y="1251169"/>
            <a:ext cx="5148319" cy="3644900"/>
          </a:xfrm>
        </p:spPr>
        <p:txBody>
          <a:bodyPr>
            <a:normAutofit fontScale="25000" lnSpcReduction="20000"/>
          </a:bodyPr>
          <a:lstStyle/>
          <a:p>
            <a:pPr marL="0" indent="0" algn="ctr">
              <a:buNone/>
            </a:pPr>
            <a:endParaRPr lang="en-GB" sz="7200" b="1" u="sng" dirty="0">
              <a:latin typeface="Calibri" panose="020F0502020204030204" pitchFamily="34" charset="0"/>
              <a:cs typeface="Calibri" panose="020F0502020204030204" pitchFamily="34" charset="0"/>
            </a:endParaRPr>
          </a:p>
          <a:p>
            <a:pPr marL="0" indent="0" algn="ctr">
              <a:buNone/>
            </a:pPr>
            <a:endParaRPr lang="en-GB" sz="7200" b="1" u="sng" dirty="0">
              <a:latin typeface="Calibri" panose="020F0502020204030204" pitchFamily="34" charset="0"/>
              <a:cs typeface="Calibri" panose="020F0502020204030204" pitchFamily="34" charset="0"/>
            </a:endParaRPr>
          </a:p>
          <a:p>
            <a:pPr marL="0" indent="0" algn="ctr">
              <a:buNone/>
            </a:pPr>
            <a:endParaRPr lang="en-GB" sz="7200" b="1" u="sng" dirty="0">
              <a:latin typeface="Calibri" panose="020F0502020204030204" pitchFamily="34" charset="0"/>
              <a:cs typeface="Calibri" panose="020F0502020204030204" pitchFamily="34" charset="0"/>
            </a:endParaRPr>
          </a:p>
          <a:p>
            <a:pPr marL="0" indent="0" algn="ctr">
              <a:buNone/>
            </a:pPr>
            <a:r>
              <a:rPr lang="en-GB" sz="7200" b="1" u="sng" dirty="0">
                <a:latin typeface="Calibri" panose="020F0502020204030204" pitchFamily="34" charset="0"/>
                <a:cs typeface="Calibri" panose="020F0502020204030204" pitchFamily="34" charset="0"/>
              </a:rPr>
              <a:t>Strengths</a:t>
            </a:r>
          </a:p>
          <a:p>
            <a:r>
              <a:rPr lang="en-GB" sz="7200" b="1" dirty="0">
                <a:latin typeface="Calibri" panose="020F0502020204030204" pitchFamily="34" charset="0"/>
                <a:cs typeface="Calibri" panose="020F0502020204030204" pitchFamily="34" charset="0"/>
              </a:rPr>
              <a:t>Continue to produce high quality athletes – as reflected by number in Franchises &amp; England programmes</a:t>
            </a:r>
          </a:p>
          <a:p>
            <a:r>
              <a:rPr lang="en-GB" sz="7200" b="1" dirty="0">
                <a:latin typeface="Calibri" panose="020F0502020204030204" pitchFamily="34" charset="0"/>
                <a:cs typeface="Calibri" panose="020F0502020204030204" pitchFamily="34" charset="0"/>
              </a:rPr>
              <a:t>Strong successful clubs &amp; schools</a:t>
            </a:r>
          </a:p>
          <a:p>
            <a:r>
              <a:rPr lang="en-GB" sz="7200" b="1" dirty="0">
                <a:latin typeface="Calibri" panose="020F0502020204030204" pitchFamily="34" charset="0"/>
                <a:cs typeface="Calibri" panose="020F0502020204030204" pitchFamily="34" charset="0"/>
              </a:rPr>
              <a:t>Link with Manchester Thunder</a:t>
            </a:r>
          </a:p>
          <a:p>
            <a:r>
              <a:rPr lang="en-GB" sz="7200" b="1" dirty="0">
                <a:latin typeface="Calibri" panose="020F0502020204030204" pitchFamily="34" charset="0"/>
                <a:cs typeface="Calibri" panose="020F0502020204030204" pitchFamily="34" charset="0"/>
              </a:rPr>
              <a:t>Number of officials qualifying</a:t>
            </a:r>
          </a:p>
          <a:p>
            <a:r>
              <a:rPr lang="en-GB" sz="7200" b="1" dirty="0">
                <a:latin typeface="Calibri" panose="020F0502020204030204" pitchFamily="34" charset="0"/>
                <a:cs typeface="Calibri" panose="020F0502020204030204" pitchFamily="34" charset="0"/>
              </a:rPr>
              <a:t>Embracement of Engage system</a:t>
            </a:r>
          </a:p>
          <a:p>
            <a:r>
              <a:rPr lang="en-GB" sz="7200" b="1" dirty="0">
                <a:latin typeface="Calibri" panose="020F0502020204030204" pitchFamily="34" charset="0"/>
                <a:cs typeface="Calibri" panose="020F0502020204030204" pitchFamily="34" charset="0"/>
              </a:rPr>
              <a:t>High participation figures in NDO/NDCC programmes</a:t>
            </a:r>
          </a:p>
          <a:p>
            <a:pPr marL="0" indent="0" algn="ctr">
              <a:buNone/>
            </a:pPr>
            <a:r>
              <a:rPr lang="en-GB" sz="7200" b="1" u="sng" dirty="0">
                <a:latin typeface="Calibri" panose="020F0502020204030204" pitchFamily="34" charset="0"/>
                <a:cs typeface="Calibri" panose="020F0502020204030204" pitchFamily="34" charset="0"/>
              </a:rPr>
              <a:t>Weaknesses</a:t>
            </a:r>
          </a:p>
          <a:p>
            <a:r>
              <a:rPr lang="en-GB" sz="7200" b="1" dirty="0">
                <a:latin typeface="Calibri" panose="020F0502020204030204" pitchFamily="34" charset="0"/>
                <a:cs typeface="Calibri" panose="020F0502020204030204" pitchFamily="34" charset="0"/>
              </a:rPr>
              <a:t>Communication</a:t>
            </a:r>
          </a:p>
          <a:p>
            <a:r>
              <a:rPr lang="en-GB" sz="7200" b="1" dirty="0">
                <a:latin typeface="Calibri" panose="020F0502020204030204" pitchFamily="34" charset="0"/>
                <a:cs typeface="Calibri" panose="020F0502020204030204" pitchFamily="34" charset="0"/>
              </a:rPr>
              <a:t>Website </a:t>
            </a:r>
          </a:p>
          <a:p>
            <a:r>
              <a:rPr lang="en-GB" sz="7200" b="1" dirty="0">
                <a:latin typeface="Calibri" panose="020F0502020204030204" pitchFamily="34" charset="0"/>
                <a:cs typeface="Calibri" panose="020F0502020204030204" pitchFamily="34" charset="0"/>
              </a:rPr>
              <a:t>Divide between standards in clubs</a:t>
            </a:r>
          </a:p>
          <a:p>
            <a:r>
              <a:rPr lang="en-GB" sz="7200" b="1" dirty="0">
                <a:latin typeface="Calibri" panose="020F0502020204030204" pitchFamily="34" charset="0"/>
                <a:cs typeface="Calibri" panose="020F0502020204030204" pitchFamily="34" charset="0"/>
              </a:rPr>
              <a:t>Time</a:t>
            </a:r>
          </a:p>
          <a:p>
            <a:r>
              <a:rPr lang="en-GB" sz="7200" b="1" dirty="0">
                <a:latin typeface="Calibri" panose="020F0502020204030204" pitchFamily="34" charset="0"/>
                <a:cs typeface="Calibri" panose="020F0502020204030204" pitchFamily="34" charset="0"/>
              </a:rPr>
              <a:t>Volunteers</a:t>
            </a:r>
          </a:p>
          <a:p>
            <a:r>
              <a:rPr lang="en-GB" sz="7200" b="1" dirty="0">
                <a:latin typeface="Calibri" panose="020F0502020204030204" pitchFamily="34" charset="0"/>
                <a:cs typeface="Calibri" panose="020F0502020204030204" pitchFamily="34" charset="0"/>
              </a:rPr>
              <a:t>Prep for Future</a:t>
            </a:r>
          </a:p>
          <a:p>
            <a:r>
              <a:rPr lang="en-GB" sz="7200" b="1" dirty="0">
                <a:latin typeface="Calibri" panose="020F0502020204030204" pitchFamily="34" charset="0"/>
                <a:cs typeface="Calibri" panose="020F0502020204030204" pitchFamily="34" charset="0"/>
              </a:rPr>
              <a:t>Gaps in committee – Volunteer/Marketing</a:t>
            </a:r>
          </a:p>
          <a:p>
            <a:endParaRPr lang="en-GB" dirty="0"/>
          </a:p>
        </p:txBody>
      </p:sp>
      <p:sp>
        <p:nvSpPr>
          <p:cNvPr id="8" name="Content Placeholder 7">
            <a:extLst>
              <a:ext uri="{FF2B5EF4-FFF2-40B4-BE49-F238E27FC236}">
                <a16:creationId xmlns:a16="http://schemas.microsoft.com/office/drawing/2014/main" id="{6F901B7C-21BA-4FA2-9139-B93333B24FD4}"/>
              </a:ext>
            </a:extLst>
          </p:cNvPr>
          <p:cNvSpPr>
            <a:spLocks noGrp="1"/>
          </p:cNvSpPr>
          <p:nvPr>
            <p:ph sz="half" idx="2"/>
          </p:nvPr>
        </p:nvSpPr>
        <p:spPr>
          <a:xfrm>
            <a:off x="6893628" y="1251169"/>
            <a:ext cx="4504083" cy="3458599"/>
          </a:xfrm>
        </p:spPr>
        <p:txBody>
          <a:bodyPr>
            <a:normAutofit fontScale="25000" lnSpcReduction="20000"/>
          </a:bodyPr>
          <a:lstStyle/>
          <a:p>
            <a:pPr marL="0" indent="0" algn="ctr">
              <a:buNone/>
            </a:pPr>
            <a:r>
              <a:rPr lang="en-GB" sz="7200" b="1" u="sng" dirty="0">
                <a:latin typeface="Calibri" panose="020F0502020204030204" pitchFamily="34" charset="0"/>
                <a:cs typeface="Calibri" panose="020F0502020204030204" pitchFamily="34" charset="0"/>
              </a:rPr>
              <a:t>Opportunities</a:t>
            </a:r>
          </a:p>
          <a:p>
            <a:r>
              <a:rPr lang="en-GB" sz="7200" b="1" dirty="0">
                <a:latin typeface="Calibri" panose="020F0502020204030204" pitchFamily="34" charset="0"/>
                <a:cs typeface="Calibri" panose="020F0502020204030204" pitchFamily="34" charset="0"/>
              </a:rPr>
              <a:t>Funding to help develop officials within clubs and more successful passes</a:t>
            </a:r>
          </a:p>
          <a:p>
            <a:r>
              <a:rPr lang="en-GB" sz="7200" b="1" dirty="0">
                <a:latin typeface="Calibri" panose="020F0502020204030204" pitchFamily="34" charset="0"/>
                <a:cs typeface="Calibri" panose="020F0502020204030204" pitchFamily="34" charset="0"/>
              </a:rPr>
              <a:t>Support of athletes to progress into a Performance programme</a:t>
            </a:r>
          </a:p>
          <a:p>
            <a:r>
              <a:rPr lang="en-GB" sz="7200" b="1" dirty="0">
                <a:latin typeface="Calibri" panose="020F0502020204030204" pitchFamily="34" charset="0"/>
                <a:cs typeface="Calibri" panose="020F0502020204030204" pitchFamily="34" charset="0"/>
              </a:rPr>
              <a:t>To support and develop coaches</a:t>
            </a:r>
          </a:p>
          <a:p>
            <a:r>
              <a:rPr lang="en-GB" sz="7200" b="1" dirty="0">
                <a:latin typeface="Calibri" panose="020F0502020204030204" pitchFamily="34" charset="0"/>
                <a:cs typeface="Calibri" panose="020F0502020204030204" pitchFamily="34" charset="0"/>
              </a:rPr>
              <a:t>Mentoring programmes – officiating/coaching</a:t>
            </a:r>
          </a:p>
          <a:p>
            <a:r>
              <a:rPr lang="en-GB" sz="7200" b="1" dirty="0">
                <a:latin typeface="Calibri" panose="020F0502020204030204" pitchFamily="34" charset="0"/>
                <a:cs typeface="Calibri" panose="020F0502020204030204" pitchFamily="34" charset="0"/>
              </a:rPr>
              <a:t>Transfer of participation figures into affiliation figures</a:t>
            </a:r>
          </a:p>
          <a:p>
            <a:pPr marL="0" indent="0" algn="ctr">
              <a:buNone/>
            </a:pPr>
            <a:r>
              <a:rPr lang="en-GB" sz="7200" b="1" u="sng" dirty="0">
                <a:latin typeface="Calibri" panose="020F0502020204030204" pitchFamily="34" charset="0"/>
                <a:cs typeface="Calibri" panose="020F0502020204030204" pitchFamily="34" charset="0"/>
              </a:rPr>
              <a:t>Threats</a:t>
            </a:r>
          </a:p>
          <a:p>
            <a:r>
              <a:rPr lang="en-GB" sz="7200" b="1" dirty="0">
                <a:latin typeface="Calibri" panose="020F0502020204030204" pitchFamily="34" charset="0"/>
                <a:cs typeface="Calibri" panose="020F0502020204030204" pitchFamily="34" charset="0"/>
              </a:rPr>
              <a:t>Affiliation against external organisations</a:t>
            </a:r>
          </a:p>
          <a:p>
            <a:r>
              <a:rPr lang="en-GB" sz="7200" b="1" dirty="0">
                <a:latin typeface="Calibri" panose="020F0502020204030204" pitchFamily="34" charset="0"/>
                <a:cs typeface="Calibri" panose="020F0502020204030204" pitchFamily="34" charset="0"/>
              </a:rPr>
              <a:t>Changes at EN – staffing structures/CEO</a:t>
            </a:r>
          </a:p>
          <a:p>
            <a:r>
              <a:rPr lang="en-GB" sz="7200" b="1" dirty="0">
                <a:latin typeface="Calibri" panose="020F0502020204030204" pitchFamily="34" charset="0"/>
                <a:cs typeface="Calibri" panose="020F0502020204030204" pitchFamily="34" charset="0"/>
              </a:rPr>
              <a:t>Other counties/franchises</a:t>
            </a:r>
          </a:p>
          <a:p>
            <a:endParaRPr lang="en-GB"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57C527B-CADD-4F8F-9E0D-FE5F0D62C90C}"/>
              </a:ext>
            </a:extLst>
          </p:cNvPr>
          <p:cNvSpPr txBox="1"/>
          <p:nvPr/>
        </p:nvSpPr>
        <p:spPr>
          <a:xfrm>
            <a:off x="4277533" y="5486401"/>
            <a:ext cx="8179655" cy="1200329"/>
          </a:xfrm>
          <a:prstGeom prst="rect">
            <a:avLst/>
          </a:prstGeom>
          <a:noFill/>
        </p:spPr>
        <p:txBody>
          <a:bodyPr wrap="square" rtlCol="0">
            <a:spAutoFit/>
          </a:bodyPr>
          <a:lstStyle/>
          <a:p>
            <a:pPr algn="ctr"/>
            <a:r>
              <a:rPr lang="en-GB" sz="2400" b="1" dirty="0">
                <a:solidFill>
                  <a:schemeClr val="accent1">
                    <a:lumMod val="75000"/>
                  </a:schemeClr>
                </a:solidFill>
                <a:latin typeface="Calibri" panose="020F0502020204030204" pitchFamily="34" charset="0"/>
                <a:cs typeface="Calibri" panose="020F0502020204030204" pitchFamily="34" charset="0"/>
              </a:rPr>
              <a:t>We want to hear your opinions – what do we need to do better, </a:t>
            </a:r>
          </a:p>
          <a:p>
            <a:pPr algn="ctr"/>
            <a:r>
              <a:rPr lang="en-GB" sz="2400" b="1" dirty="0">
                <a:solidFill>
                  <a:schemeClr val="accent1">
                    <a:lumMod val="75000"/>
                  </a:schemeClr>
                </a:solidFill>
                <a:latin typeface="Calibri" panose="020F0502020204030204" pitchFamily="34" charset="0"/>
                <a:cs typeface="Calibri" panose="020F0502020204030204" pitchFamily="34" charset="0"/>
              </a:rPr>
              <a:t>what do you want from you county???</a:t>
            </a:r>
          </a:p>
        </p:txBody>
      </p:sp>
    </p:spTree>
    <p:extLst>
      <p:ext uri="{BB962C8B-B14F-4D97-AF65-F5344CB8AC3E}">
        <p14:creationId xmlns:p14="http://schemas.microsoft.com/office/powerpoint/2010/main" val="289764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7502-E748-4905-A525-A88C0C62EF0A}"/>
              </a:ext>
            </a:extLst>
          </p:cNvPr>
          <p:cNvSpPr>
            <a:spLocks noGrp="1"/>
          </p:cNvSpPr>
          <p:nvPr>
            <p:ph type="title"/>
          </p:nvPr>
        </p:nvSpPr>
        <p:spPr/>
        <p:txBody>
          <a:bodyPr/>
          <a:lstStyle/>
          <a:p>
            <a:pPr algn="ctr"/>
            <a:r>
              <a:rPr lang="en-GB" b="1" u="sng" dirty="0">
                <a:latin typeface="Calibri" panose="020F0502020204030204" pitchFamily="34" charset="0"/>
                <a:cs typeface="Calibri" panose="020F0502020204030204" pitchFamily="34" charset="0"/>
              </a:rPr>
              <a:t>Agenda continued</a:t>
            </a:r>
            <a:br>
              <a:rPr lang="en-GB" dirty="0"/>
            </a:br>
            <a:endParaRPr lang="en-GB" dirty="0"/>
          </a:p>
        </p:txBody>
      </p:sp>
      <p:sp>
        <p:nvSpPr>
          <p:cNvPr id="3" name="Content Placeholder 2">
            <a:extLst>
              <a:ext uri="{FF2B5EF4-FFF2-40B4-BE49-F238E27FC236}">
                <a16:creationId xmlns:a16="http://schemas.microsoft.com/office/drawing/2014/main" id="{169917FD-BD12-43AE-BD58-5F5B884C4F7D}"/>
              </a:ext>
            </a:extLst>
          </p:cNvPr>
          <p:cNvSpPr>
            <a:spLocks noGrp="1"/>
          </p:cNvSpPr>
          <p:nvPr>
            <p:ph sz="half" idx="1"/>
          </p:nvPr>
        </p:nvSpPr>
        <p:spPr>
          <a:xfrm>
            <a:off x="1830675" y="1742209"/>
            <a:ext cx="3753359" cy="3896591"/>
          </a:xfrm>
        </p:spPr>
        <p:txBody>
          <a:bodyPr>
            <a:normAutofit fontScale="77500" lnSpcReduction="20000"/>
          </a:bodyPr>
          <a:lstStyle/>
          <a:p>
            <a:pPr>
              <a:lnSpc>
                <a:spcPct val="150000"/>
              </a:lnSpc>
            </a:pPr>
            <a:r>
              <a:rPr lang="en-GB" altLang="en-US" sz="2900" b="1" dirty="0">
                <a:latin typeface="Calibri" panose="020F0502020204030204" pitchFamily="34" charset="0"/>
                <a:cs typeface="Calibri" panose="020F0502020204030204" pitchFamily="34" charset="0"/>
              </a:rPr>
              <a:t>League &amp; Borough Reports</a:t>
            </a:r>
          </a:p>
          <a:p>
            <a:pPr>
              <a:lnSpc>
                <a:spcPct val="150000"/>
              </a:lnSpc>
            </a:pPr>
            <a:r>
              <a:rPr lang="en-GB" altLang="en-US" sz="2900" b="1" dirty="0">
                <a:latin typeface="Calibri" panose="020F0502020204030204" pitchFamily="34" charset="0"/>
                <a:cs typeface="Calibri" panose="020F0502020204030204" pitchFamily="34" charset="0"/>
              </a:rPr>
              <a:t>Adoption of Reports</a:t>
            </a:r>
          </a:p>
          <a:p>
            <a:pPr>
              <a:lnSpc>
                <a:spcPct val="150000"/>
              </a:lnSpc>
            </a:pPr>
            <a:r>
              <a:rPr lang="en-GB" altLang="en-US" sz="2900" b="1" dirty="0">
                <a:latin typeface="Calibri" panose="020F0502020204030204" pitchFamily="34" charset="0"/>
                <a:cs typeface="Calibri" panose="020F0502020204030204" pitchFamily="34" charset="0"/>
              </a:rPr>
              <a:t>Election of Officers</a:t>
            </a:r>
          </a:p>
          <a:p>
            <a:pPr>
              <a:lnSpc>
                <a:spcPct val="150000"/>
              </a:lnSpc>
            </a:pPr>
            <a:r>
              <a:rPr lang="en-GB" altLang="en-US" sz="2900" b="1" dirty="0">
                <a:latin typeface="Calibri" panose="020F0502020204030204" pitchFamily="34" charset="0"/>
                <a:cs typeface="Calibri" panose="020F0502020204030204" pitchFamily="34" charset="0"/>
              </a:rPr>
              <a:t>Election of Auditor</a:t>
            </a:r>
          </a:p>
          <a:p>
            <a:pPr>
              <a:lnSpc>
                <a:spcPct val="150000"/>
              </a:lnSpc>
            </a:pPr>
            <a:r>
              <a:rPr lang="en-GB" altLang="en-US" sz="2900" b="1" dirty="0">
                <a:latin typeface="Calibri" panose="020F0502020204030204" pitchFamily="34" charset="0"/>
                <a:cs typeface="Calibri" panose="020F0502020204030204" pitchFamily="34" charset="0"/>
              </a:rPr>
              <a:t>Close of AGM</a:t>
            </a:r>
          </a:p>
          <a:p>
            <a:endParaRPr lang="en-GB" sz="2000" dirty="0"/>
          </a:p>
        </p:txBody>
      </p:sp>
      <p:sp>
        <p:nvSpPr>
          <p:cNvPr id="4" name="Content Placeholder 3">
            <a:extLst>
              <a:ext uri="{FF2B5EF4-FFF2-40B4-BE49-F238E27FC236}">
                <a16:creationId xmlns:a16="http://schemas.microsoft.com/office/drawing/2014/main" id="{585C4C7F-5ADB-4C3E-8D02-4C5468330075}"/>
              </a:ext>
            </a:extLst>
          </p:cNvPr>
          <p:cNvSpPr>
            <a:spLocks noGrp="1"/>
          </p:cNvSpPr>
          <p:nvPr>
            <p:ph sz="half" idx="2"/>
          </p:nvPr>
        </p:nvSpPr>
        <p:spPr>
          <a:xfrm>
            <a:off x="6493667" y="2128404"/>
            <a:ext cx="4895056" cy="3124200"/>
          </a:xfrm>
        </p:spPr>
        <p:txBody>
          <a:bodyPr>
            <a:normAutofit fontScale="77500" lnSpcReduction="20000"/>
          </a:bodyPr>
          <a:lstStyle/>
          <a:p>
            <a:pPr algn="ctr">
              <a:spcBef>
                <a:spcPts val="0"/>
              </a:spcBef>
              <a:defRPr/>
            </a:pPr>
            <a:r>
              <a:rPr lang="en-GB" sz="4200" b="1" dirty="0">
                <a:solidFill>
                  <a:schemeClr val="accent1">
                    <a:lumMod val="75000"/>
                  </a:schemeClr>
                </a:solidFill>
                <a:latin typeface="Calibri" panose="020F0502020204030204" pitchFamily="34" charset="0"/>
                <a:cs typeface="Calibri" panose="020F0502020204030204" pitchFamily="34" charset="0"/>
              </a:rPr>
              <a:t>Thank you for attending the GMCNA AGM 2018/2019 Season. </a:t>
            </a:r>
          </a:p>
          <a:p>
            <a:pPr algn="ctr">
              <a:spcBef>
                <a:spcPts val="0"/>
              </a:spcBef>
              <a:defRPr/>
            </a:pPr>
            <a:endParaRPr lang="en-GB" sz="4200" b="1" dirty="0">
              <a:solidFill>
                <a:schemeClr val="accent1">
                  <a:lumMod val="75000"/>
                </a:schemeClr>
              </a:solidFill>
              <a:latin typeface="Calibri" panose="020F0502020204030204" pitchFamily="34" charset="0"/>
              <a:cs typeface="Calibri" panose="020F0502020204030204" pitchFamily="34" charset="0"/>
            </a:endParaRPr>
          </a:p>
          <a:p>
            <a:pPr algn="ctr">
              <a:spcBef>
                <a:spcPts val="0"/>
              </a:spcBef>
              <a:defRPr/>
            </a:pPr>
            <a:r>
              <a:rPr lang="en-GB" sz="4200" b="1" dirty="0">
                <a:solidFill>
                  <a:schemeClr val="accent1">
                    <a:lumMod val="75000"/>
                  </a:schemeClr>
                </a:solidFill>
                <a:latin typeface="Calibri" panose="020F0502020204030204" pitchFamily="34" charset="0"/>
                <a:cs typeface="Calibri" panose="020F0502020204030204" pitchFamily="34" charset="0"/>
              </a:rPr>
              <a:t>We value your support and time</a:t>
            </a:r>
          </a:p>
          <a:p>
            <a:endParaRPr lang="en-GB" dirty="0"/>
          </a:p>
        </p:txBody>
      </p:sp>
    </p:spTree>
    <p:extLst>
      <p:ext uri="{BB962C8B-B14F-4D97-AF65-F5344CB8AC3E}">
        <p14:creationId xmlns:p14="http://schemas.microsoft.com/office/powerpoint/2010/main" val="44412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6F5A-5E19-4B2A-B121-5171A504B68C}"/>
              </a:ext>
            </a:extLst>
          </p:cNvPr>
          <p:cNvSpPr>
            <a:spLocks noGrp="1"/>
          </p:cNvSpPr>
          <p:nvPr>
            <p:ph type="title"/>
          </p:nvPr>
        </p:nvSpPr>
        <p:spPr>
          <a:xfrm>
            <a:off x="1484312" y="685800"/>
            <a:ext cx="10018712" cy="1368083"/>
          </a:xfrm>
        </p:spPr>
        <p:txBody>
          <a:bodyPr/>
          <a:lstStyle/>
          <a:p>
            <a:pPr algn="ctr"/>
            <a:r>
              <a:rPr lang="en-GB" b="1" u="sng" dirty="0">
                <a:latin typeface="Calibri" panose="020F0502020204030204" pitchFamily="34" charset="0"/>
                <a:cs typeface="Calibri" panose="020F0502020204030204" pitchFamily="34" charset="0"/>
              </a:rPr>
              <a:t>Welcome &amp; Presidents Address</a:t>
            </a:r>
          </a:p>
        </p:txBody>
      </p:sp>
      <p:sp>
        <p:nvSpPr>
          <p:cNvPr id="3" name="Content Placeholder 2">
            <a:extLst>
              <a:ext uri="{FF2B5EF4-FFF2-40B4-BE49-F238E27FC236}">
                <a16:creationId xmlns:a16="http://schemas.microsoft.com/office/drawing/2014/main" id="{1188F02B-F80F-4E0F-9D81-BC0C3EF7E122}"/>
              </a:ext>
            </a:extLst>
          </p:cNvPr>
          <p:cNvSpPr>
            <a:spLocks noGrp="1"/>
          </p:cNvSpPr>
          <p:nvPr>
            <p:ph idx="1"/>
          </p:nvPr>
        </p:nvSpPr>
        <p:spPr/>
        <p:txBody>
          <a:bodyPr/>
          <a:lstStyle/>
          <a:p>
            <a:pPr>
              <a:buFont typeface="Wingdings" panose="05000000000000000000" pitchFamily="2" charset="2"/>
              <a:buChar char="Ø"/>
            </a:pPr>
            <a:r>
              <a:rPr lang="en-GB" dirty="0">
                <a:latin typeface="Calibri" panose="020F0502020204030204" pitchFamily="34" charset="0"/>
                <a:cs typeface="Calibri" panose="020F0502020204030204" pitchFamily="34" charset="0"/>
              </a:rPr>
              <a:t>This AGM is covering the period 1</a:t>
            </a:r>
            <a:r>
              <a:rPr lang="en-GB" baseline="30000" dirty="0">
                <a:latin typeface="Calibri" panose="020F0502020204030204" pitchFamily="34" charset="0"/>
                <a:cs typeface="Calibri" panose="020F0502020204030204" pitchFamily="34" charset="0"/>
              </a:rPr>
              <a:t>st</a:t>
            </a:r>
            <a:r>
              <a:rPr lang="en-GB" dirty="0">
                <a:latin typeface="Calibri" panose="020F0502020204030204" pitchFamily="34" charset="0"/>
                <a:cs typeface="Calibri" panose="020F0502020204030204" pitchFamily="34" charset="0"/>
              </a:rPr>
              <a:t> September 2018-31</a:t>
            </a:r>
            <a:r>
              <a:rPr lang="en-GB" baseline="30000" dirty="0">
                <a:latin typeface="Calibri" panose="020F0502020204030204" pitchFamily="34" charset="0"/>
                <a:cs typeface="Calibri" panose="020F0502020204030204" pitchFamily="34" charset="0"/>
              </a:rPr>
              <a:t>st</a:t>
            </a:r>
            <a:r>
              <a:rPr lang="en-GB" dirty="0">
                <a:latin typeface="Calibri" panose="020F0502020204030204" pitchFamily="34" charset="0"/>
                <a:cs typeface="Calibri" panose="020F0502020204030204" pitchFamily="34" charset="0"/>
              </a:rPr>
              <a:t> August 2019</a:t>
            </a:r>
          </a:p>
          <a:p>
            <a:endParaRPr lang="en-GB" dirty="0"/>
          </a:p>
          <a:p>
            <a:pPr marL="0" indent="0" algn="ctr">
              <a:buNone/>
            </a:pPr>
            <a:r>
              <a:rPr lang="en-GB" dirty="0">
                <a:latin typeface="Calibri" panose="020F0502020204030204" pitchFamily="34" charset="0"/>
                <a:cs typeface="Calibri" panose="020F0502020204030204" pitchFamily="34" charset="0"/>
              </a:rPr>
              <a:t>President – Kath Pemberton</a:t>
            </a:r>
          </a:p>
          <a:p>
            <a:pPr marL="0" indent="0" algn="ctr">
              <a:buNone/>
            </a:pPr>
            <a:endParaRPr lang="en-GB" dirty="0"/>
          </a:p>
          <a:p>
            <a:pPr marL="0" indent="0" algn="ctr">
              <a:buNone/>
            </a:pPr>
            <a:endParaRPr lang="en-GB" dirty="0"/>
          </a:p>
          <a:p>
            <a:pPr marL="0" indent="0" algn="ctr">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1FEC3AC2-462F-41E7-A7CD-33F9C4BA1540}"/>
              </a:ext>
            </a:extLst>
          </p:cNvPr>
          <p:cNvPicPr>
            <a:picLocks noChangeAspect="1"/>
          </p:cNvPicPr>
          <p:nvPr/>
        </p:nvPicPr>
        <p:blipFill>
          <a:blip r:embed="rId2"/>
          <a:stretch>
            <a:fillRect/>
          </a:stretch>
        </p:blipFill>
        <p:spPr>
          <a:xfrm>
            <a:off x="5197429" y="4206622"/>
            <a:ext cx="1797142" cy="1682836"/>
          </a:xfrm>
          <a:prstGeom prst="rect">
            <a:avLst/>
          </a:prstGeom>
        </p:spPr>
      </p:pic>
    </p:spTree>
    <p:extLst>
      <p:ext uri="{BB962C8B-B14F-4D97-AF65-F5344CB8AC3E}">
        <p14:creationId xmlns:p14="http://schemas.microsoft.com/office/powerpoint/2010/main" val="116607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8137-4D42-408C-9B69-3488972E2D10}"/>
              </a:ext>
            </a:extLst>
          </p:cNvPr>
          <p:cNvSpPr>
            <a:spLocks noGrp="1"/>
          </p:cNvSpPr>
          <p:nvPr>
            <p:ph type="title"/>
          </p:nvPr>
        </p:nvSpPr>
        <p:spPr>
          <a:xfrm>
            <a:off x="4406348" y="605346"/>
            <a:ext cx="8610600" cy="1293028"/>
          </a:xfrm>
        </p:spPr>
        <p:txBody>
          <a:bodyPr>
            <a:normAutofit fontScale="90000"/>
          </a:bodyPr>
          <a:lstStyle/>
          <a:p>
            <a:pPr algn="l"/>
            <a:r>
              <a:rPr lang="en-GB" b="1" u="sng" dirty="0">
                <a:latin typeface="Calibri" panose="020F0502020204030204" pitchFamily="34" charset="0"/>
                <a:cs typeface="Calibri" panose="020F0502020204030204" pitchFamily="34" charset="0"/>
              </a:rPr>
              <a:t>Agenda items</a:t>
            </a:r>
            <a:br>
              <a:rPr lang="en-GB" dirty="0"/>
            </a:br>
            <a:endParaRPr lang="en-GB" dirty="0"/>
          </a:p>
        </p:txBody>
      </p:sp>
      <p:sp>
        <p:nvSpPr>
          <p:cNvPr id="3" name="Content Placeholder 2">
            <a:extLst>
              <a:ext uri="{FF2B5EF4-FFF2-40B4-BE49-F238E27FC236}">
                <a16:creationId xmlns:a16="http://schemas.microsoft.com/office/drawing/2014/main" id="{BC2FBF44-F9BE-4BF6-994F-3E3A77675C53}"/>
              </a:ext>
            </a:extLst>
          </p:cNvPr>
          <p:cNvSpPr>
            <a:spLocks noGrp="1"/>
          </p:cNvSpPr>
          <p:nvPr>
            <p:ph idx="1"/>
          </p:nvPr>
        </p:nvSpPr>
        <p:spPr>
          <a:xfrm>
            <a:off x="1739900" y="1437391"/>
            <a:ext cx="9766300" cy="4380313"/>
          </a:xfrm>
        </p:spPr>
        <p:txBody>
          <a:bodyPr>
            <a:noAutofit/>
          </a:bodyPr>
          <a:lstStyle/>
          <a:p>
            <a:pPr fontAlgn="auto">
              <a:lnSpc>
                <a:spcPct val="170000"/>
              </a:lnSpc>
              <a:spcAft>
                <a:spcPts val="0"/>
              </a:spcAft>
              <a:buFont typeface="Wingdings" panose="05000000000000000000" pitchFamily="2" charset="2"/>
              <a:buChar char="Ø"/>
              <a:defRPr/>
            </a:pPr>
            <a:r>
              <a:rPr lang="en-GB" sz="2000" b="1" dirty="0">
                <a:latin typeface="Calibri" panose="020F0502020204030204" pitchFamily="34" charset="0"/>
                <a:cs typeface="Calibri" panose="020F0502020204030204" pitchFamily="34" charset="0"/>
              </a:rPr>
              <a:t>Present</a:t>
            </a:r>
          </a:p>
          <a:p>
            <a:pPr fontAlgn="auto">
              <a:lnSpc>
                <a:spcPct val="170000"/>
              </a:lnSpc>
              <a:spcAft>
                <a:spcPts val="0"/>
              </a:spcAft>
              <a:buFont typeface="Wingdings" panose="05000000000000000000" pitchFamily="2" charset="2"/>
              <a:buChar char="Ø"/>
              <a:defRPr/>
            </a:pPr>
            <a:r>
              <a:rPr lang="en-GB" sz="2000" b="1" dirty="0">
                <a:latin typeface="Calibri" panose="020F0502020204030204" pitchFamily="34" charset="0"/>
                <a:cs typeface="Calibri" panose="020F0502020204030204" pitchFamily="34" charset="0"/>
              </a:rPr>
              <a:t>Apologies for Absence</a:t>
            </a:r>
          </a:p>
          <a:p>
            <a:pPr fontAlgn="auto">
              <a:lnSpc>
                <a:spcPct val="170000"/>
              </a:lnSpc>
              <a:spcAft>
                <a:spcPts val="0"/>
              </a:spcAft>
              <a:buFont typeface="Wingdings" panose="05000000000000000000" pitchFamily="2" charset="2"/>
              <a:buChar char="Ø"/>
              <a:defRPr/>
            </a:pPr>
            <a:r>
              <a:rPr lang="en-GB" sz="2000" b="1" dirty="0">
                <a:latin typeface="Calibri" panose="020F0502020204030204" pitchFamily="34" charset="0"/>
                <a:cs typeface="Calibri" panose="020F0502020204030204" pitchFamily="34" charset="0"/>
              </a:rPr>
              <a:t>Minutes of the last meeting</a:t>
            </a:r>
          </a:p>
          <a:p>
            <a:pPr fontAlgn="auto">
              <a:lnSpc>
                <a:spcPct val="170000"/>
              </a:lnSpc>
              <a:spcAft>
                <a:spcPts val="0"/>
              </a:spcAft>
              <a:buFont typeface="Wingdings" panose="05000000000000000000" pitchFamily="2" charset="2"/>
              <a:buChar char="Ø"/>
              <a:defRPr/>
            </a:pPr>
            <a:r>
              <a:rPr lang="en-GB" sz="2000" b="1" dirty="0">
                <a:latin typeface="Calibri" panose="020F0502020204030204" pitchFamily="34" charset="0"/>
                <a:cs typeface="Calibri" panose="020F0502020204030204" pitchFamily="34" charset="0"/>
              </a:rPr>
              <a:t>Affiliation Notification/Report</a:t>
            </a:r>
          </a:p>
          <a:p>
            <a:pPr fontAlgn="auto">
              <a:lnSpc>
                <a:spcPct val="170000"/>
              </a:lnSpc>
              <a:spcAft>
                <a:spcPts val="0"/>
              </a:spcAft>
              <a:buFont typeface="Wingdings" panose="05000000000000000000" pitchFamily="2" charset="2"/>
              <a:buChar char="Ø"/>
              <a:defRPr/>
            </a:pPr>
            <a:r>
              <a:rPr lang="en-GB" sz="2000" b="1" dirty="0">
                <a:latin typeface="Calibri" panose="020F0502020204030204" pitchFamily="34" charset="0"/>
                <a:cs typeface="Calibri" panose="020F0502020204030204" pitchFamily="34" charset="0"/>
              </a:rPr>
              <a:t>Changes to the Constitution</a:t>
            </a:r>
          </a:p>
          <a:p>
            <a:pPr fontAlgn="auto">
              <a:lnSpc>
                <a:spcPct val="170000"/>
              </a:lnSpc>
              <a:spcAft>
                <a:spcPts val="0"/>
              </a:spcAft>
              <a:buFont typeface="Wingdings" panose="05000000000000000000" pitchFamily="2" charset="2"/>
              <a:buChar char="Ø"/>
              <a:defRPr/>
            </a:pPr>
            <a:r>
              <a:rPr lang="en-GB" sz="2000" b="1" dirty="0">
                <a:latin typeface="Calibri" panose="020F0502020204030204" pitchFamily="34" charset="0"/>
                <a:cs typeface="Calibri" panose="020F0502020204030204" pitchFamily="34" charset="0"/>
              </a:rPr>
              <a:t>Chairperson’s report – Sam Longley</a:t>
            </a:r>
          </a:p>
        </p:txBody>
      </p:sp>
      <p:sp>
        <p:nvSpPr>
          <p:cNvPr id="5" name="AutoShape 4" descr="Image result for agenda">
            <a:extLst>
              <a:ext uri="{FF2B5EF4-FFF2-40B4-BE49-F238E27FC236}">
                <a16:creationId xmlns:a16="http://schemas.microsoft.com/office/drawing/2014/main" id="{6768C3B2-A19E-4C44-A2B8-4C2FF6A6BBED}"/>
              </a:ext>
            </a:extLst>
          </p:cNvPr>
          <p:cNvSpPr>
            <a:spLocks noChangeAspect="1" noChangeArrowheads="1"/>
          </p:cNvSpPr>
          <p:nvPr/>
        </p:nvSpPr>
        <p:spPr bwMode="auto">
          <a:xfrm>
            <a:off x="8077199" y="1673086"/>
            <a:ext cx="3279913" cy="32799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4" name="Picture 6" descr="Image result for agenda">
            <a:extLst>
              <a:ext uri="{FF2B5EF4-FFF2-40B4-BE49-F238E27FC236}">
                <a16:creationId xmlns:a16="http://schemas.microsoft.com/office/drawing/2014/main" id="{C9EF37B5-C130-482D-89FA-5BAE6AC5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347" y="2708395"/>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1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6E67-E802-48C1-8F75-AD9819DF6C4B}"/>
              </a:ext>
            </a:extLst>
          </p:cNvPr>
          <p:cNvSpPr>
            <a:spLocks noGrp="1"/>
          </p:cNvSpPr>
          <p:nvPr>
            <p:ph type="title"/>
          </p:nvPr>
        </p:nvSpPr>
        <p:spPr>
          <a:xfrm>
            <a:off x="1484311" y="152401"/>
            <a:ext cx="9209089" cy="1168400"/>
          </a:xfrm>
        </p:spPr>
        <p:txBody>
          <a:bodyPr/>
          <a:lstStyle/>
          <a:p>
            <a:r>
              <a:rPr lang="en-GB" b="1" u="sng" dirty="0">
                <a:latin typeface="Calibri" panose="020F0502020204030204" pitchFamily="34" charset="0"/>
                <a:cs typeface="Calibri" panose="020F0502020204030204" pitchFamily="34" charset="0"/>
              </a:rPr>
              <a:t>Areas Of Work</a:t>
            </a:r>
          </a:p>
        </p:txBody>
      </p:sp>
      <p:sp>
        <p:nvSpPr>
          <p:cNvPr id="3" name="Content Placeholder 2">
            <a:extLst>
              <a:ext uri="{FF2B5EF4-FFF2-40B4-BE49-F238E27FC236}">
                <a16:creationId xmlns:a16="http://schemas.microsoft.com/office/drawing/2014/main" id="{F77C726D-A27C-4568-A7B5-E54E66673B6B}"/>
              </a:ext>
            </a:extLst>
          </p:cNvPr>
          <p:cNvSpPr>
            <a:spLocks noGrp="1"/>
          </p:cNvSpPr>
          <p:nvPr>
            <p:ph sz="half" idx="1"/>
          </p:nvPr>
        </p:nvSpPr>
        <p:spPr>
          <a:xfrm>
            <a:off x="2767011" y="1206500"/>
            <a:ext cx="6169171" cy="5257800"/>
          </a:xfrm>
        </p:spPr>
        <p:txBody>
          <a:bodyPr>
            <a:normAutofit lnSpcReduction="10000"/>
          </a:bodyPr>
          <a:lstStyle/>
          <a:p>
            <a:pPr>
              <a:buFont typeface="Wingdings" panose="05000000000000000000" pitchFamily="2" charset="2"/>
              <a:buChar char="Ø"/>
            </a:pPr>
            <a:r>
              <a:rPr lang="en-GB" sz="3200" b="1" dirty="0"/>
              <a:t>Finances – Janet Murray</a:t>
            </a:r>
          </a:p>
          <a:p>
            <a:pPr>
              <a:buFont typeface="Wingdings" panose="05000000000000000000" pitchFamily="2" charset="2"/>
              <a:buChar char="Ø"/>
            </a:pPr>
            <a:r>
              <a:rPr lang="en-GB" sz="3200" b="1" dirty="0"/>
              <a:t>Officiating – Lesley Smith</a:t>
            </a:r>
          </a:p>
          <a:p>
            <a:pPr>
              <a:buFont typeface="Wingdings" panose="05000000000000000000" pitchFamily="2" charset="2"/>
              <a:buChar char="Ø"/>
            </a:pPr>
            <a:r>
              <a:rPr lang="en-GB" sz="3200" b="1" dirty="0"/>
              <a:t>Competition – Dawn Day</a:t>
            </a:r>
          </a:p>
          <a:p>
            <a:pPr>
              <a:buFont typeface="Wingdings" panose="05000000000000000000" pitchFamily="2" charset="2"/>
              <a:buChar char="Ø"/>
            </a:pPr>
            <a:r>
              <a:rPr lang="en-GB" sz="3200" b="1" dirty="0"/>
              <a:t>Coaching – Teresa Monaghan</a:t>
            </a:r>
          </a:p>
          <a:p>
            <a:pPr>
              <a:buFont typeface="Wingdings" panose="05000000000000000000" pitchFamily="2" charset="2"/>
              <a:buChar char="Ø"/>
            </a:pPr>
            <a:r>
              <a:rPr lang="en-GB" sz="3200" b="1" dirty="0"/>
              <a:t>Development – Katie Thompson</a:t>
            </a:r>
          </a:p>
          <a:p>
            <a:pPr>
              <a:buFont typeface="Wingdings" panose="05000000000000000000" pitchFamily="2" charset="2"/>
              <a:buChar char="Ø"/>
            </a:pPr>
            <a:r>
              <a:rPr lang="en-GB" sz="3200" b="1" dirty="0"/>
              <a:t>Performance – Sam Longley</a:t>
            </a:r>
          </a:p>
          <a:p>
            <a:pPr>
              <a:buFont typeface="Wingdings" panose="05000000000000000000" pitchFamily="2" charset="2"/>
              <a:buChar char="Ø"/>
            </a:pPr>
            <a:r>
              <a:rPr lang="en-GB" sz="3200" b="1" dirty="0"/>
              <a:t>Schools </a:t>
            </a:r>
          </a:p>
          <a:p>
            <a:pPr>
              <a:buFont typeface="Wingdings" panose="05000000000000000000" pitchFamily="2" charset="2"/>
              <a:buChar char="Ø"/>
            </a:pPr>
            <a:r>
              <a:rPr lang="en-GB" sz="3200" b="1" dirty="0"/>
              <a:t>Achievements</a:t>
            </a:r>
          </a:p>
        </p:txBody>
      </p:sp>
    </p:spTree>
    <p:extLst>
      <p:ext uri="{BB962C8B-B14F-4D97-AF65-F5344CB8AC3E}">
        <p14:creationId xmlns:p14="http://schemas.microsoft.com/office/powerpoint/2010/main" val="378860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0E86-5BC8-4702-9B0C-6087536537B3}"/>
              </a:ext>
            </a:extLst>
          </p:cNvPr>
          <p:cNvSpPr>
            <a:spLocks noGrp="1"/>
          </p:cNvSpPr>
          <p:nvPr>
            <p:ph type="title"/>
          </p:nvPr>
        </p:nvSpPr>
        <p:spPr>
          <a:xfrm>
            <a:off x="1370011" y="0"/>
            <a:ext cx="9799738" cy="1241474"/>
          </a:xfrm>
        </p:spPr>
        <p:txBody>
          <a:bodyPr/>
          <a:lstStyle/>
          <a:p>
            <a:r>
              <a:rPr lang="en-GB" b="1" u="sng" dirty="0">
                <a:latin typeface="Calibri" panose="020F0502020204030204" pitchFamily="34" charset="0"/>
                <a:cs typeface="Calibri" panose="020F0502020204030204" pitchFamily="34" charset="0"/>
              </a:rPr>
              <a:t>Officiating – Lesley Smith</a:t>
            </a:r>
          </a:p>
        </p:txBody>
      </p:sp>
      <p:sp>
        <p:nvSpPr>
          <p:cNvPr id="4" name="Content Placeholder 3">
            <a:extLst>
              <a:ext uri="{FF2B5EF4-FFF2-40B4-BE49-F238E27FC236}">
                <a16:creationId xmlns:a16="http://schemas.microsoft.com/office/drawing/2014/main" id="{A3608E58-21C9-4D07-9A97-50944D52303A}"/>
              </a:ext>
            </a:extLst>
          </p:cNvPr>
          <p:cNvSpPr>
            <a:spLocks noGrp="1"/>
          </p:cNvSpPr>
          <p:nvPr>
            <p:ph sz="half" idx="2"/>
          </p:nvPr>
        </p:nvSpPr>
        <p:spPr>
          <a:xfrm>
            <a:off x="1709396" y="1298919"/>
            <a:ext cx="9460353" cy="4595446"/>
          </a:xfrm>
        </p:spPr>
        <p:txBody>
          <a:bodyPr>
            <a:normAutofit fontScale="70000" lnSpcReduction="20000"/>
          </a:bodyPr>
          <a:lstStyle/>
          <a:p>
            <a:r>
              <a:rPr lang="en-GB" sz="2800" b="1" dirty="0">
                <a:latin typeface="Calibri" panose="020F0502020204030204" pitchFamily="34" charset="0"/>
                <a:cs typeface="Calibri" panose="020F0502020204030204" pitchFamily="34" charset="0"/>
              </a:rPr>
              <a:t>3 C courses</a:t>
            </a:r>
          </a:p>
          <a:p>
            <a:r>
              <a:rPr lang="en-GB" sz="2800" b="1" dirty="0">
                <a:latin typeface="Calibri" panose="020F0502020204030204" pitchFamily="34" charset="0"/>
                <a:cs typeface="Calibri" panose="020F0502020204030204" pitchFamily="34" charset="0"/>
              </a:rPr>
              <a:t>25 attendees</a:t>
            </a:r>
          </a:p>
          <a:p>
            <a:r>
              <a:rPr lang="en-GB" sz="2800" b="1" dirty="0">
                <a:latin typeface="Calibri" panose="020F0502020204030204" pitchFamily="34" charset="0"/>
                <a:cs typeface="Calibri" panose="020F0502020204030204" pitchFamily="34" charset="0"/>
              </a:rPr>
              <a:t>4 written tests</a:t>
            </a:r>
          </a:p>
          <a:p>
            <a:r>
              <a:rPr lang="en-GB" sz="2800" b="1" dirty="0">
                <a:latin typeface="Calibri" panose="020F0502020204030204" pitchFamily="34" charset="0"/>
                <a:cs typeface="Calibri" panose="020F0502020204030204" pitchFamily="34" charset="0"/>
              </a:rPr>
              <a:t>27 passed written and 7 not yet met criteria</a:t>
            </a:r>
          </a:p>
          <a:p>
            <a:r>
              <a:rPr lang="en-GB" sz="2800" b="1" dirty="0">
                <a:latin typeface="Calibri" panose="020F0502020204030204" pitchFamily="34" charset="0"/>
                <a:cs typeface="Calibri" panose="020F0502020204030204" pitchFamily="34" charset="0"/>
              </a:rPr>
              <a:t>24 practical passes and 1 not yet met criteria</a:t>
            </a:r>
          </a:p>
          <a:p>
            <a:r>
              <a:rPr lang="en-GB" sz="2800" b="1" dirty="0">
                <a:latin typeface="Calibri" panose="020F0502020204030204" pitchFamily="34" charset="0"/>
                <a:cs typeface="Calibri" panose="020F0502020204030204" pitchFamily="34" charset="0"/>
              </a:rPr>
              <a:t>4 Bench Officials/Statisticians represented Greater Manchester at the World Cup in July</a:t>
            </a:r>
          </a:p>
          <a:p>
            <a:r>
              <a:rPr lang="en-GB" sz="2800" b="1" dirty="0">
                <a:latin typeface="Calibri" panose="020F0502020204030204" pitchFamily="34" charset="0"/>
                <a:cs typeface="Calibri" panose="020F0502020204030204" pitchFamily="34" charset="0"/>
              </a:rPr>
              <a:t>A number of officials and bench officials participate in Super League</a:t>
            </a:r>
          </a:p>
          <a:p>
            <a:r>
              <a:rPr lang="en-GB" sz="2800" b="1" dirty="0">
                <a:latin typeface="Calibri" panose="020F0502020204030204" pitchFamily="34" charset="0"/>
                <a:cs typeface="Calibri" panose="020F0502020204030204" pitchFamily="34" charset="0"/>
              </a:rPr>
              <a:t>Trials used for mentoring and development of new qualified/waiting to be assessed officials</a:t>
            </a:r>
          </a:p>
          <a:p>
            <a:r>
              <a:rPr lang="en-GB" sz="2800" b="1" dirty="0">
                <a:latin typeface="Calibri" panose="020F0502020204030204" pitchFamily="34" charset="0"/>
                <a:cs typeface="Calibri" panose="020F0502020204030204" pitchFamily="34" charset="0"/>
              </a:rPr>
              <a:t>Into-Officiating – one closed course at Manchester Uni, Nov 18.</a:t>
            </a:r>
          </a:p>
          <a:p>
            <a:pPr>
              <a:buFont typeface="Wingdings" panose="05000000000000000000" pitchFamily="2" charset="2"/>
              <a:buChar char="Ø"/>
            </a:pPr>
            <a:r>
              <a:rPr lang="en-GB" sz="2800" b="1" dirty="0">
                <a:latin typeface="Calibri" panose="020F0502020204030204" pitchFamily="34" charset="0"/>
                <a:cs typeface="Calibri" panose="020F0502020204030204" pitchFamily="34" charset="0"/>
              </a:rPr>
              <a:t>		 Altrincham JNC interested in holding a closed Into Award</a:t>
            </a:r>
          </a:p>
          <a:p>
            <a:endParaRPr lang="en-GB" sz="2800" b="1" dirty="0">
              <a:latin typeface="Calibri" panose="020F0502020204030204" pitchFamily="34" charset="0"/>
              <a:cs typeface="Calibri" panose="020F0502020204030204" pitchFamily="34" charset="0"/>
            </a:endParaRPr>
          </a:p>
          <a:p>
            <a:endParaRPr lang="en-GB" sz="16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3FB783-F31D-4214-9DF5-C1019E41A7BE}"/>
              </a:ext>
            </a:extLst>
          </p:cNvPr>
          <p:cNvSpPr txBox="1"/>
          <p:nvPr/>
        </p:nvSpPr>
        <p:spPr>
          <a:xfrm>
            <a:off x="3473178" y="5589610"/>
            <a:ext cx="7948246" cy="369332"/>
          </a:xfrm>
          <a:prstGeom prst="rect">
            <a:avLst/>
          </a:prstGeom>
          <a:noFill/>
        </p:spPr>
        <p:txBody>
          <a:bodyPr wrap="square" rtlCol="0">
            <a:spAutoFit/>
          </a:bodyPr>
          <a:lstStyle/>
          <a:p>
            <a:r>
              <a:rPr lang="en-GB" b="1" dirty="0">
                <a:solidFill>
                  <a:schemeClr val="accent1">
                    <a:lumMod val="75000"/>
                  </a:schemeClr>
                </a:solidFill>
                <a:latin typeface="Calibri" panose="020F0502020204030204" pitchFamily="34" charset="0"/>
                <a:cs typeface="Calibri" panose="020F0502020204030204" pitchFamily="34" charset="0"/>
              </a:rPr>
              <a:t>2019/2020 Priority – Mentoring programme from Beginner to C level officials</a:t>
            </a:r>
          </a:p>
        </p:txBody>
      </p:sp>
    </p:spTree>
    <p:extLst>
      <p:ext uri="{BB962C8B-B14F-4D97-AF65-F5344CB8AC3E}">
        <p14:creationId xmlns:p14="http://schemas.microsoft.com/office/powerpoint/2010/main" val="71876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5AF3-255B-4B80-B140-591EAD5FA337}"/>
              </a:ext>
            </a:extLst>
          </p:cNvPr>
          <p:cNvSpPr>
            <a:spLocks noGrp="1"/>
          </p:cNvSpPr>
          <p:nvPr>
            <p:ph type="title"/>
          </p:nvPr>
        </p:nvSpPr>
        <p:spPr>
          <a:xfrm>
            <a:off x="1445830" y="251460"/>
            <a:ext cx="10018713" cy="1752599"/>
          </a:xfrm>
        </p:spPr>
        <p:txBody>
          <a:bodyPr/>
          <a:lstStyle/>
          <a:p>
            <a:r>
              <a:rPr lang="en-GB" b="1" u="sng" dirty="0">
                <a:latin typeface="Calibri" panose="020F0502020204030204" pitchFamily="34" charset="0"/>
                <a:cs typeface="Calibri" panose="020F0502020204030204" pitchFamily="34" charset="0"/>
              </a:rPr>
              <a:t>Competition – Dawn Day</a:t>
            </a:r>
          </a:p>
        </p:txBody>
      </p:sp>
      <p:sp>
        <p:nvSpPr>
          <p:cNvPr id="3" name="Content Placeholder 2">
            <a:extLst>
              <a:ext uri="{FF2B5EF4-FFF2-40B4-BE49-F238E27FC236}">
                <a16:creationId xmlns:a16="http://schemas.microsoft.com/office/drawing/2014/main" id="{4B685E0F-D50F-4807-B892-C60C988AA957}"/>
              </a:ext>
            </a:extLst>
          </p:cNvPr>
          <p:cNvSpPr>
            <a:spLocks noGrp="1"/>
          </p:cNvSpPr>
          <p:nvPr>
            <p:ph sz="half" idx="1"/>
          </p:nvPr>
        </p:nvSpPr>
        <p:spPr>
          <a:xfrm>
            <a:off x="1306285" y="1596096"/>
            <a:ext cx="4895055" cy="3736147"/>
          </a:xfrm>
        </p:spPr>
        <p:txBody>
          <a:bodyPr/>
          <a:lstStyle/>
          <a:p>
            <a:r>
              <a:rPr lang="en-GB" b="1" dirty="0">
                <a:latin typeface="Calibri" panose="020F0502020204030204" pitchFamily="34" charset="0"/>
                <a:cs typeface="Calibri" panose="020F0502020204030204" pitchFamily="34" charset="0"/>
              </a:rPr>
              <a:t>Opening Screening Tournament – September 2018</a:t>
            </a:r>
          </a:p>
          <a:p>
            <a:r>
              <a:rPr lang="en-GB" b="1" dirty="0">
                <a:latin typeface="Calibri" panose="020F0502020204030204" pitchFamily="34" charset="0"/>
                <a:cs typeface="Calibri" panose="020F0502020204030204" pitchFamily="34" charset="0"/>
              </a:rPr>
              <a:t>League of 84 teams across under 11-16</a:t>
            </a:r>
          </a:p>
          <a:p>
            <a:r>
              <a:rPr lang="en-GB" b="1" dirty="0">
                <a:latin typeface="Calibri" panose="020F0502020204030204" pitchFamily="34" charset="0"/>
                <a:cs typeface="Calibri" panose="020F0502020204030204" pitchFamily="34" charset="0"/>
              </a:rPr>
              <a:t>Central venue – indoor</a:t>
            </a:r>
          </a:p>
          <a:p>
            <a:r>
              <a:rPr lang="en-GB" b="1" dirty="0">
                <a:latin typeface="Calibri" panose="020F0502020204030204" pitchFamily="34" charset="0"/>
                <a:cs typeface="Calibri" panose="020F0502020204030204" pitchFamily="34" charset="0"/>
              </a:rPr>
              <a:t>Open to all counties</a:t>
            </a:r>
          </a:p>
          <a:p>
            <a:r>
              <a:rPr lang="en-GB" b="1" dirty="0">
                <a:latin typeface="Calibri" panose="020F0502020204030204" pitchFamily="34" charset="0"/>
                <a:cs typeface="Calibri" panose="020F0502020204030204" pitchFamily="34" charset="0"/>
              </a:rPr>
              <a:t>Qualification league for regional competition</a:t>
            </a:r>
          </a:p>
          <a:p>
            <a:r>
              <a:rPr lang="en-GB" b="1" dirty="0">
                <a:latin typeface="Calibri" panose="020F0502020204030204" pitchFamily="34" charset="0"/>
                <a:cs typeface="Calibri" panose="020F0502020204030204" pitchFamily="34" charset="0"/>
              </a:rPr>
              <a:t>Qualified Officials </a:t>
            </a:r>
          </a:p>
          <a:p>
            <a:endParaRPr lang="en-GB" dirty="0">
              <a:latin typeface="Calibri" panose="020F0502020204030204" pitchFamily="34" charset="0"/>
              <a:cs typeface="Calibri" panose="020F0502020204030204" pitchFamily="34" charset="0"/>
            </a:endParaRPr>
          </a:p>
          <a:p>
            <a:r>
              <a:rPr lang="en-GB" b="1" dirty="0">
                <a:solidFill>
                  <a:schemeClr val="accent1">
                    <a:lumMod val="75000"/>
                  </a:schemeClr>
                </a:solidFill>
                <a:latin typeface="Calibri" panose="020F0502020204030204" pitchFamily="34" charset="0"/>
                <a:cs typeface="Calibri" panose="020F0502020204030204" pitchFamily="34" charset="0"/>
              </a:rPr>
              <a:t>2019/2020 Priority – Bee Netball Festivals</a:t>
            </a:r>
            <a:endParaRPr lang="en-GB" dirty="0"/>
          </a:p>
        </p:txBody>
      </p:sp>
      <p:graphicFrame>
        <p:nvGraphicFramePr>
          <p:cNvPr id="5" name="Table 5">
            <a:extLst>
              <a:ext uri="{FF2B5EF4-FFF2-40B4-BE49-F238E27FC236}">
                <a16:creationId xmlns:a16="http://schemas.microsoft.com/office/drawing/2014/main" id="{1556B5C1-5147-4945-AACD-F66B045E4795}"/>
              </a:ext>
            </a:extLst>
          </p:cNvPr>
          <p:cNvGraphicFramePr>
            <a:graphicFrameLocks noGrp="1"/>
          </p:cNvGraphicFramePr>
          <p:nvPr>
            <p:ph sz="half" idx="2"/>
            <p:extLst>
              <p:ext uri="{D42A27DB-BD31-4B8C-83A1-F6EECF244321}">
                <p14:modId xmlns:p14="http://schemas.microsoft.com/office/powerpoint/2010/main" val="2014541632"/>
              </p:ext>
            </p:extLst>
          </p:nvPr>
        </p:nvGraphicFramePr>
        <p:xfrm>
          <a:off x="6455186" y="1596096"/>
          <a:ext cx="5263203" cy="4450080"/>
        </p:xfrm>
        <a:graphic>
          <a:graphicData uri="http://schemas.openxmlformats.org/drawingml/2006/table">
            <a:tbl>
              <a:tblPr firstRow="1" bandRow="1">
                <a:tableStyleId>{5C22544A-7EE6-4342-B048-85BDC9FD1C3A}</a:tableStyleId>
              </a:tblPr>
              <a:tblGrid>
                <a:gridCol w="779330">
                  <a:extLst>
                    <a:ext uri="{9D8B030D-6E8A-4147-A177-3AD203B41FA5}">
                      <a16:colId xmlns:a16="http://schemas.microsoft.com/office/drawing/2014/main" val="3821478212"/>
                    </a:ext>
                  </a:extLst>
                </a:gridCol>
                <a:gridCol w="1069145">
                  <a:extLst>
                    <a:ext uri="{9D8B030D-6E8A-4147-A177-3AD203B41FA5}">
                      <a16:colId xmlns:a16="http://schemas.microsoft.com/office/drawing/2014/main" val="3159598706"/>
                    </a:ext>
                  </a:extLst>
                </a:gridCol>
                <a:gridCol w="1707364">
                  <a:extLst>
                    <a:ext uri="{9D8B030D-6E8A-4147-A177-3AD203B41FA5}">
                      <a16:colId xmlns:a16="http://schemas.microsoft.com/office/drawing/2014/main" val="3151607917"/>
                    </a:ext>
                  </a:extLst>
                </a:gridCol>
                <a:gridCol w="1707364">
                  <a:extLst>
                    <a:ext uri="{9D8B030D-6E8A-4147-A177-3AD203B41FA5}">
                      <a16:colId xmlns:a16="http://schemas.microsoft.com/office/drawing/2014/main" val="207828041"/>
                    </a:ext>
                  </a:extLst>
                </a:gridCol>
              </a:tblGrid>
              <a:tr h="370840">
                <a:tc>
                  <a:txBody>
                    <a:bodyPr/>
                    <a:lstStyle/>
                    <a:p>
                      <a:pPr algn="ctr"/>
                      <a:r>
                        <a:rPr lang="en-GB" b="1" dirty="0">
                          <a:latin typeface="Calibri" panose="020F0502020204030204" pitchFamily="34" charset="0"/>
                          <a:cs typeface="Calibri" panose="020F0502020204030204" pitchFamily="34" charset="0"/>
                        </a:rPr>
                        <a:t>Age</a:t>
                      </a:r>
                    </a:p>
                  </a:txBody>
                  <a:tcPr/>
                </a:tc>
                <a:tc>
                  <a:txBody>
                    <a:bodyPr/>
                    <a:lstStyle/>
                    <a:p>
                      <a:pPr algn="ctr"/>
                      <a:r>
                        <a:rPr lang="en-GB" b="1" dirty="0">
                          <a:latin typeface="Calibri" panose="020F0502020204030204" pitchFamily="34" charset="0"/>
                          <a:cs typeface="Calibri" panose="020F0502020204030204" pitchFamily="34" charset="0"/>
                        </a:rPr>
                        <a:t>Division</a:t>
                      </a:r>
                    </a:p>
                  </a:txBody>
                  <a:tcPr/>
                </a:tc>
                <a:tc>
                  <a:txBody>
                    <a:bodyPr/>
                    <a:lstStyle/>
                    <a:p>
                      <a:pPr algn="ctr"/>
                      <a:r>
                        <a:rPr lang="en-GB" b="1" dirty="0">
                          <a:latin typeface="Calibri" panose="020F0502020204030204" pitchFamily="34" charset="0"/>
                          <a:cs typeface="Calibri" panose="020F0502020204030204" pitchFamily="34" charset="0"/>
                        </a:rPr>
                        <a:t>Winner</a:t>
                      </a:r>
                    </a:p>
                  </a:txBody>
                  <a:tcPr/>
                </a:tc>
                <a:tc>
                  <a:txBody>
                    <a:bodyPr/>
                    <a:lstStyle/>
                    <a:p>
                      <a:pPr algn="ctr"/>
                      <a:r>
                        <a:rPr lang="en-GB" b="1" dirty="0">
                          <a:latin typeface="Calibri" panose="020F0502020204030204" pitchFamily="34" charset="0"/>
                          <a:cs typeface="Calibri" panose="020F0502020204030204" pitchFamily="34" charset="0"/>
                        </a:rPr>
                        <a:t>Runner-Up</a:t>
                      </a:r>
                    </a:p>
                  </a:txBody>
                  <a:tcPr/>
                </a:tc>
                <a:extLst>
                  <a:ext uri="{0D108BD9-81ED-4DB2-BD59-A6C34878D82A}">
                    <a16:rowId xmlns:a16="http://schemas.microsoft.com/office/drawing/2014/main" val="4009359770"/>
                  </a:ext>
                </a:extLst>
              </a:tr>
              <a:tr h="370840">
                <a:tc>
                  <a:txBody>
                    <a:bodyPr/>
                    <a:lstStyle/>
                    <a:p>
                      <a:pPr algn="ctr"/>
                      <a:r>
                        <a:rPr lang="en-GB" b="1" dirty="0">
                          <a:latin typeface="Calibri" panose="020F0502020204030204" pitchFamily="34" charset="0"/>
                          <a:cs typeface="Calibri" panose="020F0502020204030204" pitchFamily="34" charset="0"/>
                        </a:rPr>
                        <a:t>11</a:t>
                      </a:r>
                    </a:p>
                  </a:txBody>
                  <a:tcPr/>
                </a:tc>
                <a:tc>
                  <a:txBody>
                    <a:bodyPr/>
                    <a:lstStyle/>
                    <a:p>
                      <a:pPr algn="ctr"/>
                      <a:r>
                        <a:rPr lang="en-GB" b="1" dirty="0">
                          <a:latin typeface="Calibri" panose="020F0502020204030204" pitchFamily="34" charset="0"/>
                          <a:cs typeface="Calibri" panose="020F0502020204030204" pitchFamily="34" charset="0"/>
                        </a:rPr>
                        <a:t>1</a:t>
                      </a:r>
                    </a:p>
                  </a:txBody>
                  <a:tcPr/>
                </a:tc>
                <a:tc>
                  <a:txBody>
                    <a:bodyPr/>
                    <a:lstStyle/>
                    <a:p>
                      <a:pPr algn="ctr"/>
                      <a:r>
                        <a:rPr lang="en-GB" b="1" dirty="0">
                          <a:latin typeface="Calibri" panose="020F0502020204030204" pitchFamily="34" charset="0"/>
                          <a:cs typeface="Calibri" panose="020F0502020204030204" pitchFamily="34" charset="0"/>
                        </a:rPr>
                        <a:t>Oldham</a:t>
                      </a:r>
                    </a:p>
                  </a:txBody>
                  <a:tcPr/>
                </a:tc>
                <a:tc>
                  <a:txBody>
                    <a:bodyPr/>
                    <a:lstStyle/>
                    <a:p>
                      <a:pPr algn="ctr"/>
                      <a:r>
                        <a:rPr lang="en-GB" b="1" dirty="0">
                          <a:latin typeface="Calibri" panose="020F0502020204030204" pitchFamily="34" charset="0"/>
                          <a:cs typeface="Calibri" panose="020F0502020204030204" pitchFamily="34" charset="0"/>
                        </a:rPr>
                        <a:t>Ribble Valley</a:t>
                      </a:r>
                    </a:p>
                  </a:txBody>
                  <a:tcPr/>
                </a:tc>
                <a:extLst>
                  <a:ext uri="{0D108BD9-81ED-4DB2-BD59-A6C34878D82A}">
                    <a16:rowId xmlns:a16="http://schemas.microsoft.com/office/drawing/2014/main" val="2176708138"/>
                  </a:ext>
                </a:extLst>
              </a:tr>
              <a:tr h="370840">
                <a:tc>
                  <a:txBody>
                    <a:bodyPr/>
                    <a:lstStyle/>
                    <a:p>
                      <a:pPr algn="ctr"/>
                      <a:r>
                        <a:rPr lang="en-GB" b="1" dirty="0">
                          <a:latin typeface="Calibri" panose="020F0502020204030204" pitchFamily="34" charset="0"/>
                          <a:cs typeface="Calibri" panose="020F0502020204030204" pitchFamily="34" charset="0"/>
                        </a:rPr>
                        <a:t>11</a:t>
                      </a:r>
                    </a:p>
                  </a:txBody>
                  <a:tcPr/>
                </a:tc>
                <a:tc>
                  <a:txBody>
                    <a:bodyPr/>
                    <a:lstStyle/>
                    <a:p>
                      <a:pPr algn="ctr"/>
                      <a:r>
                        <a:rPr lang="en-GB" b="1" dirty="0">
                          <a:latin typeface="Calibri" panose="020F0502020204030204" pitchFamily="34" charset="0"/>
                          <a:cs typeface="Calibri" panose="020F0502020204030204" pitchFamily="34" charset="0"/>
                        </a:rPr>
                        <a:t>2</a:t>
                      </a:r>
                    </a:p>
                  </a:txBody>
                  <a:tcPr/>
                </a:tc>
                <a:tc>
                  <a:txBody>
                    <a:bodyPr/>
                    <a:lstStyle/>
                    <a:p>
                      <a:pPr algn="ctr"/>
                      <a:r>
                        <a:rPr lang="en-GB" b="1" dirty="0">
                          <a:latin typeface="Calibri" panose="020F0502020204030204" pitchFamily="34" charset="0"/>
                          <a:cs typeface="Calibri" panose="020F0502020204030204" pitchFamily="34" charset="0"/>
                        </a:rPr>
                        <a:t>Saddleworth</a:t>
                      </a:r>
                    </a:p>
                  </a:txBody>
                  <a:tcPr/>
                </a:tc>
                <a:tc>
                  <a:txBody>
                    <a:bodyPr/>
                    <a:lstStyle/>
                    <a:p>
                      <a:pPr algn="ctr"/>
                      <a:r>
                        <a:rPr lang="en-GB" b="1" dirty="0">
                          <a:latin typeface="Calibri" panose="020F0502020204030204" pitchFamily="34" charset="0"/>
                          <a:cs typeface="Calibri" panose="020F0502020204030204" pitchFamily="34" charset="0"/>
                        </a:rPr>
                        <a:t>Rochdale</a:t>
                      </a:r>
                    </a:p>
                  </a:txBody>
                  <a:tcPr/>
                </a:tc>
                <a:extLst>
                  <a:ext uri="{0D108BD9-81ED-4DB2-BD59-A6C34878D82A}">
                    <a16:rowId xmlns:a16="http://schemas.microsoft.com/office/drawing/2014/main" val="676087623"/>
                  </a:ext>
                </a:extLst>
              </a:tr>
              <a:tr h="370840">
                <a:tc>
                  <a:txBody>
                    <a:bodyPr/>
                    <a:lstStyle/>
                    <a:p>
                      <a:pPr algn="ctr"/>
                      <a:r>
                        <a:rPr lang="en-GB" b="1" dirty="0">
                          <a:latin typeface="Calibri" panose="020F0502020204030204" pitchFamily="34" charset="0"/>
                          <a:cs typeface="Calibri" panose="020F0502020204030204" pitchFamily="34" charset="0"/>
                        </a:rPr>
                        <a:t>12</a:t>
                      </a:r>
                    </a:p>
                  </a:txBody>
                  <a:tcPr/>
                </a:tc>
                <a:tc>
                  <a:txBody>
                    <a:bodyPr/>
                    <a:lstStyle/>
                    <a:p>
                      <a:pPr algn="ctr"/>
                      <a:r>
                        <a:rPr lang="en-GB" b="1" dirty="0">
                          <a:latin typeface="Calibri" panose="020F0502020204030204" pitchFamily="34" charset="0"/>
                          <a:cs typeface="Calibri" panose="020F0502020204030204" pitchFamily="34" charset="0"/>
                        </a:rPr>
                        <a:t>1</a:t>
                      </a:r>
                    </a:p>
                  </a:txBody>
                  <a:tcPr/>
                </a:tc>
                <a:tc>
                  <a:txBody>
                    <a:bodyPr/>
                    <a:lstStyle/>
                    <a:p>
                      <a:pPr algn="ctr"/>
                      <a:r>
                        <a:rPr lang="en-GB" b="1" dirty="0">
                          <a:latin typeface="Calibri" panose="020F0502020204030204" pitchFamily="34" charset="0"/>
                          <a:cs typeface="Calibri" panose="020F0502020204030204" pitchFamily="34" charset="0"/>
                        </a:rPr>
                        <a:t>Tameside A</a:t>
                      </a:r>
                    </a:p>
                  </a:txBody>
                  <a:tcPr/>
                </a:tc>
                <a:tc>
                  <a:txBody>
                    <a:bodyPr/>
                    <a:lstStyle/>
                    <a:p>
                      <a:pPr algn="ctr"/>
                      <a:r>
                        <a:rPr lang="en-GB" b="1" dirty="0">
                          <a:latin typeface="Calibri" panose="020F0502020204030204" pitchFamily="34" charset="0"/>
                          <a:cs typeface="Calibri" panose="020F0502020204030204" pitchFamily="34" charset="0"/>
                        </a:rPr>
                        <a:t>Oldham</a:t>
                      </a:r>
                    </a:p>
                  </a:txBody>
                  <a:tcPr/>
                </a:tc>
                <a:extLst>
                  <a:ext uri="{0D108BD9-81ED-4DB2-BD59-A6C34878D82A}">
                    <a16:rowId xmlns:a16="http://schemas.microsoft.com/office/drawing/2014/main" val="1158299031"/>
                  </a:ext>
                </a:extLst>
              </a:tr>
              <a:tr h="370840">
                <a:tc>
                  <a:txBody>
                    <a:bodyPr/>
                    <a:lstStyle/>
                    <a:p>
                      <a:pPr algn="ctr"/>
                      <a:r>
                        <a:rPr lang="en-GB" b="1" dirty="0">
                          <a:latin typeface="Calibri" panose="020F0502020204030204" pitchFamily="34" charset="0"/>
                          <a:cs typeface="Calibri" panose="020F0502020204030204" pitchFamily="34" charset="0"/>
                        </a:rPr>
                        <a:t>12</a:t>
                      </a:r>
                    </a:p>
                  </a:txBody>
                  <a:tcPr/>
                </a:tc>
                <a:tc>
                  <a:txBody>
                    <a:bodyPr/>
                    <a:lstStyle/>
                    <a:p>
                      <a:pPr algn="ctr"/>
                      <a:r>
                        <a:rPr lang="en-GB" b="1" dirty="0">
                          <a:latin typeface="Calibri" panose="020F0502020204030204" pitchFamily="34" charset="0"/>
                          <a:cs typeface="Calibri" panose="020F0502020204030204" pitchFamily="34" charset="0"/>
                        </a:rPr>
                        <a:t>2</a:t>
                      </a:r>
                    </a:p>
                  </a:txBody>
                  <a:tcPr/>
                </a:tc>
                <a:tc>
                  <a:txBody>
                    <a:bodyPr/>
                    <a:lstStyle/>
                    <a:p>
                      <a:pPr algn="ctr"/>
                      <a:r>
                        <a:rPr lang="en-GB" b="1" dirty="0">
                          <a:latin typeface="Calibri" panose="020F0502020204030204" pitchFamily="34" charset="0"/>
                          <a:cs typeface="Calibri" panose="020F0502020204030204" pitchFamily="34" charset="0"/>
                        </a:rPr>
                        <a:t>Rochdale</a:t>
                      </a:r>
                    </a:p>
                  </a:txBody>
                  <a:tcPr/>
                </a:tc>
                <a:tc>
                  <a:txBody>
                    <a:bodyPr/>
                    <a:lstStyle/>
                    <a:p>
                      <a:pPr algn="ctr"/>
                      <a:r>
                        <a:rPr lang="en-GB" b="1" dirty="0">
                          <a:latin typeface="Calibri" panose="020F0502020204030204" pitchFamily="34" charset="0"/>
                          <a:cs typeface="Calibri" panose="020F0502020204030204" pitchFamily="34" charset="0"/>
                        </a:rPr>
                        <a:t>Rivington</a:t>
                      </a:r>
                    </a:p>
                  </a:txBody>
                  <a:tcPr/>
                </a:tc>
                <a:extLst>
                  <a:ext uri="{0D108BD9-81ED-4DB2-BD59-A6C34878D82A}">
                    <a16:rowId xmlns:a16="http://schemas.microsoft.com/office/drawing/2014/main" val="243816697"/>
                  </a:ext>
                </a:extLst>
              </a:tr>
              <a:tr h="370840">
                <a:tc>
                  <a:txBody>
                    <a:bodyPr/>
                    <a:lstStyle/>
                    <a:p>
                      <a:pPr algn="ctr"/>
                      <a:r>
                        <a:rPr lang="en-GB" b="1" dirty="0">
                          <a:latin typeface="Calibri" panose="020F0502020204030204" pitchFamily="34" charset="0"/>
                          <a:cs typeface="Calibri" panose="020F0502020204030204" pitchFamily="34" charset="0"/>
                        </a:rPr>
                        <a:t>13</a:t>
                      </a:r>
                    </a:p>
                  </a:txBody>
                  <a:tcPr/>
                </a:tc>
                <a:tc>
                  <a:txBody>
                    <a:bodyPr/>
                    <a:lstStyle/>
                    <a:p>
                      <a:pPr algn="ctr"/>
                      <a:r>
                        <a:rPr lang="en-GB" b="1" dirty="0">
                          <a:latin typeface="Calibri" panose="020F0502020204030204" pitchFamily="34" charset="0"/>
                          <a:cs typeface="Calibri" panose="020F0502020204030204" pitchFamily="34" charset="0"/>
                        </a:rPr>
                        <a:t>1</a:t>
                      </a:r>
                    </a:p>
                  </a:txBody>
                  <a:tcPr/>
                </a:tc>
                <a:tc>
                  <a:txBody>
                    <a:bodyPr/>
                    <a:lstStyle/>
                    <a:p>
                      <a:pPr algn="ctr"/>
                      <a:r>
                        <a:rPr lang="en-GB" b="1" dirty="0">
                          <a:latin typeface="Calibri" panose="020F0502020204030204" pitchFamily="34" charset="0"/>
                          <a:cs typeface="Calibri" panose="020F0502020204030204" pitchFamily="34" charset="0"/>
                        </a:rPr>
                        <a:t>Oldham</a:t>
                      </a:r>
                    </a:p>
                  </a:txBody>
                  <a:tcPr/>
                </a:tc>
                <a:tc>
                  <a:txBody>
                    <a:bodyPr/>
                    <a:lstStyle/>
                    <a:p>
                      <a:pPr algn="ctr"/>
                      <a:r>
                        <a:rPr lang="en-GB" b="1" dirty="0">
                          <a:latin typeface="Calibri" panose="020F0502020204030204" pitchFamily="34" charset="0"/>
                          <a:cs typeface="Calibri" panose="020F0502020204030204" pitchFamily="34" charset="0"/>
                        </a:rPr>
                        <a:t>YWCA Bury</a:t>
                      </a:r>
                    </a:p>
                  </a:txBody>
                  <a:tcPr/>
                </a:tc>
                <a:extLst>
                  <a:ext uri="{0D108BD9-81ED-4DB2-BD59-A6C34878D82A}">
                    <a16:rowId xmlns:a16="http://schemas.microsoft.com/office/drawing/2014/main" val="754062506"/>
                  </a:ext>
                </a:extLst>
              </a:tr>
              <a:tr h="370840">
                <a:tc>
                  <a:txBody>
                    <a:bodyPr/>
                    <a:lstStyle/>
                    <a:p>
                      <a:pPr algn="ctr"/>
                      <a:r>
                        <a:rPr lang="en-GB" b="1" dirty="0">
                          <a:latin typeface="Calibri" panose="020F0502020204030204" pitchFamily="34" charset="0"/>
                          <a:cs typeface="Calibri" panose="020F0502020204030204" pitchFamily="34" charset="0"/>
                        </a:rPr>
                        <a:t>13</a:t>
                      </a:r>
                    </a:p>
                  </a:txBody>
                  <a:tcPr/>
                </a:tc>
                <a:tc>
                  <a:txBody>
                    <a:bodyPr/>
                    <a:lstStyle/>
                    <a:p>
                      <a:pPr algn="ctr"/>
                      <a:r>
                        <a:rPr lang="en-GB" b="1" dirty="0">
                          <a:latin typeface="Calibri" panose="020F0502020204030204" pitchFamily="34" charset="0"/>
                          <a:cs typeface="Calibri" panose="020F0502020204030204" pitchFamily="34" charset="0"/>
                        </a:rPr>
                        <a:t>2</a:t>
                      </a:r>
                    </a:p>
                  </a:txBody>
                  <a:tcPr/>
                </a:tc>
                <a:tc>
                  <a:txBody>
                    <a:bodyPr/>
                    <a:lstStyle/>
                    <a:p>
                      <a:pPr algn="ctr"/>
                      <a:r>
                        <a:rPr lang="en-GB" b="1" dirty="0">
                          <a:latin typeface="Calibri" panose="020F0502020204030204" pitchFamily="34" charset="0"/>
                          <a:cs typeface="Calibri" panose="020F0502020204030204" pitchFamily="34" charset="0"/>
                        </a:rPr>
                        <a:t>North Dragons</a:t>
                      </a:r>
                    </a:p>
                  </a:txBody>
                  <a:tcPr/>
                </a:tc>
                <a:tc>
                  <a:txBody>
                    <a:bodyPr/>
                    <a:lstStyle/>
                    <a:p>
                      <a:pPr algn="ctr"/>
                      <a:r>
                        <a:rPr lang="en-GB" b="1" dirty="0">
                          <a:latin typeface="Calibri" panose="020F0502020204030204" pitchFamily="34" charset="0"/>
                          <a:cs typeface="Calibri" panose="020F0502020204030204" pitchFamily="34" charset="0"/>
                        </a:rPr>
                        <a:t>DNA</a:t>
                      </a:r>
                    </a:p>
                  </a:txBody>
                  <a:tcPr/>
                </a:tc>
                <a:extLst>
                  <a:ext uri="{0D108BD9-81ED-4DB2-BD59-A6C34878D82A}">
                    <a16:rowId xmlns:a16="http://schemas.microsoft.com/office/drawing/2014/main" val="2949166734"/>
                  </a:ext>
                </a:extLst>
              </a:tr>
              <a:tr h="370840">
                <a:tc>
                  <a:txBody>
                    <a:bodyPr/>
                    <a:lstStyle/>
                    <a:p>
                      <a:pPr algn="ctr"/>
                      <a:r>
                        <a:rPr lang="en-GB" b="1" dirty="0">
                          <a:latin typeface="Calibri" panose="020F0502020204030204" pitchFamily="34" charset="0"/>
                          <a:cs typeface="Calibri" panose="020F0502020204030204" pitchFamily="34" charset="0"/>
                        </a:rPr>
                        <a:t>14</a:t>
                      </a:r>
                    </a:p>
                  </a:txBody>
                  <a:tcPr/>
                </a:tc>
                <a:tc>
                  <a:txBody>
                    <a:bodyPr/>
                    <a:lstStyle/>
                    <a:p>
                      <a:pPr algn="ctr"/>
                      <a:r>
                        <a:rPr lang="en-GB" b="1" dirty="0">
                          <a:latin typeface="Calibri" panose="020F0502020204030204" pitchFamily="34" charset="0"/>
                          <a:cs typeface="Calibri" panose="020F0502020204030204" pitchFamily="34" charset="0"/>
                        </a:rPr>
                        <a:t>1</a:t>
                      </a:r>
                    </a:p>
                  </a:txBody>
                  <a:tcPr/>
                </a:tc>
                <a:tc>
                  <a:txBody>
                    <a:bodyPr/>
                    <a:lstStyle/>
                    <a:p>
                      <a:pPr algn="ctr"/>
                      <a:r>
                        <a:rPr lang="en-GB" b="1" dirty="0">
                          <a:latin typeface="Calibri" panose="020F0502020204030204" pitchFamily="34" charset="0"/>
                          <a:cs typeface="Calibri" panose="020F0502020204030204" pitchFamily="34" charset="0"/>
                        </a:rPr>
                        <a:t>Oldham</a:t>
                      </a:r>
                    </a:p>
                  </a:txBody>
                  <a:tcPr/>
                </a:tc>
                <a:tc>
                  <a:txBody>
                    <a:bodyPr/>
                    <a:lstStyle/>
                    <a:p>
                      <a:pPr algn="ctr"/>
                      <a:r>
                        <a:rPr lang="en-GB" b="1" dirty="0">
                          <a:latin typeface="Calibri" panose="020F0502020204030204" pitchFamily="34" charset="0"/>
                          <a:cs typeface="Calibri" panose="020F0502020204030204" pitchFamily="34" charset="0"/>
                        </a:rPr>
                        <a:t>YWCA Bury</a:t>
                      </a:r>
                    </a:p>
                  </a:txBody>
                  <a:tcPr/>
                </a:tc>
                <a:extLst>
                  <a:ext uri="{0D108BD9-81ED-4DB2-BD59-A6C34878D82A}">
                    <a16:rowId xmlns:a16="http://schemas.microsoft.com/office/drawing/2014/main" val="2641281629"/>
                  </a:ext>
                </a:extLst>
              </a:tr>
              <a:tr h="370840">
                <a:tc>
                  <a:txBody>
                    <a:bodyPr/>
                    <a:lstStyle/>
                    <a:p>
                      <a:pPr algn="ctr"/>
                      <a:r>
                        <a:rPr lang="en-GB" b="1" dirty="0">
                          <a:latin typeface="Calibri" panose="020F0502020204030204" pitchFamily="34" charset="0"/>
                          <a:cs typeface="Calibri" panose="020F0502020204030204" pitchFamily="34" charset="0"/>
                        </a:rPr>
                        <a:t>14</a:t>
                      </a:r>
                    </a:p>
                  </a:txBody>
                  <a:tcPr/>
                </a:tc>
                <a:tc>
                  <a:txBody>
                    <a:bodyPr/>
                    <a:lstStyle/>
                    <a:p>
                      <a:pPr algn="ctr"/>
                      <a:r>
                        <a:rPr lang="en-GB" b="1" dirty="0">
                          <a:latin typeface="Calibri" panose="020F0502020204030204" pitchFamily="34" charset="0"/>
                          <a:cs typeface="Calibri" panose="020F0502020204030204" pitchFamily="34" charset="0"/>
                        </a:rPr>
                        <a:t>2</a:t>
                      </a:r>
                    </a:p>
                  </a:txBody>
                  <a:tcPr/>
                </a:tc>
                <a:tc>
                  <a:txBody>
                    <a:bodyPr/>
                    <a:lstStyle/>
                    <a:p>
                      <a:pPr algn="ctr"/>
                      <a:r>
                        <a:rPr lang="en-GB" b="1" dirty="0">
                          <a:latin typeface="Calibri" panose="020F0502020204030204" pitchFamily="34" charset="0"/>
                          <a:cs typeface="Calibri" panose="020F0502020204030204" pitchFamily="34" charset="0"/>
                        </a:rPr>
                        <a:t>Rivington</a:t>
                      </a:r>
                    </a:p>
                  </a:txBody>
                  <a:tcPr/>
                </a:tc>
                <a:tc>
                  <a:txBody>
                    <a:bodyPr/>
                    <a:lstStyle/>
                    <a:p>
                      <a:pPr algn="ctr"/>
                      <a:r>
                        <a:rPr lang="en-GB" b="1" dirty="0">
                          <a:latin typeface="Calibri" panose="020F0502020204030204" pitchFamily="34" charset="0"/>
                          <a:cs typeface="Calibri" panose="020F0502020204030204" pitchFamily="34" charset="0"/>
                        </a:rPr>
                        <a:t>Deeside</a:t>
                      </a:r>
                    </a:p>
                  </a:txBody>
                  <a:tcPr/>
                </a:tc>
                <a:extLst>
                  <a:ext uri="{0D108BD9-81ED-4DB2-BD59-A6C34878D82A}">
                    <a16:rowId xmlns:a16="http://schemas.microsoft.com/office/drawing/2014/main" val="2139169283"/>
                  </a:ext>
                </a:extLst>
              </a:tr>
              <a:tr h="370840">
                <a:tc>
                  <a:txBody>
                    <a:bodyPr/>
                    <a:lstStyle/>
                    <a:p>
                      <a:pPr algn="ctr"/>
                      <a:r>
                        <a:rPr lang="en-GB" b="1" dirty="0">
                          <a:latin typeface="Calibri" panose="020F0502020204030204" pitchFamily="34" charset="0"/>
                          <a:cs typeface="Calibri" panose="020F0502020204030204" pitchFamily="34" charset="0"/>
                        </a:rPr>
                        <a:t>15</a:t>
                      </a:r>
                    </a:p>
                  </a:txBody>
                  <a:tcPr/>
                </a:tc>
                <a:tc>
                  <a:txBody>
                    <a:bodyPr/>
                    <a:lstStyle/>
                    <a:p>
                      <a:pPr algn="ctr"/>
                      <a:r>
                        <a:rPr lang="en-GB" b="1" dirty="0">
                          <a:latin typeface="Calibri" panose="020F0502020204030204" pitchFamily="34" charset="0"/>
                          <a:cs typeface="Calibri" panose="020F0502020204030204" pitchFamily="34" charset="0"/>
                        </a:rPr>
                        <a:t>1</a:t>
                      </a:r>
                    </a:p>
                  </a:txBody>
                  <a:tcPr/>
                </a:tc>
                <a:tc>
                  <a:txBody>
                    <a:bodyPr/>
                    <a:lstStyle/>
                    <a:p>
                      <a:pPr algn="ctr"/>
                      <a:r>
                        <a:rPr lang="en-GB" b="1" dirty="0">
                          <a:latin typeface="Calibri" panose="020F0502020204030204" pitchFamily="34" charset="0"/>
                          <a:cs typeface="Calibri" panose="020F0502020204030204" pitchFamily="34" charset="0"/>
                        </a:rPr>
                        <a:t>Oldham</a:t>
                      </a:r>
                    </a:p>
                  </a:txBody>
                  <a:tcPr/>
                </a:tc>
                <a:tc>
                  <a:txBody>
                    <a:bodyPr/>
                    <a:lstStyle/>
                    <a:p>
                      <a:pPr algn="ctr"/>
                      <a:r>
                        <a:rPr lang="en-GB" b="1" dirty="0">
                          <a:latin typeface="Calibri" panose="020F0502020204030204" pitchFamily="34" charset="0"/>
                          <a:cs typeface="Calibri" panose="020F0502020204030204" pitchFamily="34" charset="0"/>
                        </a:rPr>
                        <a:t>Tameside</a:t>
                      </a:r>
                    </a:p>
                  </a:txBody>
                  <a:tcPr/>
                </a:tc>
                <a:extLst>
                  <a:ext uri="{0D108BD9-81ED-4DB2-BD59-A6C34878D82A}">
                    <a16:rowId xmlns:a16="http://schemas.microsoft.com/office/drawing/2014/main" val="762603215"/>
                  </a:ext>
                </a:extLst>
              </a:tr>
              <a:tr h="370840">
                <a:tc>
                  <a:txBody>
                    <a:bodyPr/>
                    <a:lstStyle/>
                    <a:p>
                      <a:pPr algn="ctr"/>
                      <a:r>
                        <a:rPr lang="en-GB" b="1" dirty="0">
                          <a:latin typeface="Calibri" panose="020F0502020204030204" pitchFamily="34" charset="0"/>
                          <a:cs typeface="Calibri" panose="020F0502020204030204" pitchFamily="34" charset="0"/>
                        </a:rPr>
                        <a:t>15</a:t>
                      </a:r>
                    </a:p>
                  </a:txBody>
                  <a:tcPr/>
                </a:tc>
                <a:tc>
                  <a:txBody>
                    <a:bodyPr/>
                    <a:lstStyle/>
                    <a:p>
                      <a:pPr algn="ctr"/>
                      <a:r>
                        <a:rPr lang="en-GB" b="1" dirty="0">
                          <a:latin typeface="Calibri" panose="020F0502020204030204" pitchFamily="34" charset="0"/>
                          <a:cs typeface="Calibri" panose="020F0502020204030204" pitchFamily="34" charset="0"/>
                        </a:rPr>
                        <a:t>2</a:t>
                      </a:r>
                    </a:p>
                  </a:txBody>
                  <a:tcPr/>
                </a:tc>
                <a:tc>
                  <a:txBody>
                    <a:bodyPr/>
                    <a:lstStyle/>
                    <a:p>
                      <a:pPr algn="ctr"/>
                      <a:r>
                        <a:rPr lang="en-GB" b="1" dirty="0">
                          <a:latin typeface="Calibri" panose="020F0502020204030204" pitchFamily="34" charset="0"/>
                          <a:cs typeface="Calibri" panose="020F0502020204030204" pitchFamily="34" charset="0"/>
                        </a:rPr>
                        <a:t>Rochdale</a:t>
                      </a:r>
                    </a:p>
                  </a:txBody>
                  <a:tcPr/>
                </a:tc>
                <a:tc>
                  <a:txBody>
                    <a:bodyPr/>
                    <a:lstStyle/>
                    <a:p>
                      <a:pPr algn="ctr"/>
                      <a:r>
                        <a:rPr lang="en-GB" b="1" dirty="0">
                          <a:latin typeface="Calibri" panose="020F0502020204030204" pitchFamily="34" charset="0"/>
                          <a:cs typeface="Calibri" panose="020F0502020204030204" pitchFamily="34" charset="0"/>
                        </a:rPr>
                        <a:t>Beechwood</a:t>
                      </a:r>
                    </a:p>
                  </a:txBody>
                  <a:tcPr/>
                </a:tc>
                <a:extLst>
                  <a:ext uri="{0D108BD9-81ED-4DB2-BD59-A6C34878D82A}">
                    <a16:rowId xmlns:a16="http://schemas.microsoft.com/office/drawing/2014/main" val="1060568399"/>
                  </a:ext>
                </a:extLst>
              </a:tr>
              <a:tr h="370840">
                <a:tc>
                  <a:txBody>
                    <a:bodyPr/>
                    <a:lstStyle/>
                    <a:p>
                      <a:pPr algn="ctr"/>
                      <a:r>
                        <a:rPr lang="en-GB" b="1" dirty="0">
                          <a:latin typeface="Calibri" panose="020F0502020204030204" pitchFamily="34" charset="0"/>
                          <a:cs typeface="Calibri" panose="020F0502020204030204" pitchFamily="34" charset="0"/>
                        </a:rPr>
                        <a:t>16</a:t>
                      </a:r>
                    </a:p>
                  </a:txBody>
                  <a:tcPr/>
                </a:tc>
                <a:tc>
                  <a:txBody>
                    <a:bodyPr/>
                    <a:lstStyle/>
                    <a:p>
                      <a:pPr algn="ctr"/>
                      <a:r>
                        <a:rPr lang="en-GB" b="1" dirty="0">
                          <a:latin typeface="Calibri" panose="020F0502020204030204" pitchFamily="34" charset="0"/>
                          <a:cs typeface="Calibri" panose="020F0502020204030204" pitchFamily="34" charset="0"/>
                        </a:rPr>
                        <a:t>1</a:t>
                      </a:r>
                    </a:p>
                  </a:txBody>
                  <a:tcPr/>
                </a:tc>
                <a:tc>
                  <a:txBody>
                    <a:bodyPr/>
                    <a:lstStyle/>
                    <a:p>
                      <a:pPr algn="ctr"/>
                      <a:r>
                        <a:rPr lang="en-GB" b="1" dirty="0">
                          <a:latin typeface="Calibri" panose="020F0502020204030204" pitchFamily="34" charset="0"/>
                          <a:cs typeface="Calibri" panose="020F0502020204030204" pitchFamily="34" charset="0"/>
                        </a:rPr>
                        <a:t>Oldham</a:t>
                      </a:r>
                    </a:p>
                  </a:txBody>
                  <a:tcPr/>
                </a:tc>
                <a:tc>
                  <a:txBody>
                    <a:bodyPr/>
                    <a:lstStyle/>
                    <a:p>
                      <a:pPr algn="ctr"/>
                      <a:r>
                        <a:rPr lang="en-GB" b="1" dirty="0">
                          <a:latin typeface="Calibri" panose="020F0502020204030204" pitchFamily="34" charset="0"/>
                          <a:cs typeface="Calibri" panose="020F0502020204030204" pitchFamily="34" charset="0"/>
                        </a:rPr>
                        <a:t>Chester</a:t>
                      </a:r>
                    </a:p>
                  </a:txBody>
                  <a:tcPr/>
                </a:tc>
                <a:extLst>
                  <a:ext uri="{0D108BD9-81ED-4DB2-BD59-A6C34878D82A}">
                    <a16:rowId xmlns:a16="http://schemas.microsoft.com/office/drawing/2014/main" val="2360615483"/>
                  </a:ext>
                </a:extLst>
              </a:tr>
            </a:tbl>
          </a:graphicData>
        </a:graphic>
      </p:graphicFrame>
      <p:pic>
        <p:nvPicPr>
          <p:cNvPr id="9" name="Picture 8">
            <a:extLst>
              <a:ext uri="{FF2B5EF4-FFF2-40B4-BE49-F238E27FC236}">
                <a16:creationId xmlns:a16="http://schemas.microsoft.com/office/drawing/2014/main" id="{83F99DFB-7A65-4E9E-8C52-5CDC5628F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978" y="5212715"/>
            <a:ext cx="1621898" cy="963002"/>
          </a:xfrm>
          <a:prstGeom prst="rect">
            <a:avLst/>
          </a:prstGeom>
          <a:effectLst>
            <a:softEdge rad="63500"/>
          </a:effectLst>
        </p:spPr>
      </p:pic>
    </p:spTree>
    <p:extLst>
      <p:ext uri="{BB962C8B-B14F-4D97-AF65-F5344CB8AC3E}">
        <p14:creationId xmlns:p14="http://schemas.microsoft.com/office/powerpoint/2010/main" val="218104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9B7A-14F4-4A68-84F3-63D1EDA4A1DC}"/>
              </a:ext>
            </a:extLst>
          </p:cNvPr>
          <p:cNvSpPr>
            <a:spLocks noGrp="1"/>
          </p:cNvSpPr>
          <p:nvPr>
            <p:ph type="title"/>
          </p:nvPr>
        </p:nvSpPr>
        <p:spPr>
          <a:xfrm>
            <a:off x="1478704" y="0"/>
            <a:ext cx="10018713" cy="1752599"/>
          </a:xfrm>
        </p:spPr>
        <p:txBody>
          <a:bodyPr/>
          <a:lstStyle/>
          <a:p>
            <a:r>
              <a:rPr lang="en-GB" b="1" u="sng" dirty="0">
                <a:latin typeface="Calibri" panose="020F0502020204030204" pitchFamily="34" charset="0"/>
                <a:cs typeface="Calibri" panose="020F0502020204030204" pitchFamily="34" charset="0"/>
              </a:rPr>
              <a:t>Coaching – Teresa Monaghan</a:t>
            </a:r>
          </a:p>
        </p:txBody>
      </p:sp>
      <p:graphicFrame>
        <p:nvGraphicFramePr>
          <p:cNvPr id="5" name="Content Placeholder 4">
            <a:extLst>
              <a:ext uri="{FF2B5EF4-FFF2-40B4-BE49-F238E27FC236}">
                <a16:creationId xmlns:a16="http://schemas.microsoft.com/office/drawing/2014/main" id="{0B1E207F-8CB8-4B4D-98C7-651F23D09139}"/>
              </a:ext>
            </a:extLst>
          </p:cNvPr>
          <p:cNvGraphicFramePr>
            <a:graphicFrameLocks noGrp="1"/>
          </p:cNvGraphicFramePr>
          <p:nvPr>
            <p:ph sz="half" idx="1"/>
            <p:extLst>
              <p:ext uri="{D42A27DB-BD31-4B8C-83A1-F6EECF244321}">
                <p14:modId xmlns:p14="http://schemas.microsoft.com/office/powerpoint/2010/main" val="1328493288"/>
              </p:ext>
            </p:extLst>
          </p:nvPr>
        </p:nvGraphicFramePr>
        <p:xfrm>
          <a:off x="1554480" y="1489480"/>
          <a:ext cx="6488642" cy="3904282"/>
        </p:xfrm>
        <a:graphic>
          <a:graphicData uri="http://schemas.openxmlformats.org/drawingml/2006/table">
            <a:tbl>
              <a:tblPr firstRow="1" firstCol="1" bandRow="1">
                <a:tableStyleId>{5C22544A-7EE6-4342-B048-85BDC9FD1C3A}</a:tableStyleId>
              </a:tblPr>
              <a:tblGrid>
                <a:gridCol w="1900712">
                  <a:extLst>
                    <a:ext uri="{9D8B030D-6E8A-4147-A177-3AD203B41FA5}">
                      <a16:colId xmlns:a16="http://schemas.microsoft.com/office/drawing/2014/main" val="3503919338"/>
                    </a:ext>
                  </a:extLst>
                </a:gridCol>
                <a:gridCol w="1994886">
                  <a:extLst>
                    <a:ext uri="{9D8B030D-6E8A-4147-A177-3AD203B41FA5}">
                      <a16:colId xmlns:a16="http://schemas.microsoft.com/office/drawing/2014/main" val="604248546"/>
                    </a:ext>
                  </a:extLst>
                </a:gridCol>
                <a:gridCol w="2593044">
                  <a:extLst>
                    <a:ext uri="{9D8B030D-6E8A-4147-A177-3AD203B41FA5}">
                      <a16:colId xmlns:a16="http://schemas.microsoft.com/office/drawing/2014/main" val="2346701022"/>
                    </a:ext>
                  </a:extLst>
                </a:gridCol>
              </a:tblGrid>
              <a:tr h="566424">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Qualification/</a:t>
                      </a:r>
                    </a:p>
                    <a:p>
                      <a:pPr algn="ctr">
                        <a:lnSpc>
                          <a:spcPct val="107000"/>
                        </a:lnSpc>
                        <a:spcAft>
                          <a:spcPts val="0"/>
                        </a:spcAft>
                      </a:pPr>
                      <a:r>
                        <a:rPr lang="en-GB" sz="1800" b="1" dirty="0">
                          <a:effectLst/>
                          <a:latin typeface="Calibri" panose="020F0502020204030204" pitchFamily="34" charset="0"/>
                          <a:cs typeface="Calibri" panose="020F0502020204030204" pitchFamily="34" charset="0"/>
                        </a:rPr>
                        <a:t>Course </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Number Run In County </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Total Number Planned </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extLst>
                  <a:ext uri="{0D108BD9-81ED-4DB2-BD59-A6C34878D82A}">
                    <a16:rowId xmlns:a16="http://schemas.microsoft.com/office/drawing/2014/main" val="3531514324"/>
                  </a:ext>
                </a:extLst>
              </a:tr>
              <a:tr h="797309">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UKCC Level 1</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Platt Lane MCR started 02/09/18</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1 – Wright Robinson MCR started Jan/Feb 2020</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extLst>
                  <a:ext uri="{0D108BD9-81ED-4DB2-BD59-A6C34878D82A}">
                    <a16:rowId xmlns:a16="http://schemas.microsoft.com/office/drawing/2014/main" val="757633997"/>
                  </a:ext>
                </a:extLst>
              </a:tr>
              <a:tr h="856059">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UKCC Level 2</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1 – Platt Lane MCR start Jan 19</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1 – MEA Central 28</a:t>
                      </a:r>
                      <a:r>
                        <a:rPr lang="en-GB" sz="1800" b="1" baseline="30000" dirty="0">
                          <a:effectLst/>
                          <a:latin typeface="Calibri" panose="020F0502020204030204" pitchFamily="34" charset="0"/>
                          <a:cs typeface="Calibri" panose="020F0502020204030204" pitchFamily="34" charset="0"/>
                        </a:rPr>
                        <a:t>th</a:t>
                      </a:r>
                      <a:r>
                        <a:rPr lang="en-GB" sz="1800" b="1" dirty="0">
                          <a:effectLst/>
                          <a:latin typeface="Calibri" panose="020F0502020204030204" pitchFamily="34" charset="0"/>
                          <a:cs typeface="Calibri" panose="020F0502020204030204" pitchFamily="34" charset="0"/>
                        </a:rPr>
                        <a:t> Sept/Oct/Nov 2019</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extLst>
                  <a:ext uri="{0D108BD9-81ED-4DB2-BD59-A6C34878D82A}">
                    <a16:rowId xmlns:a16="http://schemas.microsoft.com/office/drawing/2014/main" val="3978755790"/>
                  </a:ext>
                </a:extLst>
              </a:tr>
              <a:tr h="820878">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CPD Workshops</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Bee Netball for County, August 19</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Bee Netball – Feb 2020</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extLst>
                  <a:ext uri="{0D108BD9-81ED-4DB2-BD59-A6C34878D82A}">
                    <a16:rowId xmlns:a16="http://schemas.microsoft.com/office/drawing/2014/main" val="75514742"/>
                  </a:ext>
                </a:extLst>
              </a:tr>
              <a:tr h="856059">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Walking Netball Host Training</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1 – Wythenshawe, 28</a:t>
                      </a:r>
                      <a:r>
                        <a:rPr lang="en-GB" sz="1800" b="1" baseline="30000" dirty="0">
                          <a:effectLst/>
                          <a:latin typeface="Calibri" panose="020F0502020204030204" pitchFamily="34" charset="0"/>
                          <a:cs typeface="Calibri" panose="020F0502020204030204" pitchFamily="34" charset="0"/>
                        </a:rPr>
                        <a:t>th</a:t>
                      </a:r>
                      <a:r>
                        <a:rPr lang="en-GB" sz="1800" b="1" dirty="0">
                          <a:effectLst/>
                          <a:latin typeface="Calibri" panose="020F0502020204030204" pitchFamily="34" charset="0"/>
                          <a:cs typeface="Calibri" panose="020F0502020204030204" pitchFamily="34" charset="0"/>
                        </a:rPr>
                        <a:t> Oct 2018</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tc>
                  <a:txBody>
                    <a:bodyPr/>
                    <a:lstStyle/>
                    <a:p>
                      <a:pPr algn="ctr">
                        <a:lnSpc>
                          <a:spcPct val="107000"/>
                        </a:lnSpc>
                        <a:spcAft>
                          <a:spcPts val="0"/>
                        </a:spcAft>
                      </a:pPr>
                      <a:r>
                        <a:rPr lang="en-GB" sz="1800" b="1" dirty="0">
                          <a:effectLst/>
                          <a:latin typeface="Calibri" panose="020F0502020204030204" pitchFamily="34" charset="0"/>
                          <a:cs typeface="Calibri" panose="020F0502020204030204" pitchFamily="34" charset="0"/>
                        </a:rPr>
                        <a:t>Walking Netball Host Training – Nov 19</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txBody>
                  <a:tcPr marL="57398" marR="57398" marT="0" marB="0" anchor="ctr"/>
                </a:tc>
                <a:extLst>
                  <a:ext uri="{0D108BD9-81ED-4DB2-BD59-A6C34878D82A}">
                    <a16:rowId xmlns:a16="http://schemas.microsoft.com/office/drawing/2014/main" val="136177535"/>
                  </a:ext>
                </a:extLst>
              </a:tr>
            </a:tbl>
          </a:graphicData>
        </a:graphic>
      </p:graphicFrame>
      <p:sp>
        <p:nvSpPr>
          <p:cNvPr id="4" name="Content Placeholder 3">
            <a:extLst>
              <a:ext uri="{FF2B5EF4-FFF2-40B4-BE49-F238E27FC236}">
                <a16:creationId xmlns:a16="http://schemas.microsoft.com/office/drawing/2014/main" id="{7DDAC1F4-9CD1-42A3-A5CF-FA6B3B21AA59}"/>
              </a:ext>
            </a:extLst>
          </p:cNvPr>
          <p:cNvSpPr>
            <a:spLocks noGrp="1"/>
          </p:cNvSpPr>
          <p:nvPr>
            <p:ph sz="half" idx="2"/>
          </p:nvPr>
        </p:nvSpPr>
        <p:spPr>
          <a:xfrm>
            <a:off x="8526446" y="1780900"/>
            <a:ext cx="2970971" cy="3612861"/>
          </a:xfrm>
        </p:spPr>
        <p:txBody>
          <a:bodyPr>
            <a:normAutofit lnSpcReduction="10000"/>
          </a:bodyPr>
          <a:lstStyle/>
          <a:p>
            <a:pPr marL="0" indent="0">
              <a:buNone/>
            </a:pPr>
            <a:r>
              <a:rPr lang="en-GB" b="1" dirty="0">
                <a:solidFill>
                  <a:schemeClr val="accent1">
                    <a:lumMod val="75000"/>
                  </a:schemeClr>
                </a:solidFill>
                <a:latin typeface="Calibri" panose="020F0502020204030204" pitchFamily="34" charset="0"/>
                <a:cs typeface="Calibri" panose="020F0502020204030204" pitchFamily="34" charset="0"/>
              </a:rPr>
              <a:t>2019/2020 Priorities</a:t>
            </a:r>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How do we support coaches from course to practical delivery?</a:t>
            </a:r>
          </a:p>
          <a:p>
            <a:r>
              <a:rPr lang="en-GB" b="1" dirty="0">
                <a:latin typeface="Calibri" panose="020F0502020204030204" pitchFamily="34" charset="0"/>
                <a:cs typeface="Calibri" panose="020F0502020204030204" pitchFamily="34" charset="0"/>
              </a:rPr>
              <a:t>How can we engage with coaches to widen their coaching experiences?</a:t>
            </a:r>
          </a:p>
          <a:p>
            <a:r>
              <a:rPr lang="en-GB" b="1" dirty="0">
                <a:latin typeface="Calibri" panose="020F0502020204030204" pitchFamily="34" charset="0"/>
                <a:cs typeface="Calibri" panose="020F0502020204030204" pitchFamily="34" charset="0"/>
              </a:rPr>
              <a:t>Sharing knowledge and good practice</a:t>
            </a:r>
          </a:p>
          <a:p>
            <a:r>
              <a:rPr lang="en-GB" b="1" dirty="0">
                <a:latin typeface="Calibri" panose="020F0502020204030204" pitchFamily="34" charset="0"/>
                <a:cs typeface="Calibri" panose="020F0502020204030204" pitchFamily="34" charset="0"/>
              </a:rPr>
              <a:t>Support clubs to adapt to Bee Netball</a:t>
            </a:r>
          </a:p>
          <a:p>
            <a:pPr marL="0" indent="0">
              <a:buNone/>
            </a:pPr>
            <a:endParaRPr lang="en-GB" dirty="0"/>
          </a:p>
        </p:txBody>
      </p:sp>
    </p:spTree>
    <p:extLst>
      <p:ext uri="{BB962C8B-B14F-4D97-AF65-F5344CB8AC3E}">
        <p14:creationId xmlns:p14="http://schemas.microsoft.com/office/powerpoint/2010/main" val="181724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31E3-D9C9-4FFE-8868-7796EAB3BCF6}"/>
              </a:ext>
            </a:extLst>
          </p:cNvPr>
          <p:cNvSpPr>
            <a:spLocks noGrp="1"/>
          </p:cNvSpPr>
          <p:nvPr>
            <p:ph type="title"/>
          </p:nvPr>
        </p:nvSpPr>
        <p:spPr>
          <a:xfrm>
            <a:off x="2242596" y="-138579"/>
            <a:ext cx="9689209" cy="1103971"/>
          </a:xfrm>
        </p:spPr>
        <p:txBody>
          <a:bodyPr/>
          <a:lstStyle/>
          <a:p>
            <a:r>
              <a:rPr lang="en-GB" u="sng" dirty="0">
                <a:latin typeface="Calibri" panose="020F0502020204030204" pitchFamily="34" charset="0"/>
                <a:cs typeface="Calibri" panose="020F0502020204030204" pitchFamily="34" charset="0"/>
              </a:rPr>
              <a:t>Development – Katie Thompson</a:t>
            </a:r>
          </a:p>
        </p:txBody>
      </p:sp>
      <p:graphicFrame>
        <p:nvGraphicFramePr>
          <p:cNvPr id="6" name="Content Placeholder 5">
            <a:extLst>
              <a:ext uri="{FF2B5EF4-FFF2-40B4-BE49-F238E27FC236}">
                <a16:creationId xmlns:a16="http://schemas.microsoft.com/office/drawing/2014/main" id="{F5418048-A950-4426-9B72-FB9B7804D69B}"/>
              </a:ext>
            </a:extLst>
          </p:cNvPr>
          <p:cNvGraphicFramePr>
            <a:graphicFrameLocks noGrp="1"/>
          </p:cNvGraphicFramePr>
          <p:nvPr>
            <p:ph sz="half" idx="2"/>
            <p:extLst>
              <p:ext uri="{D42A27DB-BD31-4B8C-83A1-F6EECF244321}">
                <p14:modId xmlns:p14="http://schemas.microsoft.com/office/powerpoint/2010/main" val="826279187"/>
              </p:ext>
            </p:extLst>
          </p:nvPr>
        </p:nvGraphicFramePr>
        <p:xfrm>
          <a:off x="1801000" y="2012947"/>
          <a:ext cx="4895850" cy="2994028"/>
        </p:xfrm>
        <a:graphic>
          <a:graphicData uri="http://schemas.openxmlformats.org/drawingml/2006/table">
            <a:tbl>
              <a:tblPr firstRow="1" firstCol="1" bandRow="1">
                <a:tableStyleId>{5C22544A-7EE6-4342-B048-85BDC9FD1C3A}</a:tableStyleId>
              </a:tblPr>
              <a:tblGrid>
                <a:gridCol w="1332434">
                  <a:extLst>
                    <a:ext uri="{9D8B030D-6E8A-4147-A177-3AD203B41FA5}">
                      <a16:colId xmlns:a16="http://schemas.microsoft.com/office/drawing/2014/main" val="52129633"/>
                    </a:ext>
                  </a:extLst>
                </a:gridCol>
                <a:gridCol w="1239503">
                  <a:extLst>
                    <a:ext uri="{9D8B030D-6E8A-4147-A177-3AD203B41FA5}">
                      <a16:colId xmlns:a16="http://schemas.microsoft.com/office/drawing/2014/main" val="4184187183"/>
                    </a:ext>
                  </a:extLst>
                </a:gridCol>
                <a:gridCol w="1163526">
                  <a:extLst>
                    <a:ext uri="{9D8B030D-6E8A-4147-A177-3AD203B41FA5}">
                      <a16:colId xmlns:a16="http://schemas.microsoft.com/office/drawing/2014/main" val="1277820735"/>
                    </a:ext>
                  </a:extLst>
                </a:gridCol>
                <a:gridCol w="1160387">
                  <a:extLst>
                    <a:ext uri="{9D8B030D-6E8A-4147-A177-3AD203B41FA5}">
                      <a16:colId xmlns:a16="http://schemas.microsoft.com/office/drawing/2014/main" val="639116969"/>
                    </a:ext>
                  </a:extLst>
                </a:gridCol>
              </a:tblGrid>
              <a:tr h="701425">
                <a:tc>
                  <a:txBody>
                    <a:bodyPr/>
                    <a:lstStyle/>
                    <a:p>
                      <a:pPr algn="ctr">
                        <a:lnSpc>
                          <a:spcPct val="107000"/>
                        </a:lnSpc>
                        <a:spcAft>
                          <a:spcPts val="0"/>
                        </a:spcAft>
                      </a:pPr>
                      <a:r>
                        <a:rPr lang="en-GB" sz="1100" dirty="0">
                          <a:effectLst/>
                        </a:rPr>
                        <a:t>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Number of Participants</a:t>
                      </a:r>
                      <a:br>
                        <a:rPr lang="en-GB" sz="1100" dirty="0">
                          <a:effectLst/>
                        </a:rPr>
                      </a:br>
                      <a:r>
                        <a:rPr lang="en-GB" sz="1100" dirty="0">
                          <a:effectLst/>
                        </a:rPr>
                        <a:t> Sept 18-Aug19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Number new to netball (if applicable)</a:t>
                      </a:r>
                      <a:br>
                        <a:rPr lang="en-GB" sz="1100" dirty="0">
                          <a:effectLst/>
                        </a:rPr>
                      </a:br>
                      <a:r>
                        <a:rPr lang="en-GB" sz="1100" dirty="0">
                          <a:effectLst/>
                        </a:rPr>
                        <a:t>Sept 18-Aug19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New to netball target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806207556"/>
                  </a:ext>
                </a:extLst>
              </a:tr>
              <a:tr h="346790">
                <a:tc>
                  <a:txBody>
                    <a:bodyPr/>
                    <a:lstStyle/>
                    <a:p>
                      <a:pPr algn="ctr">
                        <a:lnSpc>
                          <a:spcPct val="107000"/>
                        </a:lnSpc>
                        <a:spcAft>
                          <a:spcPts val="0"/>
                        </a:spcAft>
                      </a:pPr>
                      <a:r>
                        <a:rPr lang="en-GB" sz="1100" dirty="0">
                          <a:effectLst/>
                        </a:rPr>
                        <a:t>Back to Netball</a:t>
                      </a:r>
                    </a:p>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1186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1057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Cannot report as our FY is Apr-Mar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1808184015"/>
                  </a:ext>
                </a:extLst>
              </a:tr>
              <a:tr h="346790">
                <a:tc>
                  <a:txBody>
                    <a:bodyPr/>
                    <a:lstStyle/>
                    <a:p>
                      <a:pPr algn="ctr">
                        <a:lnSpc>
                          <a:spcPct val="107000"/>
                        </a:lnSpc>
                        <a:spcAft>
                          <a:spcPts val="0"/>
                        </a:spcAft>
                      </a:pPr>
                      <a:r>
                        <a:rPr lang="en-GB" sz="1100" dirty="0">
                          <a:effectLst/>
                        </a:rPr>
                        <a:t>Netball Festivals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347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176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Cannot report as our FY is Apr-Mar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2266092082"/>
                  </a:ext>
                </a:extLst>
              </a:tr>
              <a:tr h="346790">
                <a:tc>
                  <a:txBody>
                    <a:bodyPr/>
                    <a:lstStyle/>
                    <a:p>
                      <a:pPr algn="ctr">
                        <a:lnSpc>
                          <a:spcPct val="107000"/>
                        </a:lnSpc>
                        <a:spcAft>
                          <a:spcPts val="0"/>
                        </a:spcAft>
                      </a:pPr>
                      <a:r>
                        <a:rPr lang="en-GB" sz="1100" dirty="0">
                          <a:effectLst/>
                        </a:rPr>
                        <a:t>Netball Now</a:t>
                      </a:r>
                    </a:p>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293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134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Cannot report as our FY is Apr-Mar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1780448307"/>
                  </a:ext>
                </a:extLst>
              </a:tr>
              <a:tr h="346790">
                <a:tc>
                  <a:txBody>
                    <a:bodyPr/>
                    <a:lstStyle/>
                    <a:p>
                      <a:pPr algn="ctr">
                        <a:lnSpc>
                          <a:spcPct val="107000"/>
                        </a:lnSpc>
                        <a:spcAft>
                          <a:spcPts val="0"/>
                        </a:spcAft>
                      </a:pPr>
                      <a:r>
                        <a:rPr lang="en-GB" sz="1100" dirty="0">
                          <a:effectLst/>
                        </a:rPr>
                        <a:t>Walking Netball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391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302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Cannot report as our FY is Apr-Mar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3298417048"/>
                  </a:ext>
                </a:extLst>
              </a:tr>
              <a:tr h="346790">
                <a:tc>
                  <a:txBody>
                    <a:bodyPr/>
                    <a:lstStyle/>
                    <a:p>
                      <a:pPr algn="ctr">
                        <a:lnSpc>
                          <a:spcPct val="107000"/>
                        </a:lnSpc>
                        <a:spcAft>
                          <a:spcPts val="0"/>
                        </a:spcAft>
                      </a:pPr>
                      <a:r>
                        <a:rPr lang="en-GB" sz="1100" dirty="0">
                          <a:effectLst/>
                        </a:rPr>
                        <a:t>University Netball Officers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544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288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Cannot report as our FY is Apr-Mar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165997231"/>
                  </a:ext>
                </a:extLst>
              </a:tr>
              <a:tr h="350226">
                <a:tc>
                  <a:txBody>
                    <a:bodyPr/>
                    <a:lstStyle/>
                    <a:p>
                      <a:pPr algn="ctr">
                        <a:lnSpc>
                          <a:spcPct val="107000"/>
                        </a:lnSpc>
                        <a:spcAft>
                          <a:spcPts val="0"/>
                        </a:spcAft>
                      </a:pPr>
                      <a:r>
                        <a:rPr lang="en-GB" sz="1100" dirty="0">
                          <a:effectLst/>
                        </a:rPr>
                        <a:t>Netball Youth Camps</a:t>
                      </a:r>
                    </a:p>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tc>
                  <a:txBody>
                    <a:bodyPr/>
                    <a:lstStyle/>
                    <a:p>
                      <a:pPr algn="ctr">
                        <a:lnSpc>
                          <a:spcPct val="107000"/>
                        </a:lnSpc>
                        <a:spcAft>
                          <a:spcPts val="0"/>
                        </a:spcAft>
                      </a:pPr>
                      <a:r>
                        <a:rPr lang="en-GB" sz="11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89" marR="67789" marT="0" marB="0" anchor="ctr"/>
                </a:tc>
                <a:extLst>
                  <a:ext uri="{0D108BD9-81ED-4DB2-BD59-A6C34878D82A}">
                    <a16:rowId xmlns:a16="http://schemas.microsoft.com/office/drawing/2014/main" val="2589433155"/>
                  </a:ext>
                </a:extLst>
              </a:tr>
            </a:tbl>
          </a:graphicData>
        </a:graphic>
      </p:graphicFrame>
      <p:pic>
        <p:nvPicPr>
          <p:cNvPr id="5" name="Content Placeholder 4">
            <a:extLst>
              <a:ext uri="{FF2B5EF4-FFF2-40B4-BE49-F238E27FC236}">
                <a16:creationId xmlns:a16="http://schemas.microsoft.com/office/drawing/2014/main" id="{3099ED8C-1008-46D3-9532-F69C7BC0661A}"/>
              </a:ext>
            </a:extLst>
          </p:cNvPr>
          <p:cNvPicPr>
            <a:picLocks noGrp="1"/>
          </p:cNvPicPr>
          <p:nvPr>
            <p:ph sz="half" idx="1"/>
          </p:nvPr>
        </p:nvPicPr>
        <p:blipFill>
          <a:blip r:embed="rId2"/>
          <a:stretch>
            <a:fillRect/>
          </a:stretch>
        </p:blipFill>
        <p:spPr>
          <a:xfrm>
            <a:off x="7037543" y="2219582"/>
            <a:ext cx="4894262" cy="1555751"/>
          </a:xfrm>
          <a:prstGeom prst="rect">
            <a:avLst/>
          </a:prstGeom>
        </p:spPr>
      </p:pic>
      <p:sp>
        <p:nvSpPr>
          <p:cNvPr id="7" name="Rectangle 1">
            <a:extLst>
              <a:ext uri="{FF2B5EF4-FFF2-40B4-BE49-F238E27FC236}">
                <a16:creationId xmlns:a16="http://schemas.microsoft.com/office/drawing/2014/main" id="{6627B0C3-07C6-4649-A956-551F8ACF30EB}"/>
              </a:ext>
            </a:extLst>
          </p:cNvPr>
          <p:cNvSpPr>
            <a:spLocks noChangeArrowheads="1"/>
          </p:cNvSpPr>
          <p:nvPr/>
        </p:nvSpPr>
        <p:spPr bwMode="auto">
          <a:xfrm>
            <a:off x="1648599" y="926920"/>
            <a:ext cx="991715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County Participation</a:t>
            </a:r>
            <a:endParaRPr kumimoji="0" lang="en-GB"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During the 2018/19 year the county team has run the following programmes which has resulted in a total of 1985 participants.  The table below shows the total number of programmes run, participants engaged this financial year, which of those participants were new to netball (had not played the previous 12 months prior to joining) against the target for the financial year. </a:t>
            </a:r>
            <a:endParaRPr kumimoji="0" lang="en-GB"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1"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Figure 1: County Programmes &amp; Participants (Numbers below Sept 2017 – Aug 2018)</a:t>
            </a:r>
            <a:endParaRPr kumimoji="0" lang="en-GB"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58F10085-82AA-429B-BC86-487C44375CFF}"/>
              </a:ext>
            </a:extLst>
          </p:cNvPr>
          <p:cNvSpPr/>
          <p:nvPr/>
        </p:nvSpPr>
        <p:spPr>
          <a:xfrm>
            <a:off x="7315199" y="1689782"/>
            <a:ext cx="4402951" cy="276999"/>
          </a:xfrm>
          <a:prstGeom prst="rect">
            <a:avLst/>
          </a:prstGeom>
        </p:spPr>
        <p:txBody>
          <a:bodyPr wrap="square">
            <a:spAutoFit/>
          </a:bodyPr>
          <a:lstStyle/>
          <a:p>
            <a:r>
              <a:rPr lang="en-GB" sz="1200" b="1" i="1" u="sng" dirty="0">
                <a:latin typeface="Calibri" panose="020F0502020204030204" pitchFamily="34" charset="0"/>
                <a:ea typeface="Calibri" panose="020F0502020204030204" pitchFamily="34" charset="0"/>
              </a:rPr>
              <a:t>Figure 2: County Programme participants for (April – March EN FY)</a:t>
            </a:r>
            <a:endParaRPr lang="en-GB" sz="1200" b="1" dirty="0"/>
          </a:p>
        </p:txBody>
      </p:sp>
      <p:pic>
        <p:nvPicPr>
          <p:cNvPr id="9" name="Picture 8">
            <a:extLst>
              <a:ext uri="{FF2B5EF4-FFF2-40B4-BE49-F238E27FC236}">
                <a16:creationId xmlns:a16="http://schemas.microsoft.com/office/drawing/2014/main" id="{CE11F2F8-C99D-4CF8-8A9C-72CB38250888}"/>
              </a:ext>
            </a:extLst>
          </p:cNvPr>
          <p:cNvPicPr/>
          <p:nvPr/>
        </p:nvPicPr>
        <p:blipFill>
          <a:blip r:embed="rId3"/>
          <a:stretch>
            <a:fillRect/>
          </a:stretch>
        </p:blipFill>
        <p:spPr>
          <a:xfrm>
            <a:off x="7292495" y="4530949"/>
            <a:ext cx="4639310" cy="1537415"/>
          </a:xfrm>
          <a:prstGeom prst="rect">
            <a:avLst/>
          </a:prstGeom>
        </p:spPr>
      </p:pic>
      <p:sp>
        <p:nvSpPr>
          <p:cNvPr id="10" name="Rectangle 9">
            <a:extLst>
              <a:ext uri="{FF2B5EF4-FFF2-40B4-BE49-F238E27FC236}">
                <a16:creationId xmlns:a16="http://schemas.microsoft.com/office/drawing/2014/main" id="{7758AEC3-475E-40BE-9F1E-12698223FE8F}"/>
              </a:ext>
            </a:extLst>
          </p:cNvPr>
          <p:cNvSpPr/>
          <p:nvPr/>
        </p:nvSpPr>
        <p:spPr>
          <a:xfrm>
            <a:off x="7694697" y="4027732"/>
            <a:ext cx="3579954" cy="281231"/>
          </a:xfrm>
          <a:prstGeom prst="rect">
            <a:avLst/>
          </a:prstGeom>
        </p:spPr>
        <p:txBody>
          <a:bodyPr wrap="none">
            <a:spAutoFit/>
          </a:bodyPr>
          <a:lstStyle/>
          <a:p>
            <a:pPr algn="just">
              <a:lnSpc>
                <a:spcPct val="107000"/>
              </a:lnSpc>
              <a:spcAft>
                <a:spcPts val="0"/>
              </a:spcAft>
            </a:pPr>
            <a:r>
              <a:rPr lang="en-GB" sz="1200" b="1" i="1" u="sng" dirty="0">
                <a:latin typeface="Calibri" panose="020F0502020204030204" pitchFamily="34" charset="0"/>
                <a:ea typeface="Calibri" panose="020F0502020204030204" pitchFamily="34" charset="0"/>
                <a:cs typeface="Calibri" panose="020F0502020204030204" pitchFamily="34" charset="0"/>
              </a:rPr>
              <a:t>Figure 3: County New Participation (April-March FY). </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80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9DB2-EF68-47F8-8FC6-08C02B465B02}"/>
              </a:ext>
            </a:extLst>
          </p:cNvPr>
          <p:cNvSpPr>
            <a:spLocks noGrp="1"/>
          </p:cNvSpPr>
          <p:nvPr>
            <p:ph type="title"/>
          </p:nvPr>
        </p:nvSpPr>
        <p:spPr>
          <a:xfrm>
            <a:off x="1734831" y="190500"/>
            <a:ext cx="10018713" cy="1752599"/>
          </a:xfrm>
        </p:spPr>
        <p:txBody>
          <a:bodyPr/>
          <a:lstStyle/>
          <a:p>
            <a:r>
              <a:rPr lang="en-GB" b="1" u="sng" dirty="0">
                <a:latin typeface="Calibri" panose="020F0502020204030204" pitchFamily="34" charset="0"/>
                <a:cs typeface="Calibri" panose="020F0502020204030204" pitchFamily="34" charset="0"/>
              </a:rPr>
              <a:t>Development - Continued</a:t>
            </a:r>
          </a:p>
        </p:txBody>
      </p:sp>
      <p:graphicFrame>
        <p:nvGraphicFramePr>
          <p:cNvPr id="6" name="Content Placeholder 5">
            <a:extLst>
              <a:ext uri="{FF2B5EF4-FFF2-40B4-BE49-F238E27FC236}">
                <a16:creationId xmlns:a16="http://schemas.microsoft.com/office/drawing/2014/main" id="{769938C7-CB31-47B7-B7D9-642908239024}"/>
              </a:ext>
            </a:extLst>
          </p:cNvPr>
          <p:cNvGraphicFramePr>
            <a:graphicFrameLocks noGrp="1"/>
          </p:cNvGraphicFramePr>
          <p:nvPr>
            <p:ph sz="half" idx="2"/>
            <p:extLst>
              <p:ext uri="{D42A27DB-BD31-4B8C-83A1-F6EECF244321}">
                <p14:modId xmlns:p14="http://schemas.microsoft.com/office/powerpoint/2010/main" val="1125571752"/>
              </p:ext>
            </p:extLst>
          </p:nvPr>
        </p:nvGraphicFramePr>
        <p:xfrm>
          <a:off x="5899758" y="1608305"/>
          <a:ext cx="5761974" cy="4558234"/>
        </p:xfrm>
        <a:graphic>
          <a:graphicData uri="http://schemas.openxmlformats.org/drawingml/2006/table">
            <a:tbl>
              <a:tblPr firstRow="1" firstCol="1" bandRow="1">
                <a:tableStyleId>{5C22544A-7EE6-4342-B048-85BDC9FD1C3A}</a:tableStyleId>
              </a:tblPr>
              <a:tblGrid>
                <a:gridCol w="1920658">
                  <a:extLst>
                    <a:ext uri="{9D8B030D-6E8A-4147-A177-3AD203B41FA5}">
                      <a16:colId xmlns:a16="http://schemas.microsoft.com/office/drawing/2014/main" val="199570866"/>
                    </a:ext>
                  </a:extLst>
                </a:gridCol>
                <a:gridCol w="1920658">
                  <a:extLst>
                    <a:ext uri="{9D8B030D-6E8A-4147-A177-3AD203B41FA5}">
                      <a16:colId xmlns:a16="http://schemas.microsoft.com/office/drawing/2014/main" val="2821247009"/>
                    </a:ext>
                  </a:extLst>
                </a:gridCol>
                <a:gridCol w="1920658">
                  <a:extLst>
                    <a:ext uri="{9D8B030D-6E8A-4147-A177-3AD203B41FA5}">
                      <a16:colId xmlns:a16="http://schemas.microsoft.com/office/drawing/2014/main" val="1782835053"/>
                    </a:ext>
                  </a:extLst>
                </a:gridCol>
              </a:tblGrid>
              <a:tr h="597142">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Clubs working towards CAPS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Expired CAPS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Dates CAPS Due to Expire:</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2355755395"/>
                  </a:ext>
                </a:extLst>
              </a:tr>
              <a:tr h="58271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Unicorns NC – New to CAPS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Rochdale NC – Exp 13/6/16 Not re-doing CAPS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Rivington – 2/4/19 (Submitted Sept 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2053124687"/>
                  </a:ext>
                </a:extLst>
              </a:tr>
              <a:tr h="562098">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DNA NC – New to CAPS (re-registered)</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Dominoes NC – Exp 5/3/18 – Not Doing CAPS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Denton – 7/4/19</a:t>
                      </a:r>
                    </a:p>
                    <a:p>
                      <a:pPr algn="ctr">
                        <a:lnSpc>
                          <a:spcPct val="107000"/>
                        </a:lnSpc>
                        <a:spcAft>
                          <a:spcPts val="0"/>
                        </a:spcAft>
                      </a:pPr>
                      <a:r>
                        <a:rPr lang="en-GB" sz="1200" b="1" dirty="0">
                          <a:effectLst/>
                          <a:latin typeface="Calibri" panose="020F0502020204030204" pitchFamily="34" charset="0"/>
                          <a:cs typeface="Calibri" panose="020F0502020204030204" pitchFamily="34" charset="0"/>
                        </a:rPr>
                        <a:t> (Submitted Sept 19)</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3280288717"/>
                  </a:ext>
                </a:extLst>
              </a:tr>
              <a:tr h="683121">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Manchester Giants NC (prev. De la Salle) Exp 3/9/18</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Saddleworth NC – Exp 10/9/17 (Not sure if still working towards, not heard)</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Tameside – 30/9/20</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2629098474"/>
                  </a:ext>
                </a:extLst>
              </a:tr>
              <a:tr h="719594">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Trafford Juniors –  Exp 1/7/19  (Registered with Cheshire for CAPS)</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Flava NC – Exp 12/9/16 (Not sure if still working towards, not heard)</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Hathershaw – 4/3/21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2417220895"/>
                  </a:ext>
                </a:extLst>
              </a:tr>
              <a:tr h="676275">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Diamonds – New to CAPS (Not heard from them for a long time)</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Didsbury NC – Exp 3/9/18 (Not sure if still working towards, not heard)</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Oldham – 6/3/21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979360319"/>
                  </a:ext>
                </a:extLst>
              </a:tr>
              <a:tr h="229973">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Seven Stars – 6/3/21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159548271"/>
                  </a:ext>
                </a:extLst>
              </a:tr>
              <a:tr h="277343">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Tyldesley – 6/3/21</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876219310"/>
                  </a:ext>
                </a:extLst>
              </a:tr>
              <a:tr h="229973">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tc>
                  <a:txBody>
                    <a:bodyPr/>
                    <a:lstStyle/>
                    <a:p>
                      <a:pPr algn="ctr">
                        <a:lnSpc>
                          <a:spcPct val="107000"/>
                        </a:lnSpc>
                        <a:spcAft>
                          <a:spcPts val="0"/>
                        </a:spcAft>
                      </a:pPr>
                      <a:r>
                        <a:rPr lang="en-GB" sz="1200" b="1" dirty="0">
                          <a:effectLst/>
                          <a:latin typeface="Calibri" panose="020F0502020204030204" pitchFamily="34" charset="0"/>
                          <a:cs typeface="Calibri" panose="020F0502020204030204" pitchFamily="34" charset="0"/>
                        </a:rPr>
                        <a:t>YWCA Bury – 20/4/22</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a:txBody>
                  <a:tcPr marL="44899" marR="44899" marT="0" marB="0" anchor="ctr"/>
                </a:tc>
                <a:extLst>
                  <a:ext uri="{0D108BD9-81ED-4DB2-BD59-A6C34878D82A}">
                    <a16:rowId xmlns:a16="http://schemas.microsoft.com/office/drawing/2014/main" val="1903745213"/>
                  </a:ext>
                </a:extLst>
              </a:tr>
            </a:tbl>
          </a:graphicData>
        </a:graphic>
      </p:graphicFrame>
      <p:pic>
        <p:nvPicPr>
          <p:cNvPr id="5" name="Content Placeholder 4">
            <a:extLst>
              <a:ext uri="{FF2B5EF4-FFF2-40B4-BE49-F238E27FC236}">
                <a16:creationId xmlns:a16="http://schemas.microsoft.com/office/drawing/2014/main" id="{B019FA50-EA00-46AE-B2C3-8147B3D2E8D4}"/>
              </a:ext>
            </a:extLst>
          </p:cNvPr>
          <p:cNvPicPr>
            <a:picLocks noGrp="1"/>
          </p:cNvPicPr>
          <p:nvPr>
            <p:ph sz="half" idx="1"/>
          </p:nvPr>
        </p:nvPicPr>
        <p:blipFill>
          <a:blip r:embed="rId2"/>
          <a:stretch>
            <a:fillRect/>
          </a:stretch>
        </p:blipFill>
        <p:spPr>
          <a:xfrm>
            <a:off x="1396631" y="1646599"/>
            <a:ext cx="4340290" cy="2299818"/>
          </a:xfrm>
          <a:prstGeom prst="rect">
            <a:avLst/>
          </a:prstGeom>
        </p:spPr>
      </p:pic>
      <p:sp>
        <p:nvSpPr>
          <p:cNvPr id="7" name="Rectangle 1">
            <a:extLst>
              <a:ext uri="{FF2B5EF4-FFF2-40B4-BE49-F238E27FC236}">
                <a16:creationId xmlns:a16="http://schemas.microsoft.com/office/drawing/2014/main" id="{9F863910-B0D7-4C38-A203-6D64510FE436}"/>
              </a:ext>
            </a:extLst>
          </p:cNvPr>
          <p:cNvSpPr>
            <a:spLocks noChangeArrowheads="1"/>
          </p:cNvSpPr>
          <p:nvPr/>
        </p:nvSpPr>
        <p:spPr bwMode="auto">
          <a:xfrm>
            <a:off x="1396631" y="4376024"/>
            <a:ext cx="4137394"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County Club Development &amp; Membership</a:t>
            </a:r>
            <a:endParaRPr kumimoji="0" lang="en-GB" altLang="en-US" sz="11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section shows club activity during the current financial year and membership statistics for the current season with a comparison to last season</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26031E2-6986-4F76-9706-54F5544005F4}"/>
              </a:ext>
            </a:extLst>
          </p:cNvPr>
          <p:cNvSpPr/>
          <p:nvPr/>
        </p:nvSpPr>
        <p:spPr>
          <a:xfrm>
            <a:off x="5950515" y="1377472"/>
            <a:ext cx="6096000" cy="461665"/>
          </a:xfrm>
          <a:prstGeom prst="rect">
            <a:avLst/>
          </a:prstGeom>
        </p:spPr>
        <p:txBody>
          <a:bodyPr>
            <a:spAutoFit/>
          </a:bodyPr>
          <a:lstStyle/>
          <a:p>
            <a:pPr lvl="0" defTabSz="914400" eaLnBrk="0" fontAlgn="base" hangingPunct="0">
              <a:spcBef>
                <a:spcPct val="0"/>
              </a:spcBef>
              <a:spcAft>
                <a:spcPct val="0"/>
              </a:spcAft>
            </a:pPr>
            <a:r>
              <a:rPr lang="en-GB" altLang="en-US" sz="1200" b="1" i="1" u="sng" dirty="0">
                <a:latin typeface="Calibri" panose="020F0502020204030204" pitchFamily="34" charset="0"/>
                <a:ea typeface="Calibri" panose="020F0502020204030204" pitchFamily="34" charset="0"/>
                <a:cs typeface="Calibri" panose="020F0502020204030204" pitchFamily="34" charset="0"/>
              </a:rPr>
              <a:t>New clubs formed &amp; CAPS accreditation</a:t>
            </a:r>
            <a:endParaRPr lang="en-GB" altLang="en-US" sz="1200" b="1" dirty="0"/>
          </a:p>
          <a:p>
            <a:pPr lvl="0" defTabSz="914400" eaLnBrk="0" fontAlgn="base" hangingPunct="0">
              <a:spcBef>
                <a:spcPct val="0"/>
              </a:spcBef>
              <a:spcAft>
                <a:spcPct val="0"/>
              </a:spcAft>
            </a:pPr>
            <a:r>
              <a:rPr lang="en-GB" altLang="en-US" sz="1200" dirty="0">
                <a:latin typeface="Calibri" panose="020F0502020204030204" pitchFamily="34" charset="0"/>
                <a:ea typeface="Calibri" panose="020F0502020204030204" pitchFamily="34" charset="0"/>
                <a:cs typeface="Calibri" panose="020F0502020204030204" pitchFamily="34" charset="0"/>
              </a:rPr>
              <a:t> </a:t>
            </a:r>
            <a:endParaRPr lang="en-GB" altLang="en-US" sz="1200" dirty="0"/>
          </a:p>
        </p:txBody>
      </p:sp>
    </p:spTree>
    <p:extLst>
      <p:ext uri="{BB962C8B-B14F-4D97-AF65-F5344CB8AC3E}">
        <p14:creationId xmlns:p14="http://schemas.microsoft.com/office/powerpoint/2010/main" val="410217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185</TotalTime>
  <Words>1645</Words>
  <Application>Microsoft Office PowerPoint</Application>
  <PresentationFormat>Widescreen</PresentationFormat>
  <Paragraphs>420</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Wingdings</vt:lpstr>
      <vt:lpstr>Parallax</vt:lpstr>
      <vt:lpstr>Greater Manchester County netball Association – AGM</vt:lpstr>
      <vt:lpstr>Welcome &amp; Presidents Address</vt:lpstr>
      <vt:lpstr>Agenda items </vt:lpstr>
      <vt:lpstr>Areas Of Work</vt:lpstr>
      <vt:lpstr>Officiating – Lesley Smith</vt:lpstr>
      <vt:lpstr>Competition – Dawn Day</vt:lpstr>
      <vt:lpstr>Coaching – Teresa Monaghan</vt:lpstr>
      <vt:lpstr>Development – Katie Thompson</vt:lpstr>
      <vt:lpstr>Development - Continued</vt:lpstr>
      <vt:lpstr>Development - Continued</vt:lpstr>
      <vt:lpstr>Development – Continued</vt:lpstr>
      <vt:lpstr>Performance – Sam Longley</vt:lpstr>
      <vt:lpstr>Schools </vt:lpstr>
      <vt:lpstr>National competition </vt:lpstr>
      <vt:lpstr>Outstanding Achievements – Oldham Netball Club</vt:lpstr>
      <vt:lpstr>Special Awards</vt:lpstr>
      <vt:lpstr>Special Mentions</vt:lpstr>
      <vt:lpstr>Season Analysis</vt:lpstr>
      <vt:lpstr>Agenda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County netball Association – AGM</dc:title>
  <dc:creator>SAM LONGLEY</dc:creator>
  <cp:lastModifiedBy>SAM LONGLEY</cp:lastModifiedBy>
  <cp:revision>27</cp:revision>
  <dcterms:created xsi:type="dcterms:W3CDTF">2018-10-15T21:18:57Z</dcterms:created>
  <dcterms:modified xsi:type="dcterms:W3CDTF">2019-09-25T09:47:29Z</dcterms:modified>
</cp:coreProperties>
</file>