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4" r:id="rId6"/>
    <p:sldId id="267" r:id="rId7"/>
    <p:sldId id="268" r:id="rId8"/>
    <p:sldId id="269" r:id="rId9"/>
    <p:sldId id="270" r:id="rId10"/>
    <p:sldId id="289" r:id="rId11"/>
    <p:sldId id="287" r:id="rId12"/>
    <p:sldId id="282" r:id="rId13"/>
    <p:sldId id="272" r:id="rId14"/>
    <p:sldId id="288" r:id="rId15"/>
    <p:sldId id="273" r:id="rId16"/>
    <p:sldId id="274" r:id="rId17"/>
    <p:sldId id="275" r:id="rId18"/>
    <p:sldId id="276" r:id="rId19"/>
    <p:sldId id="277" r:id="rId20"/>
    <p:sldId id="280" r:id="rId21"/>
    <p:sldId id="28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5" autoAdjust="0"/>
    <p:restoredTop sz="94660"/>
  </p:normalViewPr>
  <p:slideViewPr>
    <p:cSldViewPr snapToGrid="0">
      <p:cViewPr varScale="1">
        <p:scale>
          <a:sx n="85" d="100"/>
          <a:sy n="85" d="100"/>
        </p:scale>
        <p:origin x="59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Longley" userId="e5f0231a59268a7a" providerId="LiveId" clId="{4CB17C79-C430-4C01-9C9A-5C41176BF203}"/>
    <pc:docChg chg="custSel modSld">
      <pc:chgData name="Sam Longley" userId="e5f0231a59268a7a" providerId="LiveId" clId="{4CB17C79-C430-4C01-9C9A-5C41176BF203}" dt="2025-11-02T16:20:14.936" v="25" actId="20577"/>
      <pc:docMkLst>
        <pc:docMk/>
      </pc:docMkLst>
      <pc:sldChg chg="modSp mod">
        <pc:chgData name="Sam Longley" userId="e5f0231a59268a7a" providerId="LiveId" clId="{4CB17C79-C430-4C01-9C9A-5C41176BF203}" dt="2025-11-02T16:20:14.936" v="25" actId="20577"/>
        <pc:sldMkLst>
          <pc:docMk/>
          <pc:sldMk cId="344710356" sldId="282"/>
        </pc:sldMkLst>
        <pc:spChg chg="mod">
          <ac:chgData name="Sam Longley" userId="e5f0231a59268a7a" providerId="LiveId" clId="{4CB17C79-C430-4C01-9C9A-5C41176BF203}" dt="2025-11-02T16:20:14.936" v="25" actId="20577"/>
          <ac:spMkLst>
            <pc:docMk/>
            <pc:sldMk cId="344710356" sldId="282"/>
            <ac:spMk id="2" creationId="{8D5A8129-F300-4CD7-8EF4-366D05FFBE70}"/>
          </ac:spMkLst>
        </pc:spChg>
      </pc:sldChg>
    </pc:docChg>
  </pc:docChgLst>
  <pc:docChgLst>
    <pc:chgData name="Sam Longley" userId="e5f0231a59268a7a" providerId="LiveId" clId="{85ED8676-B165-4850-9B5A-F86EAD6EC1DC}"/>
    <pc:docChg chg="undo custSel delSld modSld">
      <pc:chgData name="Sam Longley" userId="e5f0231a59268a7a" providerId="LiveId" clId="{85ED8676-B165-4850-9B5A-F86EAD6EC1DC}" dt="2024-10-07T16:32:18.730" v="2377" actId="20577"/>
      <pc:docMkLst>
        <pc:docMk/>
      </pc:docMkLst>
      <pc:sldChg chg="modSp mod">
        <pc:chgData name="Sam Longley" userId="e5f0231a59268a7a" providerId="LiveId" clId="{85ED8676-B165-4850-9B5A-F86EAD6EC1DC}" dt="2024-10-07T10:09:01.644" v="57" actId="122"/>
        <pc:sldMkLst>
          <pc:docMk/>
          <pc:sldMk cId="3517232720" sldId="256"/>
        </pc:sldMkLst>
      </pc:sldChg>
      <pc:sldChg chg="addSp delSp modSp mod">
        <pc:chgData name="Sam Longley" userId="e5f0231a59268a7a" providerId="LiveId" clId="{85ED8676-B165-4850-9B5A-F86EAD6EC1DC}" dt="2024-10-07T10:16:49.801" v="147"/>
        <pc:sldMkLst>
          <pc:docMk/>
          <pc:sldMk cId="2090392232" sldId="257"/>
        </pc:sldMkLst>
      </pc:sldChg>
      <pc:sldChg chg="addSp delSp modSp mod">
        <pc:chgData name="Sam Longley" userId="e5f0231a59268a7a" providerId="LiveId" clId="{85ED8676-B165-4850-9B5A-F86EAD6EC1DC}" dt="2024-10-07T16:22:56.725" v="2372" actId="1076"/>
        <pc:sldMkLst>
          <pc:docMk/>
          <pc:sldMk cId="2759550567" sldId="258"/>
        </pc:sldMkLst>
      </pc:sldChg>
      <pc:sldChg chg="del">
        <pc:chgData name="Sam Longley" userId="e5f0231a59268a7a" providerId="LiveId" clId="{85ED8676-B165-4850-9B5A-F86EAD6EC1DC}" dt="2024-10-07T10:09:24.024" v="58" actId="2696"/>
        <pc:sldMkLst>
          <pc:docMk/>
          <pc:sldMk cId="4171386136" sldId="259"/>
        </pc:sldMkLst>
      </pc:sldChg>
      <pc:sldChg chg="delSp modSp mod">
        <pc:chgData name="Sam Longley" userId="e5f0231a59268a7a" providerId="LiveId" clId="{85ED8676-B165-4850-9B5A-F86EAD6EC1DC}" dt="2024-10-07T16:32:18.730" v="2377" actId="20577"/>
        <pc:sldMkLst>
          <pc:docMk/>
          <pc:sldMk cId="3616010374" sldId="260"/>
        </pc:sldMkLst>
      </pc:sldChg>
      <pc:sldChg chg="delSp del mod">
        <pc:chgData name="Sam Longley" userId="e5f0231a59268a7a" providerId="LiveId" clId="{85ED8676-B165-4850-9B5A-F86EAD6EC1DC}" dt="2024-10-07T12:40:21.907" v="2307" actId="2696"/>
        <pc:sldMkLst>
          <pc:docMk/>
          <pc:sldMk cId="3696979027" sldId="261"/>
        </pc:sldMkLst>
      </pc:sldChg>
      <pc:sldChg chg="del">
        <pc:chgData name="Sam Longley" userId="e5f0231a59268a7a" providerId="LiveId" clId="{85ED8676-B165-4850-9B5A-F86EAD6EC1DC}" dt="2024-10-07T12:40:48.998" v="2329" actId="2696"/>
        <pc:sldMkLst>
          <pc:docMk/>
          <pc:sldMk cId="4273908269" sldId="262"/>
        </pc:sldMkLst>
      </pc:sldChg>
      <pc:sldChg chg="delSp modSp mod">
        <pc:chgData name="Sam Longley" userId="e5f0231a59268a7a" providerId="LiveId" clId="{85ED8676-B165-4850-9B5A-F86EAD6EC1DC}" dt="2024-10-07T10:18:38.161" v="159" actId="20577"/>
        <pc:sldMkLst>
          <pc:docMk/>
          <pc:sldMk cId="2837961300" sldId="264"/>
        </pc:sldMkLst>
      </pc:sldChg>
      <pc:sldChg chg="modSp mod">
        <pc:chgData name="Sam Longley" userId="e5f0231a59268a7a" providerId="LiveId" clId="{85ED8676-B165-4850-9B5A-F86EAD6EC1DC}" dt="2024-10-07T14:02:23.616" v="2348" actId="27636"/>
        <pc:sldMkLst>
          <pc:docMk/>
          <pc:sldMk cId="1496650286" sldId="267"/>
        </pc:sldMkLst>
      </pc:sldChg>
      <pc:sldChg chg="addSp modSp mod">
        <pc:chgData name="Sam Longley" userId="e5f0231a59268a7a" providerId="LiveId" clId="{85ED8676-B165-4850-9B5A-F86EAD6EC1DC}" dt="2024-10-07T11:52:14.465" v="2280" actId="14100"/>
        <pc:sldMkLst>
          <pc:docMk/>
          <pc:sldMk cId="3275600592" sldId="268"/>
        </pc:sldMkLst>
      </pc:sldChg>
      <pc:sldChg chg="addSp delSp modSp mod">
        <pc:chgData name="Sam Longley" userId="e5f0231a59268a7a" providerId="LiveId" clId="{85ED8676-B165-4850-9B5A-F86EAD6EC1DC}" dt="2024-10-07T10:26:29.955" v="234" actId="20577"/>
        <pc:sldMkLst>
          <pc:docMk/>
          <pc:sldMk cId="721645006" sldId="269"/>
        </pc:sldMkLst>
      </pc:sldChg>
      <pc:sldChg chg="modSp mod">
        <pc:chgData name="Sam Longley" userId="e5f0231a59268a7a" providerId="LiveId" clId="{85ED8676-B165-4850-9B5A-F86EAD6EC1DC}" dt="2024-10-07T12:41:03.866" v="2336" actId="5793"/>
        <pc:sldMkLst>
          <pc:docMk/>
          <pc:sldMk cId="2240314297" sldId="270"/>
        </pc:sldMkLst>
      </pc:sldChg>
      <pc:sldChg chg="addSp delSp modSp">
        <pc:chgData name="Sam Longley" userId="e5f0231a59268a7a" providerId="LiveId" clId="{85ED8676-B165-4850-9B5A-F86EAD6EC1DC}" dt="2024-10-07T11:12:56.727" v="563" actId="1076"/>
        <pc:sldMkLst>
          <pc:docMk/>
          <pc:sldMk cId="25637920" sldId="272"/>
        </pc:sldMkLst>
      </pc:sldChg>
      <pc:sldChg chg="addSp delSp modSp mod">
        <pc:chgData name="Sam Longley" userId="e5f0231a59268a7a" providerId="LiveId" clId="{85ED8676-B165-4850-9B5A-F86EAD6EC1DC}" dt="2024-10-07T16:30:16.349" v="2373" actId="313"/>
        <pc:sldMkLst>
          <pc:docMk/>
          <pc:sldMk cId="2062178739" sldId="273"/>
        </pc:sldMkLst>
      </pc:sldChg>
      <pc:sldChg chg="modSp mod">
        <pc:chgData name="Sam Longley" userId="e5f0231a59268a7a" providerId="LiveId" clId="{85ED8676-B165-4850-9B5A-F86EAD6EC1DC}" dt="2024-10-07T11:35:28.961" v="1192" actId="27636"/>
        <pc:sldMkLst>
          <pc:docMk/>
          <pc:sldMk cId="288907577" sldId="274"/>
        </pc:sldMkLst>
      </pc:sldChg>
      <pc:sldChg chg="addSp delSp modSp">
        <pc:chgData name="Sam Longley" userId="e5f0231a59268a7a" providerId="LiveId" clId="{85ED8676-B165-4850-9B5A-F86EAD6EC1DC}" dt="2024-10-07T11:36:58.321" v="1204" actId="1076"/>
        <pc:sldMkLst>
          <pc:docMk/>
          <pc:sldMk cId="2273404241" sldId="275"/>
        </pc:sldMkLst>
      </pc:sldChg>
      <pc:sldChg chg="addSp delSp modSp mod">
        <pc:chgData name="Sam Longley" userId="e5f0231a59268a7a" providerId="LiveId" clId="{85ED8676-B165-4850-9B5A-F86EAD6EC1DC}" dt="2024-10-07T11:37:56.950" v="1218" actId="1076"/>
        <pc:sldMkLst>
          <pc:docMk/>
          <pc:sldMk cId="3471435787" sldId="280"/>
        </pc:sldMkLst>
      </pc:sldChg>
      <pc:sldChg chg="addSp delSp modSp mod">
        <pc:chgData name="Sam Longley" userId="e5f0231a59268a7a" providerId="LiveId" clId="{85ED8676-B165-4850-9B5A-F86EAD6EC1DC}" dt="2024-10-07T10:45:55.490" v="313" actId="1076"/>
        <pc:sldMkLst>
          <pc:docMk/>
          <pc:sldMk cId="3123993192" sldId="287"/>
        </pc:sldMkLst>
      </pc:sldChg>
      <pc:sldChg chg="addSp delSp modSp mod">
        <pc:chgData name="Sam Longley" userId="e5f0231a59268a7a" providerId="LiveId" clId="{85ED8676-B165-4850-9B5A-F86EAD6EC1DC}" dt="2024-10-07T11:35:07.042" v="1163" actId="1076"/>
        <pc:sldMkLst>
          <pc:docMk/>
          <pc:sldMk cId="168583966" sldId="288"/>
        </pc:sldMkLst>
      </pc:sldChg>
      <pc:sldChg chg="addSp delSp modSp mod">
        <pc:chgData name="Sam Longley" userId="e5f0231a59268a7a" providerId="LiveId" clId="{85ED8676-B165-4850-9B5A-F86EAD6EC1DC}" dt="2024-10-07T11:08:43.272" v="546" actId="1076"/>
        <pc:sldMkLst>
          <pc:docMk/>
          <pc:sldMk cId="40289963" sldId="28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8546F8-0366-4B5D-BE59-70F6F69081FE}" type="datetimeFigureOut">
              <a:rPr lang="en-GB" smtClean="0"/>
              <a:t>02/11/2025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60B6F1-F371-437F-BD9F-7A7191DACA9F}" type="slidenum">
              <a:rPr lang="en-GB" smtClean="0"/>
              <a:t>‹#›</a:t>
            </a:fld>
            <a:endParaRPr lang="en-GB" dirty="0"/>
          </a:p>
        </p:txBody>
      </p:sp>
    </p:spTree>
    <p:extLst>
      <p:ext uri="{BB962C8B-B14F-4D97-AF65-F5344CB8AC3E}">
        <p14:creationId xmlns:p14="http://schemas.microsoft.com/office/powerpoint/2010/main" val="1711752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546F8-0366-4B5D-BE59-70F6F69081FE}" type="datetimeFigureOut">
              <a:rPr lang="en-GB" smtClean="0"/>
              <a:t>02/11/2025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60B6F1-F371-437F-BD9F-7A7191DACA9F}" type="slidenum">
              <a:rPr lang="en-GB" smtClean="0"/>
              <a:t>‹#›</a:t>
            </a:fld>
            <a:endParaRPr lang="en-GB" dirty="0"/>
          </a:p>
        </p:txBody>
      </p:sp>
    </p:spTree>
    <p:extLst>
      <p:ext uri="{BB962C8B-B14F-4D97-AF65-F5344CB8AC3E}">
        <p14:creationId xmlns:p14="http://schemas.microsoft.com/office/powerpoint/2010/main" val="1141298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546F8-0366-4B5D-BE59-70F6F69081FE}" type="datetimeFigureOut">
              <a:rPr lang="en-GB" smtClean="0"/>
              <a:t>02/11/2025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60B6F1-F371-437F-BD9F-7A7191DACA9F}" type="slidenum">
              <a:rPr lang="en-GB" smtClean="0"/>
              <a:t>‹#›</a:t>
            </a:fld>
            <a:endParaRPr lang="en-GB"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3170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546F8-0366-4B5D-BE59-70F6F69081FE}" type="datetimeFigureOut">
              <a:rPr lang="en-GB" smtClean="0"/>
              <a:t>02/11/2025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60B6F1-F371-437F-BD9F-7A7191DACA9F}" type="slidenum">
              <a:rPr lang="en-GB" smtClean="0"/>
              <a:t>‹#›</a:t>
            </a:fld>
            <a:endParaRPr lang="en-GB" dirty="0"/>
          </a:p>
        </p:txBody>
      </p:sp>
    </p:spTree>
    <p:extLst>
      <p:ext uri="{BB962C8B-B14F-4D97-AF65-F5344CB8AC3E}">
        <p14:creationId xmlns:p14="http://schemas.microsoft.com/office/powerpoint/2010/main" val="1255356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546F8-0366-4B5D-BE59-70F6F69081FE}" type="datetimeFigureOut">
              <a:rPr lang="en-GB" smtClean="0"/>
              <a:t>02/11/2025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60B6F1-F371-437F-BD9F-7A7191DACA9F}"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19331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546F8-0366-4B5D-BE59-70F6F69081FE}" type="datetimeFigureOut">
              <a:rPr lang="en-GB" smtClean="0"/>
              <a:t>02/11/2025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60B6F1-F371-437F-BD9F-7A7191DACA9F}" type="slidenum">
              <a:rPr lang="en-GB" smtClean="0"/>
              <a:t>‹#›</a:t>
            </a:fld>
            <a:endParaRPr lang="en-GB" dirty="0"/>
          </a:p>
        </p:txBody>
      </p:sp>
    </p:spTree>
    <p:extLst>
      <p:ext uri="{BB962C8B-B14F-4D97-AF65-F5344CB8AC3E}">
        <p14:creationId xmlns:p14="http://schemas.microsoft.com/office/powerpoint/2010/main" val="395133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546F8-0366-4B5D-BE59-70F6F69081FE}" type="datetimeFigureOut">
              <a:rPr lang="en-GB" smtClean="0"/>
              <a:t>02/11/2025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60B6F1-F371-437F-BD9F-7A7191DACA9F}" type="slidenum">
              <a:rPr lang="en-GB" smtClean="0"/>
              <a:t>‹#›</a:t>
            </a:fld>
            <a:endParaRPr lang="en-GB" dirty="0"/>
          </a:p>
        </p:txBody>
      </p:sp>
    </p:spTree>
    <p:extLst>
      <p:ext uri="{BB962C8B-B14F-4D97-AF65-F5344CB8AC3E}">
        <p14:creationId xmlns:p14="http://schemas.microsoft.com/office/powerpoint/2010/main" val="2058797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546F8-0366-4B5D-BE59-70F6F69081FE}" type="datetimeFigureOut">
              <a:rPr lang="en-GB" smtClean="0"/>
              <a:t>02/11/2025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60B6F1-F371-437F-BD9F-7A7191DACA9F}" type="slidenum">
              <a:rPr lang="en-GB" smtClean="0"/>
              <a:t>‹#›</a:t>
            </a:fld>
            <a:endParaRPr lang="en-GB" dirty="0"/>
          </a:p>
        </p:txBody>
      </p:sp>
    </p:spTree>
    <p:extLst>
      <p:ext uri="{BB962C8B-B14F-4D97-AF65-F5344CB8AC3E}">
        <p14:creationId xmlns:p14="http://schemas.microsoft.com/office/powerpoint/2010/main" val="3358485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546F8-0366-4B5D-BE59-70F6F69081FE}" type="datetimeFigureOut">
              <a:rPr lang="en-GB" smtClean="0"/>
              <a:t>02/11/2025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60B6F1-F371-437F-BD9F-7A7191DACA9F}" type="slidenum">
              <a:rPr lang="en-GB" smtClean="0"/>
              <a:t>‹#›</a:t>
            </a:fld>
            <a:endParaRPr lang="en-GB" dirty="0"/>
          </a:p>
        </p:txBody>
      </p:sp>
    </p:spTree>
    <p:extLst>
      <p:ext uri="{BB962C8B-B14F-4D97-AF65-F5344CB8AC3E}">
        <p14:creationId xmlns:p14="http://schemas.microsoft.com/office/powerpoint/2010/main" val="13294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546F8-0366-4B5D-BE59-70F6F69081FE}" type="datetimeFigureOut">
              <a:rPr lang="en-GB" smtClean="0"/>
              <a:t>02/11/2025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60B6F1-F371-437F-BD9F-7A7191DACA9F}" type="slidenum">
              <a:rPr lang="en-GB" smtClean="0"/>
              <a:t>‹#›</a:t>
            </a:fld>
            <a:endParaRPr lang="en-GB" dirty="0"/>
          </a:p>
        </p:txBody>
      </p:sp>
    </p:spTree>
    <p:extLst>
      <p:ext uri="{BB962C8B-B14F-4D97-AF65-F5344CB8AC3E}">
        <p14:creationId xmlns:p14="http://schemas.microsoft.com/office/powerpoint/2010/main" val="1702758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8546F8-0366-4B5D-BE59-70F6F69081FE}" type="datetimeFigureOut">
              <a:rPr lang="en-GB" smtClean="0"/>
              <a:t>02/11/2025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A60B6F1-F371-437F-BD9F-7A7191DACA9F}" type="slidenum">
              <a:rPr lang="en-GB" smtClean="0"/>
              <a:t>‹#›</a:t>
            </a:fld>
            <a:endParaRPr lang="en-GB" dirty="0"/>
          </a:p>
        </p:txBody>
      </p:sp>
    </p:spTree>
    <p:extLst>
      <p:ext uri="{BB962C8B-B14F-4D97-AF65-F5344CB8AC3E}">
        <p14:creationId xmlns:p14="http://schemas.microsoft.com/office/powerpoint/2010/main" val="249583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8546F8-0366-4B5D-BE59-70F6F69081FE}" type="datetimeFigureOut">
              <a:rPr lang="en-GB" smtClean="0"/>
              <a:t>02/11/2025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A60B6F1-F371-437F-BD9F-7A7191DACA9F}" type="slidenum">
              <a:rPr lang="en-GB" smtClean="0"/>
              <a:t>‹#›</a:t>
            </a:fld>
            <a:endParaRPr lang="en-GB" dirty="0"/>
          </a:p>
        </p:txBody>
      </p:sp>
    </p:spTree>
    <p:extLst>
      <p:ext uri="{BB962C8B-B14F-4D97-AF65-F5344CB8AC3E}">
        <p14:creationId xmlns:p14="http://schemas.microsoft.com/office/powerpoint/2010/main" val="276234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8546F8-0366-4B5D-BE59-70F6F69081FE}" type="datetimeFigureOut">
              <a:rPr lang="en-GB" smtClean="0"/>
              <a:t>02/11/2025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A60B6F1-F371-437F-BD9F-7A7191DACA9F}" type="slidenum">
              <a:rPr lang="en-GB" smtClean="0"/>
              <a:t>‹#›</a:t>
            </a:fld>
            <a:endParaRPr lang="en-GB" dirty="0"/>
          </a:p>
        </p:txBody>
      </p:sp>
    </p:spTree>
    <p:extLst>
      <p:ext uri="{BB962C8B-B14F-4D97-AF65-F5344CB8AC3E}">
        <p14:creationId xmlns:p14="http://schemas.microsoft.com/office/powerpoint/2010/main" val="34306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546F8-0366-4B5D-BE59-70F6F69081FE}" type="datetimeFigureOut">
              <a:rPr lang="en-GB" smtClean="0"/>
              <a:t>02/11/2025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A60B6F1-F371-437F-BD9F-7A7191DACA9F}" type="slidenum">
              <a:rPr lang="en-GB" smtClean="0"/>
              <a:t>‹#›</a:t>
            </a:fld>
            <a:endParaRPr lang="en-GB" dirty="0"/>
          </a:p>
        </p:txBody>
      </p:sp>
    </p:spTree>
    <p:extLst>
      <p:ext uri="{BB962C8B-B14F-4D97-AF65-F5344CB8AC3E}">
        <p14:creationId xmlns:p14="http://schemas.microsoft.com/office/powerpoint/2010/main" val="205176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8546F8-0366-4B5D-BE59-70F6F69081FE}" type="datetimeFigureOut">
              <a:rPr lang="en-GB" smtClean="0"/>
              <a:t>02/11/2025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A60B6F1-F371-437F-BD9F-7A7191DACA9F}" type="slidenum">
              <a:rPr lang="en-GB" smtClean="0"/>
              <a:t>‹#›</a:t>
            </a:fld>
            <a:endParaRPr lang="en-GB" dirty="0"/>
          </a:p>
        </p:txBody>
      </p:sp>
    </p:spTree>
    <p:extLst>
      <p:ext uri="{BB962C8B-B14F-4D97-AF65-F5344CB8AC3E}">
        <p14:creationId xmlns:p14="http://schemas.microsoft.com/office/powerpoint/2010/main" val="2984823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546F8-0366-4B5D-BE59-70F6F69081FE}" type="datetimeFigureOut">
              <a:rPr lang="en-GB" smtClean="0"/>
              <a:t>02/11/2025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A60B6F1-F371-437F-BD9F-7A7191DACA9F}" type="slidenum">
              <a:rPr lang="en-GB" smtClean="0"/>
              <a:t>‹#›</a:t>
            </a:fld>
            <a:endParaRPr lang="en-GB" dirty="0"/>
          </a:p>
        </p:txBody>
      </p:sp>
    </p:spTree>
    <p:extLst>
      <p:ext uri="{BB962C8B-B14F-4D97-AF65-F5344CB8AC3E}">
        <p14:creationId xmlns:p14="http://schemas.microsoft.com/office/powerpoint/2010/main" val="318410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8546F8-0366-4B5D-BE59-70F6F69081FE}" type="datetimeFigureOut">
              <a:rPr lang="en-GB" smtClean="0"/>
              <a:t>02/11/2025</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A60B6F1-F371-437F-BD9F-7A7191DACA9F}" type="slidenum">
              <a:rPr lang="en-GB" smtClean="0"/>
              <a:t>‹#›</a:t>
            </a:fld>
            <a:endParaRPr lang="en-GB" dirty="0"/>
          </a:p>
        </p:txBody>
      </p:sp>
    </p:spTree>
    <p:extLst>
      <p:ext uri="{BB962C8B-B14F-4D97-AF65-F5344CB8AC3E}">
        <p14:creationId xmlns:p14="http://schemas.microsoft.com/office/powerpoint/2010/main" val="19777018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hyperlink" Target="mailto:katie@gmmoving.co.uk" TargetMode="External"/><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greatermanchesternetball@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Katie.Thompson@englandnetball.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2139-E192-4AA5-8515-8D35297CE6FA}"/>
              </a:ext>
            </a:extLst>
          </p:cNvPr>
          <p:cNvSpPr>
            <a:spLocks noGrp="1"/>
          </p:cNvSpPr>
          <p:nvPr>
            <p:ph type="ctrTitle"/>
          </p:nvPr>
        </p:nvSpPr>
        <p:spPr/>
        <p:txBody>
          <a:bodyPr/>
          <a:lstStyle/>
          <a:p>
            <a:pPr algn="ctr"/>
            <a:r>
              <a:rPr lang="en-GB" dirty="0">
                <a:latin typeface="Arial Black" panose="020B0A04020102020204" pitchFamily="34" charset="0"/>
              </a:rPr>
              <a:t>Greater Manchester County Netball Association - GMCNA</a:t>
            </a:r>
          </a:p>
        </p:txBody>
      </p:sp>
      <p:sp>
        <p:nvSpPr>
          <p:cNvPr id="3" name="Subtitle 2">
            <a:extLst>
              <a:ext uri="{FF2B5EF4-FFF2-40B4-BE49-F238E27FC236}">
                <a16:creationId xmlns:a16="http://schemas.microsoft.com/office/drawing/2014/main" id="{3CE9063F-50C0-4F1C-B289-04BD098A2CC7}"/>
              </a:ext>
            </a:extLst>
          </p:cNvPr>
          <p:cNvSpPr>
            <a:spLocks noGrp="1"/>
          </p:cNvSpPr>
          <p:nvPr>
            <p:ph type="subTitle" idx="1"/>
          </p:nvPr>
        </p:nvSpPr>
        <p:spPr>
          <a:xfrm>
            <a:off x="1507067" y="4050833"/>
            <a:ext cx="7766936" cy="1952402"/>
          </a:xfrm>
        </p:spPr>
        <p:txBody>
          <a:bodyPr>
            <a:normAutofit/>
          </a:bodyPr>
          <a:lstStyle/>
          <a:p>
            <a:pPr algn="ctr"/>
            <a:r>
              <a:rPr lang="en-GB" sz="2800" dirty="0"/>
              <a:t>Annual General Meeting – 7</a:t>
            </a:r>
            <a:r>
              <a:rPr lang="en-GB" sz="2800" baseline="30000" dirty="0"/>
              <a:t>th</a:t>
            </a:r>
            <a:r>
              <a:rPr lang="en-GB" sz="2800" dirty="0"/>
              <a:t> October 2024</a:t>
            </a:r>
          </a:p>
          <a:p>
            <a:pPr algn="ctr"/>
            <a:endParaRPr lang="en-GB" sz="2800" dirty="0"/>
          </a:p>
          <a:p>
            <a:pPr algn="ctr"/>
            <a:r>
              <a:rPr lang="en-GB" dirty="0"/>
              <a:t>Wright Robinson Sports College at 7pm</a:t>
            </a:r>
          </a:p>
        </p:txBody>
      </p:sp>
      <p:pic>
        <p:nvPicPr>
          <p:cNvPr id="9" name="Picture 8">
            <a:extLst>
              <a:ext uri="{FF2B5EF4-FFF2-40B4-BE49-F238E27FC236}">
                <a16:creationId xmlns:a16="http://schemas.microsoft.com/office/drawing/2014/main" id="{7638F016-92D1-4159-B78B-8051C3882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2590" y="1266842"/>
            <a:ext cx="2703110" cy="2636292"/>
          </a:xfrm>
          <a:prstGeom prst="rect">
            <a:avLst/>
          </a:prstGeom>
        </p:spPr>
      </p:pic>
    </p:spTree>
    <p:extLst>
      <p:ext uri="{BB962C8B-B14F-4D97-AF65-F5344CB8AC3E}">
        <p14:creationId xmlns:p14="http://schemas.microsoft.com/office/powerpoint/2010/main" val="3517232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86F6-DD4F-F228-4DE2-0827DFABF493}"/>
              </a:ext>
            </a:extLst>
          </p:cNvPr>
          <p:cNvSpPr>
            <a:spLocks noGrp="1"/>
          </p:cNvSpPr>
          <p:nvPr>
            <p:ph type="title"/>
          </p:nvPr>
        </p:nvSpPr>
        <p:spPr>
          <a:xfrm>
            <a:off x="350196" y="123217"/>
            <a:ext cx="8596668" cy="1320800"/>
          </a:xfrm>
        </p:spPr>
        <p:txBody>
          <a:bodyPr/>
          <a:lstStyle/>
          <a:p>
            <a:r>
              <a:rPr lang="en-US" u="sng" dirty="0"/>
              <a:t>Bee Netball </a:t>
            </a:r>
            <a:endParaRPr lang="en-GB" u="sng" dirty="0"/>
          </a:p>
        </p:txBody>
      </p:sp>
      <p:sp>
        <p:nvSpPr>
          <p:cNvPr id="3" name="Content Placeholder 2">
            <a:extLst>
              <a:ext uri="{FF2B5EF4-FFF2-40B4-BE49-F238E27FC236}">
                <a16:creationId xmlns:a16="http://schemas.microsoft.com/office/drawing/2014/main" id="{137AE3ED-FAF2-08F1-6251-F885E67DB335}"/>
              </a:ext>
            </a:extLst>
          </p:cNvPr>
          <p:cNvSpPr>
            <a:spLocks noGrp="1"/>
          </p:cNvSpPr>
          <p:nvPr>
            <p:ph idx="1"/>
          </p:nvPr>
        </p:nvSpPr>
        <p:spPr>
          <a:xfrm>
            <a:off x="214645" y="1036536"/>
            <a:ext cx="5101731" cy="5951167"/>
          </a:xfrm>
        </p:spPr>
        <p:txBody>
          <a:bodyPr>
            <a:normAutofit fontScale="32500" lnSpcReduction="20000"/>
          </a:bodyPr>
          <a:lstStyle/>
          <a:p>
            <a:r>
              <a:rPr lang="en-GB" sz="6400" dirty="0">
                <a:solidFill>
                  <a:schemeClr val="accent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Greater Manchester schools Para Netball and Bee Netball festival took place for the second year running. </a:t>
            </a:r>
          </a:p>
          <a:p>
            <a:r>
              <a:rPr lang="en-GB" sz="6500" dirty="0">
                <a:solidFill>
                  <a:schemeClr val="accent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Organised &amp; supported by the GM School Games Organiser network, Greatersport, Manchester Thunder, GM County netball association &amp; England netball, the event invited secondary school pupils in Key Stage 3 to take part in a coaching session led by qualified coaches with several skill stations to test the pupils including shooting and passing. .</a:t>
            </a:r>
            <a:endParaRPr lang="en-GB" sz="5600" dirty="0">
              <a:solidFill>
                <a:schemeClr val="accent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6500" dirty="0">
                <a:solidFill>
                  <a:schemeClr val="accent2">
                    <a:lumMod val="75000"/>
                  </a:schemeClr>
                </a:solidFill>
                <a:effectLst/>
                <a:latin typeface="Calibri" panose="020F0502020204030204" pitchFamily="34" charset="0"/>
                <a:ea typeface="Times New Roman" panose="02020603050405020304" pitchFamily="18" charset="0"/>
              </a:rPr>
              <a:t>Bee netball is friendly, high energy &amp; especially designed for children. It introduces younger children to the skills of the game of netball such as passing, shooting, catching &amp; throwing</a:t>
            </a:r>
            <a:endParaRPr lang="en-GB" sz="6500" dirty="0">
              <a:solidFill>
                <a:schemeClr val="accent2">
                  <a:lumMod val="75000"/>
                </a:schemeClr>
              </a:solidFill>
              <a:latin typeface="Calibri" panose="020F0502020204030204" pitchFamily="34" charset="0"/>
            </a:endParaRPr>
          </a:p>
          <a:p>
            <a:r>
              <a:rPr lang="en-GB" sz="6400" dirty="0">
                <a:solidFill>
                  <a:schemeClr val="accent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Congratulations to Woodhouse Primary from Trafford for coming 1</a:t>
            </a:r>
            <a:r>
              <a:rPr lang="en-GB" sz="6400" baseline="30000" dirty="0">
                <a:solidFill>
                  <a:schemeClr val="accent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GB" sz="6400" dirty="0">
                <a:solidFill>
                  <a:schemeClr val="accent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in the Bee Netball</a:t>
            </a:r>
          </a:p>
          <a:p>
            <a:endParaRPr lang="en-GB" sz="4800" dirty="0">
              <a:solidFill>
                <a:schemeClr val="accent2">
                  <a:lumMod val="75000"/>
                </a:schemeClr>
              </a:solidFill>
            </a:endParaRPr>
          </a:p>
        </p:txBody>
      </p:sp>
      <p:pic>
        <p:nvPicPr>
          <p:cNvPr id="11" name="Picture 10">
            <a:extLst>
              <a:ext uri="{FF2B5EF4-FFF2-40B4-BE49-F238E27FC236}">
                <a16:creationId xmlns:a16="http://schemas.microsoft.com/office/drawing/2014/main" id="{2F51D5D4-B661-B1AC-3661-C06C57879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4157" y="209348"/>
            <a:ext cx="1177647" cy="1148537"/>
          </a:xfrm>
          <a:prstGeom prst="rect">
            <a:avLst/>
          </a:prstGeom>
        </p:spPr>
      </p:pic>
      <p:pic>
        <p:nvPicPr>
          <p:cNvPr id="5" name="Picture 4">
            <a:extLst>
              <a:ext uri="{FF2B5EF4-FFF2-40B4-BE49-F238E27FC236}">
                <a16:creationId xmlns:a16="http://schemas.microsoft.com/office/drawing/2014/main" id="{5D8431C2-A433-3A30-8FB0-B9999D709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279" y="3610786"/>
            <a:ext cx="3844578" cy="2914650"/>
          </a:xfrm>
          <a:prstGeom prst="rect">
            <a:avLst/>
          </a:prstGeom>
        </p:spPr>
      </p:pic>
      <p:pic>
        <p:nvPicPr>
          <p:cNvPr id="13" name="Picture 12">
            <a:extLst>
              <a:ext uri="{FF2B5EF4-FFF2-40B4-BE49-F238E27FC236}">
                <a16:creationId xmlns:a16="http://schemas.microsoft.com/office/drawing/2014/main" id="{289FEA5D-AEF7-BE94-D756-4A7F74CC5B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7447" y="209348"/>
            <a:ext cx="4066710" cy="3037867"/>
          </a:xfrm>
          <a:prstGeom prst="rect">
            <a:avLst/>
          </a:prstGeom>
        </p:spPr>
      </p:pic>
      <p:pic>
        <p:nvPicPr>
          <p:cNvPr id="9" name="Picture 8">
            <a:extLst>
              <a:ext uri="{FF2B5EF4-FFF2-40B4-BE49-F238E27FC236}">
                <a16:creationId xmlns:a16="http://schemas.microsoft.com/office/drawing/2014/main" id="{37B7C26E-E745-A6DB-C708-0D828CAFF0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8315" y="2856690"/>
            <a:ext cx="2489025" cy="3244242"/>
          </a:xfrm>
          <a:prstGeom prst="rect">
            <a:avLst/>
          </a:prstGeom>
        </p:spPr>
      </p:pic>
    </p:spTree>
    <p:extLst>
      <p:ext uri="{BB962C8B-B14F-4D97-AF65-F5344CB8AC3E}">
        <p14:creationId xmlns:p14="http://schemas.microsoft.com/office/powerpoint/2010/main" val="4028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D5FCC-E5F8-DEBA-0562-3C4B3D6B2D92}"/>
              </a:ext>
            </a:extLst>
          </p:cNvPr>
          <p:cNvSpPr>
            <a:spLocks noGrp="1"/>
          </p:cNvSpPr>
          <p:nvPr>
            <p:ph type="title"/>
          </p:nvPr>
        </p:nvSpPr>
        <p:spPr>
          <a:xfrm>
            <a:off x="399804" y="215202"/>
            <a:ext cx="8596668" cy="1320800"/>
          </a:xfrm>
        </p:spPr>
        <p:txBody>
          <a:bodyPr/>
          <a:lstStyle/>
          <a:p>
            <a:r>
              <a:rPr lang="en-US" b="1" u="sng" dirty="0"/>
              <a:t>National Competitions</a:t>
            </a:r>
            <a:endParaRPr lang="en-GB" b="1" u="sng" dirty="0"/>
          </a:p>
        </p:txBody>
      </p:sp>
      <p:pic>
        <p:nvPicPr>
          <p:cNvPr id="8" name="Picture 7">
            <a:extLst>
              <a:ext uri="{FF2B5EF4-FFF2-40B4-BE49-F238E27FC236}">
                <a16:creationId xmlns:a16="http://schemas.microsoft.com/office/drawing/2014/main" id="{95B0DF1A-02C9-6EE3-BE4C-EA66CA1E4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7270" y="487128"/>
            <a:ext cx="1177647" cy="1148537"/>
          </a:xfrm>
          <a:prstGeom prst="rect">
            <a:avLst/>
          </a:prstGeom>
        </p:spPr>
      </p:pic>
      <p:pic>
        <p:nvPicPr>
          <p:cNvPr id="9" name="Picture 8">
            <a:extLst>
              <a:ext uri="{FF2B5EF4-FFF2-40B4-BE49-F238E27FC236}">
                <a16:creationId xmlns:a16="http://schemas.microsoft.com/office/drawing/2014/main" id="{D8327FE3-D4C1-F2F7-F4DE-42049F46E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04" y="1061396"/>
            <a:ext cx="3311844" cy="3323166"/>
          </a:xfrm>
          <a:prstGeom prst="rect">
            <a:avLst/>
          </a:prstGeom>
        </p:spPr>
      </p:pic>
      <p:pic>
        <p:nvPicPr>
          <p:cNvPr id="11" name="Picture 10">
            <a:extLst>
              <a:ext uri="{FF2B5EF4-FFF2-40B4-BE49-F238E27FC236}">
                <a16:creationId xmlns:a16="http://schemas.microsoft.com/office/drawing/2014/main" id="{0B742524-AC1D-B866-ABAF-BCFECA8DEB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6653" y="2527998"/>
            <a:ext cx="3317930" cy="4114800"/>
          </a:xfrm>
          <a:prstGeom prst="rect">
            <a:avLst/>
          </a:prstGeom>
        </p:spPr>
      </p:pic>
      <p:pic>
        <p:nvPicPr>
          <p:cNvPr id="13" name="Picture 12">
            <a:extLst>
              <a:ext uri="{FF2B5EF4-FFF2-40B4-BE49-F238E27FC236}">
                <a16:creationId xmlns:a16="http://schemas.microsoft.com/office/drawing/2014/main" id="{1F5A4B4A-045B-D764-D9D3-EC1BE539C1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9613" y="371475"/>
            <a:ext cx="2834572" cy="2880604"/>
          </a:xfrm>
          <a:prstGeom prst="rect">
            <a:avLst/>
          </a:prstGeom>
        </p:spPr>
      </p:pic>
    </p:spTree>
    <p:extLst>
      <p:ext uri="{BB962C8B-B14F-4D97-AF65-F5344CB8AC3E}">
        <p14:creationId xmlns:p14="http://schemas.microsoft.com/office/powerpoint/2010/main" val="3123993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A8129-F300-4CD7-8EF4-366D05FFBE70}"/>
              </a:ext>
            </a:extLst>
          </p:cNvPr>
          <p:cNvSpPr>
            <a:spLocks noGrp="1"/>
          </p:cNvSpPr>
          <p:nvPr>
            <p:ph type="title"/>
          </p:nvPr>
        </p:nvSpPr>
        <p:spPr>
          <a:xfrm>
            <a:off x="496358" y="66675"/>
            <a:ext cx="8596668" cy="1320800"/>
          </a:xfrm>
        </p:spPr>
        <p:txBody>
          <a:bodyPr/>
          <a:lstStyle/>
          <a:p>
            <a:r>
              <a:rPr lang="en-GB" u="sng" dirty="0"/>
              <a:t>Development</a:t>
            </a:r>
            <a:r>
              <a:rPr lang="en-GB" dirty="0"/>
              <a:t> – Abbey Barry (see separate document)</a:t>
            </a:r>
          </a:p>
        </p:txBody>
      </p:sp>
      <p:sp>
        <p:nvSpPr>
          <p:cNvPr id="3" name="Content Placeholder 2">
            <a:extLst>
              <a:ext uri="{FF2B5EF4-FFF2-40B4-BE49-F238E27FC236}">
                <a16:creationId xmlns:a16="http://schemas.microsoft.com/office/drawing/2014/main" id="{4BDD5CA5-34BE-CDC0-D102-93F264E5AE6F}"/>
              </a:ext>
            </a:extLst>
          </p:cNvPr>
          <p:cNvSpPr>
            <a:spLocks noGrp="1"/>
          </p:cNvSpPr>
          <p:nvPr>
            <p:ph idx="1"/>
          </p:nvPr>
        </p:nvSpPr>
        <p:spPr>
          <a:xfrm>
            <a:off x="496358" y="765581"/>
            <a:ext cx="9257241" cy="5772150"/>
          </a:xfrm>
        </p:spPr>
        <p:txBody>
          <a:bodyPr>
            <a:normAutofit/>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GB" dirty="0"/>
          </a:p>
        </p:txBody>
      </p:sp>
      <p:pic>
        <p:nvPicPr>
          <p:cNvPr id="9" name="Picture 8">
            <a:extLst>
              <a:ext uri="{FF2B5EF4-FFF2-40B4-BE49-F238E27FC236}">
                <a16:creationId xmlns:a16="http://schemas.microsoft.com/office/drawing/2014/main" id="{2F82A5EA-64F4-4369-99DC-9B7B85067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3890" y="223063"/>
            <a:ext cx="1750610" cy="1707337"/>
          </a:xfrm>
          <a:prstGeom prst="rect">
            <a:avLst/>
          </a:prstGeom>
        </p:spPr>
      </p:pic>
    </p:spTree>
    <p:extLst>
      <p:ext uri="{BB962C8B-B14F-4D97-AF65-F5344CB8AC3E}">
        <p14:creationId xmlns:p14="http://schemas.microsoft.com/office/powerpoint/2010/main" val="344710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17A73-BB24-4BAA-8835-897FC2FB4258}"/>
              </a:ext>
            </a:extLst>
          </p:cNvPr>
          <p:cNvSpPr>
            <a:spLocks noGrp="1"/>
          </p:cNvSpPr>
          <p:nvPr>
            <p:ph type="title"/>
          </p:nvPr>
        </p:nvSpPr>
        <p:spPr/>
        <p:txBody>
          <a:bodyPr/>
          <a:lstStyle/>
          <a:p>
            <a:r>
              <a:rPr lang="en-GB" u="sng" dirty="0"/>
              <a:t>Volunteers</a:t>
            </a:r>
          </a:p>
        </p:txBody>
      </p:sp>
      <p:sp>
        <p:nvSpPr>
          <p:cNvPr id="4" name="Content Placeholder 3">
            <a:extLst>
              <a:ext uri="{FF2B5EF4-FFF2-40B4-BE49-F238E27FC236}">
                <a16:creationId xmlns:a16="http://schemas.microsoft.com/office/drawing/2014/main" id="{33D5B544-B77C-4ACD-AFC1-E7023276D818}"/>
              </a:ext>
            </a:extLst>
          </p:cNvPr>
          <p:cNvSpPr>
            <a:spLocks noGrp="1"/>
          </p:cNvSpPr>
          <p:nvPr>
            <p:ph sz="half" idx="2"/>
          </p:nvPr>
        </p:nvSpPr>
        <p:spPr>
          <a:xfrm>
            <a:off x="537634" y="1369482"/>
            <a:ext cx="10320866" cy="3012018"/>
          </a:xfrm>
        </p:spPr>
        <p:txBody>
          <a:bodyPr>
            <a:normAutofit/>
          </a:bodyPr>
          <a:lstStyle/>
          <a:p>
            <a:r>
              <a:rPr lang="en-GB" sz="2000" dirty="0">
                <a:latin typeface="Calibri" panose="020F0502020204030204" pitchFamily="34" charset="0"/>
                <a:cs typeface="Calibri" panose="020F0502020204030204" pitchFamily="34" charset="0"/>
              </a:rPr>
              <a:t>Netball would not survive without the wonderful Volunteers we have in our </a:t>
            </a:r>
          </a:p>
          <a:p>
            <a:pPr marL="0" indent="0">
              <a:buNone/>
            </a:pPr>
            <a:r>
              <a:rPr lang="en-GB" sz="2000" dirty="0">
                <a:latin typeface="Calibri" panose="020F0502020204030204" pitchFamily="34" charset="0"/>
                <a:cs typeface="Calibri" panose="020F0502020204030204" pitchFamily="34" charset="0"/>
              </a:rPr>
              <a:t>County – so thank you to each and everyone of you!</a:t>
            </a:r>
          </a:p>
        </p:txBody>
      </p:sp>
      <p:pic>
        <p:nvPicPr>
          <p:cNvPr id="11" name="Picture 10">
            <a:extLst>
              <a:ext uri="{FF2B5EF4-FFF2-40B4-BE49-F238E27FC236}">
                <a16:creationId xmlns:a16="http://schemas.microsoft.com/office/drawing/2014/main" id="{48FB4508-59DD-45D6-A495-FD193E614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3890" y="223063"/>
            <a:ext cx="1750610" cy="1707337"/>
          </a:xfrm>
          <a:prstGeom prst="rect">
            <a:avLst/>
          </a:prstGeom>
        </p:spPr>
      </p:pic>
      <p:pic>
        <p:nvPicPr>
          <p:cNvPr id="3074" name="Picture 2" descr="Image result for volunteer inspiration quotes">
            <a:extLst>
              <a:ext uri="{FF2B5EF4-FFF2-40B4-BE49-F238E27FC236}">
                <a16:creationId xmlns:a16="http://schemas.microsoft.com/office/drawing/2014/main" id="{95F359B4-CDBD-80C5-CDCE-38427744B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269" y="2515617"/>
            <a:ext cx="4998433" cy="34914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interest Free Printables Volunteer Quotes">
            <a:extLst>
              <a:ext uri="{FF2B5EF4-FFF2-40B4-BE49-F238E27FC236}">
                <a16:creationId xmlns:a16="http://schemas.microsoft.com/office/drawing/2014/main" id="{813FF0B3-0C27-A33B-2582-CF492ACC0D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219" y="2397696"/>
            <a:ext cx="3695700" cy="372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045BA-E24B-A796-BB1C-B2C4D7F42590}"/>
              </a:ext>
            </a:extLst>
          </p:cNvPr>
          <p:cNvSpPr>
            <a:spLocks noGrp="1"/>
          </p:cNvSpPr>
          <p:nvPr>
            <p:ph type="title"/>
          </p:nvPr>
        </p:nvSpPr>
        <p:spPr>
          <a:xfrm>
            <a:off x="477066" y="147915"/>
            <a:ext cx="8596668" cy="1320800"/>
          </a:xfrm>
        </p:spPr>
        <p:txBody>
          <a:bodyPr/>
          <a:lstStyle/>
          <a:p>
            <a:r>
              <a:rPr lang="en-US" u="sng" dirty="0"/>
              <a:t>Para Netball – </a:t>
            </a:r>
            <a:r>
              <a:rPr lang="en-US" dirty="0"/>
              <a:t>Katie Thompson</a:t>
            </a:r>
            <a:endParaRPr lang="en-GB" dirty="0"/>
          </a:p>
        </p:txBody>
      </p:sp>
      <p:sp>
        <p:nvSpPr>
          <p:cNvPr id="4" name="TextBox 3">
            <a:extLst>
              <a:ext uri="{FF2B5EF4-FFF2-40B4-BE49-F238E27FC236}">
                <a16:creationId xmlns:a16="http://schemas.microsoft.com/office/drawing/2014/main" id="{A9B8C25A-1307-A82D-FFD0-906EAB1D0C6D}"/>
              </a:ext>
            </a:extLst>
          </p:cNvPr>
          <p:cNvSpPr txBox="1"/>
          <p:nvPr/>
        </p:nvSpPr>
        <p:spPr>
          <a:xfrm>
            <a:off x="784263" y="1145549"/>
            <a:ext cx="8445462" cy="923330"/>
          </a:xfrm>
          <a:prstGeom prst="rect">
            <a:avLst/>
          </a:prstGeom>
          <a:noFill/>
        </p:spPr>
        <p:txBody>
          <a:bodyPr wrap="square">
            <a:spAutoFit/>
          </a:bodyPr>
          <a:lstStyle/>
          <a:p>
            <a:pPr marL="285750" indent="-285750" algn="l" rtl="0" fontAlgn="base">
              <a:buClr>
                <a:schemeClr val="accent6">
                  <a:lumMod val="75000"/>
                </a:schemeClr>
              </a:buClr>
              <a:buFont typeface="Wingdings" panose="05000000000000000000" pitchFamily="2" charset="2"/>
              <a:buChar char="Ø"/>
            </a:pPr>
            <a:r>
              <a:rPr lang="en-US" b="0" i="0" dirty="0">
                <a:effectLst/>
                <a:latin typeface="Arial" panose="020B0604020202020204" pitchFamily="34" charset="0"/>
              </a:rPr>
              <a:t>Congratulations to Katie on receiving her Diversity &amp; </a:t>
            </a:r>
          </a:p>
          <a:p>
            <a:pPr algn="l" rtl="0" fontAlgn="base">
              <a:buClr>
                <a:schemeClr val="accent6">
                  <a:lumMod val="75000"/>
                </a:schemeClr>
              </a:buClr>
            </a:pPr>
            <a:r>
              <a:rPr lang="en-US" b="0" i="0" dirty="0">
                <a:effectLst/>
                <a:latin typeface="Arial" panose="020B0604020202020204" pitchFamily="34" charset="0"/>
              </a:rPr>
              <a:t>Inclusivity Champion Award for Manchester</a:t>
            </a:r>
          </a:p>
          <a:p>
            <a:pPr marL="285750" indent="-285750" algn="l" rtl="0" fontAlgn="base">
              <a:buClr>
                <a:schemeClr val="accent6">
                  <a:lumMod val="75000"/>
                </a:schemeClr>
              </a:buClr>
              <a:buFont typeface="Wingdings" panose="05000000000000000000" pitchFamily="2" charset="2"/>
              <a:buChar char="Ø"/>
            </a:pPr>
            <a:endParaRPr lang="en-US" b="0" i="0" dirty="0">
              <a:effectLst/>
              <a:latin typeface="Arial" panose="020B0604020202020204" pitchFamily="34" charset="0"/>
            </a:endParaRPr>
          </a:p>
        </p:txBody>
      </p:sp>
      <p:pic>
        <p:nvPicPr>
          <p:cNvPr id="7" name="Picture 6">
            <a:extLst>
              <a:ext uri="{FF2B5EF4-FFF2-40B4-BE49-F238E27FC236}">
                <a16:creationId xmlns:a16="http://schemas.microsoft.com/office/drawing/2014/main" id="{91A419E0-6F09-7489-736F-BB29B184C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2563" y="147915"/>
            <a:ext cx="1177647" cy="1148537"/>
          </a:xfrm>
          <a:prstGeom prst="rect">
            <a:avLst/>
          </a:prstGeom>
        </p:spPr>
      </p:pic>
      <p:sp>
        <p:nvSpPr>
          <p:cNvPr id="8" name="TextBox 7">
            <a:extLst>
              <a:ext uri="{FF2B5EF4-FFF2-40B4-BE49-F238E27FC236}">
                <a16:creationId xmlns:a16="http://schemas.microsoft.com/office/drawing/2014/main" id="{68BAE2B2-8468-0EDC-5ED1-D5F2D60E1068}"/>
              </a:ext>
            </a:extLst>
          </p:cNvPr>
          <p:cNvSpPr txBox="1"/>
          <p:nvPr/>
        </p:nvSpPr>
        <p:spPr>
          <a:xfrm>
            <a:off x="451663" y="3992835"/>
            <a:ext cx="9110662" cy="646331"/>
          </a:xfrm>
          <a:prstGeom prst="rect">
            <a:avLst/>
          </a:prstGeom>
          <a:noFill/>
        </p:spPr>
        <p:txBody>
          <a:bodyPr wrap="square">
            <a:spAutoFit/>
          </a:bodyPr>
          <a:lstStyle/>
          <a:p>
            <a:r>
              <a:rPr lang="en-US" sz="3600" u="sng" dirty="0">
                <a:solidFill>
                  <a:schemeClr val="accent4">
                    <a:lumMod val="75000"/>
                  </a:schemeClr>
                </a:solidFill>
              </a:rPr>
              <a:t>Safeguarding &amp; Welfare– </a:t>
            </a:r>
            <a:r>
              <a:rPr lang="en-US" sz="3600" dirty="0">
                <a:solidFill>
                  <a:schemeClr val="accent4">
                    <a:lumMod val="75000"/>
                  </a:schemeClr>
                </a:solidFill>
              </a:rPr>
              <a:t>Katie Thompson</a:t>
            </a:r>
            <a:endParaRPr lang="en-GB" sz="3600" dirty="0">
              <a:solidFill>
                <a:schemeClr val="accent4">
                  <a:lumMod val="75000"/>
                </a:schemeClr>
              </a:solidFill>
            </a:endParaRPr>
          </a:p>
        </p:txBody>
      </p:sp>
      <p:sp>
        <p:nvSpPr>
          <p:cNvPr id="10" name="TextBox 9">
            <a:extLst>
              <a:ext uri="{FF2B5EF4-FFF2-40B4-BE49-F238E27FC236}">
                <a16:creationId xmlns:a16="http://schemas.microsoft.com/office/drawing/2014/main" id="{DFEE24A4-516C-2790-30D3-CAFC73B80B1D}"/>
              </a:ext>
            </a:extLst>
          </p:cNvPr>
          <p:cNvSpPr txBox="1"/>
          <p:nvPr/>
        </p:nvSpPr>
        <p:spPr>
          <a:xfrm>
            <a:off x="395288" y="4960097"/>
            <a:ext cx="10558462" cy="1200329"/>
          </a:xfrm>
          <a:prstGeom prst="rect">
            <a:avLst/>
          </a:prstGeom>
          <a:noFill/>
        </p:spPr>
        <p:txBody>
          <a:bodyPr wrap="square">
            <a:spAutoFit/>
          </a:bodyPr>
          <a:lstStyle/>
          <a:p>
            <a:pPr marL="285750" indent="-285750" algn="l" rtl="0" fontAlgn="base">
              <a:buClr>
                <a:schemeClr val="accent6">
                  <a:lumMod val="75000"/>
                </a:schemeClr>
              </a:buClr>
              <a:buFont typeface="Wingdings" panose="05000000000000000000" pitchFamily="2" charset="2"/>
              <a:buChar char="Ø"/>
            </a:pPr>
            <a:r>
              <a:rPr lang="en-US" b="0" i="0" dirty="0">
                <a:effectLst/>
                <a:latin typeface="Arial" panose="020B0604020202020204" pitchFamily="34" charset="0"/>
              </a:rPr>
              <a:t>Safeguarding &amp; Welfare are a very high priority and any support needed is available.</a:t>
            </a:r>
          </a:p>
          <a:p>
            <a:pPr marL="285750" indent="-285750" algn="l" rtl="0" fontAlgn="base">
              <a:buClr>
                <a:schemeClr val="accent6">
                  <a:lumMod val="75000"/>
                </a:schemeClr>
              </a:buClr>
              <a:buFont typeface="Wingdings" panose="05000000000000000000" pitchFamily="2" charset="2"/>
              <a:buChar char="Ø"/>
            </a:pPr>
            <a:r>
              <a:rPr lang="en-US" dirty="0">
                <a:latin typeface="Arial" panose="020B0604020202020204" pitchFamily="34" charset="0"/>
              </a:rPr>
              <a:t>Conference was delivered to Club Safeguarding Officers– more to follow</a:t>
            </a:r>
            <a:endParaRPr lang="en-US" b="0" i="0" dirty="0">
              <a:effectLst/>
              <a:latin typeface="Arial" panose="020B0604020202020204" pitchFamily="34" charset="0"/>
            </a:endParaRPr>
          </a:p>
          <a:p>
            <a:pPr marL="285750" indent="-285750" algn="l" rtl="0" fontAlgn="base">
              <a:buClr>
                <a:schemeClr val="accent6">
                  <a:lumMod val="75000"/>
                </a:schemeClr>
              </a:buClr>
              <a:buFont typeface="Wingdings" panose="05000000000000000000" pitchFamily="2" charset="2"/>
              <a:buChar char="Ø"/>
            </a:pPr>
            <a:endParaRPr lang="en-US" dirty="0">
              <a:latin typeface="Arial" panose="020B0604020202020204" pitchFamily="34" charset="0"/>
            </a:endParaRPr>
          </a:p>
          <a:p>
            <a:pPr marL="742950" lvl="1" indent="-285750" fontAlgn="base">
              <a:buClr>
                <a:schemeClr val="accent6">
                  <a:lumMod val="75000"/>
                </a:schemeClr>
              </a:buClr>
              <a:buFont typeface="Wingdings" panose="05000000000000000000" pitchFamily="2" charset="2"/>
              <a:buChar char="Ø"/>
            </a:pPr>
            <a:r>
              <a:rPr lang="en-US" b="0" i="0" dirty="0">
                <a:effectLst/>
                <a:latin typeface="Arial" panose="020B0604020202020204" pitchFamily="34" charset="0"/>
                <a:hlinkClick r:id="rId3"/>
              </a:rPr>
              <a:t>katie@gmmoving.co.uk</a:t>
            </a:r>
            <a:r>
              <a:rPr lang="en-US" b="0" i="0" dirty="0">
                <a:effectLst/>
                <a:latin typeface="Arial" panose="020B0604020202020204" pitchFamily="34" charset="0"/>
              </a:rPr>
              <a:t> 		</a:t>
            </a:r>
          </a:p>
        </p:txBody>
      </p:sp>
      <p:pic>
        <p:nvPicPr>
          <p:cNvPr id="12" name="Picture 11">
            <a:extLst>
              <a:ext uri="{FF2B5EF4-FFF2-40B4-BE49-F238E27FC236}">
                <a16:creationId xmlns:a16="http://schemas.microsoft.com/office/drawing/2014/main" id="{71BC47EA-C262-263C-C6D0-8924EFBFB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6556" y="1016311"/>
            <a:ext cx="1961194" cy="2886186"/>
          </a:xfrm>
          <a:prstGeom prst="rect">
            <a:avLst/>
          </a:prstGeom>
        </p:spPr>
      </p:pic>
    </p:spTree>
    <p:extLst>
      <p:ext uri="{BB962C8B-B14F-4D97-AF65-F5344CB8AC3E}">
        <p14:creationId xmlns:p14="http://schemas.microsoft.com/office/powerpoint/2010/main" val="168583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BBB3-2C65-4B77-A265-616B2FBF4236}"/>
              </a:ext>
            </a:extLst>
          </p:cNvPr>
          <p:cNvSpPr>
            <a:spLocks noGrp="1"/>
          </p:cNvSpPr>
          <p:nvPr>
            <p:ph type="title"/>
          </p:nvPr>
        </p:nvSpPr>
        <p:spPr>
          <a:xfrm>
            <a:off x="270328" y="223063"/>
            <a:ext cx="8596668" cy="1320800"/>
          </a:xfrm>
        </p:spPr>
        <p:txBody>
          <a:bodyPr/>
          <a:lstStyle/>
          <a:p>
            <a:r>
              <a:rPr lang="en-GB" u="sng" dirty="0"/>
              <a:t>Sad News</a:t>
            </a:r>
          </a:p>
        </p:txBody>
      </p:sp>
      <p:sp>
        <p:nvSpPr>
          <p:cNvPr id="4" name="Content Placeholder 3">
            <a:extLst>
              <a:ext uri="{FF2B5EF4-FFF2-40B4-BE49-F238E27FC236}">
                <a16:creationId xmlns:a16="http://schemas.microsoft.com/office/drawing/2014/main" id="{D2B1BE87-4A3B-4593-A5A0-E4CD3DC1CB9B}"/>
              </a:ext>
            </a:extLst>
          </p:cNvPr>
          <p:cNvSpPr>
            <a:spLocks noGrp="1"/>
          </p:cNvSpPr>
          <p:nvPr>
            <p:ph sz="half" idx="2"/>
          </p:nvPr>
        </p:nvSpPr>
        <p:spPr>
          <a:xfrm>
            <a:off x="174299" y="1002500"/>
            <a:ext cx="8788726" cy="4396351"/>
          </a:xfrm>
        </p:spPr>
        <p:txBody>
          <a:bodyPr>
            <a:normAutofit/>
          </a:bodyPr>
          <a:lstStyle/>
          <a:p>
            <a:r>
              <a:rPr lang="en-US" dirty="0"/>
              <a:t>Sadly each year we seem to loose another legend of the game</a:t>
            </a:r>
          </a:p>
          <a:p>
            <a:endParaRPr lang="en-US" dirty="0"/>
          </a:p>
          <a:p>
            <a:r>
              <a:rPr lang="en-US" dirty="0"/>
              <a:t>Sandra Marston OBE</a:t>
            </a:r>
          </a:p>
          <a:p>
            <a:endParaRPr lang="en-GB" dirty="0"/>
          </a:p>
        </p:txBody>
      </p:sp>
      <p:pic>
        <p:nvPicPr>
          <p:cNvPr id="8" name="Picture 7">
            <a:extLst>
              <a:ext uri="{FF2B5EF4-FFF2-40B4-BE49-F238E27FC236}">
                <a16:creationId xmlns:a16="http://schemas.microsoft.com/office/drawing/2014/main" id="{90E76701-3F1F-49B5-84EA-132D93E44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3890" y="223063"/>
            <a:ext cx="1750610" cy="1707337"/>
          </a:xfrm>
          <a:prstGeom prst="rect">
            <a:avLst/>
          </a:prstGeom>
        </p:spPr>
      </p:pic>
      <p:sp>
        <p:nvSpPr>
          <p:cNvPr id="6" name="AutoShape 2">
            <a:extLst>
              <a:ext uri="{FF2B5EF4-FFF2-40B4-BE49-F238E27FC236}">
                <a16:creationId xmlns:a16="http://schemas.microsoft.com/office/drawing/2014/main" id="{62FA5578-7A2A-A0AA-EEF9-E2C50BF5136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2" name="Picture 11">
            <a:extLst>
              <a:ext uri="{FF2B5EF4-FFF2-40B4-BE49-F238E27FC236}">
                <a16:creationId xmlns:a16="http://schemas.microsoft.com/office/drawing/2014/main" id="{AE50C672-5699-E61D-27E4-C7E11AF0A0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079" y="2517954"/>
            <a:ext cx="2453166" cy="2880897"/>
          </a:xfrm>
          <a:prstGeom prst="rect">
            <a:avLst/>
          </a:prstGeom>
        </p:spPr>
      </p:pic>
    </p:spTree>
    <p:extLst>
      <p:ext uri="{BB962C8B-B14F-4D97-AF65-F5344CB8AC3E}">
        <p14:creationId xmlns:p14="http://schemas.microsoft.com/office/powerpoint/2010/main" val="2062178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2E766-F443-4311-9496-638180472672}"/>
              </a:ext>
            </a:extLst>
          </p:cNvPr>
          <p:cNvSpPr>
            <a:spLocks noGrp="1"/>
          </p:cNvSpPr>
          <p:nvPr>
            <p:ph type="title"/>
          </p:nvPr>
        </p:nvSpPr>
        <p:spPr>
          <a:xfrm>
            <a:off x="677334" y="571500"/>
            <a:ext cx="8596668" cy="1320800"/>
          </a:xfrm>
        </p:spPr>
        <p:txBody>
          <a:bodyPr/>
          <a:lstStyle/>
          <a:p>
            <a:r>
              <a:rPr lang="en-GB" u="sng" dirty="0"/>
              <a:t>2024/2025</a:t>
            </a:r>
          </a:p>
        </p:txBody>
      </p:sp>
      <p:sp>
        <p:nvSpPr>
          <p:cNvPr id="4" name="Content Placeholder 3">
            <a:extLst>
              <a:ext uri="{FF2B5EF4-FFF2-40B4-BE49-F238E27FC236}">
                <a16:creationId xmlns:a16="http://schemas.microsoft.com/office/drawing/2014/main" id="{751FA5EF-FB68-49A7-8BCC-3DCBDF88089D}"/>
              </a:ext>
            </a:extLst>
          </p:cNvPr>
          <p:cNvSpPr>
            <a:spLocks noGrp="1"/>
          </p:cNvSpPr>
          <p:nvPr>
            <p:ph sz="half" idx="2"/>
          </p:nvPr>
        </p:nvSpPr>
        <p:spPr>
          <a:xfrm>
            <a:off x="1109134" y="1325428"/>
            <a:ext cx="8949266" cy="4795971"/>
          </a:xfrm>
        </p:spPr>
        <p:txBody>
          <a:bodyPr>
            <a:normAutofit/>
          </a:bodyPr>
          <a:lstStyle/>
          <a:p>
            <a:pPr>
              <a:lnSpc>
                <a:spcPct val="150000"/>
              </a:lnSpc>
            </a:pPr>
            <a:r>
              <a:rPr lang="en-GB" sz="2800" dirty="0"/>
              <a:t>Junior league – Running differently</a:t>
            </a:r>
          </a:p>
          <a:p>
            <a:pPr>
              <a:lnSpc>
                <a:spcPct val="150000"/>
              </a:lnSpc>
            </a:pPr>
            <a:r>
              <a:rPr lang="en-GB" sz="2800" dirty="0"/>
              <a:t>Assessments for officiating and courses being planned</a:t>
            </a:r>
          </a:p>
          <a:p>
            <a:pPr>
              <a:lnSpc>
                <a:spcPct val="150000"/>
              </a:lnSpc>
            </a:pPr>
            <a:r>
              <a:rPr lang="en-GB" sz="2800" dirty="0"/>
              <a:t>Planning of our Working As One Strategy - 2 year plans</a:t>
            </a:r>
          </a:p>
          <a:p>
            <a:pPr>
              <a:lnSpc>
                <a:spcPct val="150000"/>
              </a:lnSpc>
            </a:pPr>
            <a:r>
              <a:rPr lang="en-GB" sz="2800" dirty="0"/>
              <a:t>Planning our 50</a:t>
            </a:r>
            <a:r>
              <a:rPr lang="en-GB" sz="2800" baseline="30000" dirty="0"/>
              <a:t>th</a:t>
            </a:r>
            <a:r>
              <a:rPr lang="en-GB" sz="2800" dirty="0"/>
              <a:t> anniversary</a:t>
            </a:r>
          </a:p>
        </p:txBody>
      </p:sp>
      <p:pic>
        <p:nvPicPr>
          <p:cNvPr id="5" name="Picture 4">
            <a:extLst>
              <a:ext uri="{FF2B5EF4-FFF2-40B4-BE49-F238E27FC236}">
                <a16:creationId xmlns:a16="http://schemas.microsoft.com/office/drawing/2014/main" id="{8DBA4D2A-5BE2-4CE1-9D02-C4447604C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3890" y="223063"/>
            <a:ext cx="1750610" cy="1707337"/>
          </a:xfrm>
          <a:prstGeom prst="rect">
            <a:avLst/>
          </a:prstGeom>
        </p:spPr>
      </p:pic>
    </p:spTree>
    <p:extLst>
      <p:ext uri="{BB962C8B-B14F-4D97-AF65-F5344CB8AC3E}">
        <p14:creationId xmlns:p14="http://schemas.microsoft.com/office/powerpoint/2010/main" val="288907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A23D0-9AED-4BB7-8AF2-418B41BE3572}"/>
              </a:ext>
            </a:extLst>
          </p:cNvPr>
          <p:cNvSpPr>
            <a:spLocks noGrp="1"/>
          </p:cNvSpPr>
          <p:nvPr>
            <p:ph type="ctrTitle"/>
          </p:nvPr>
        </p:nvSpPr>
        <p:spPr>
          <a:xfrm>
            <a:off x="1240366" y="-192514"/>
            <a:ext cx="8043333" cy="1665714"/>
          </a:xfrm>
        </p:spPr>
        <p:txBody>
          <a:bodyPr/>
          <a:lstStyle/>
          <a:p>
            <a:r>
              <a:rPr lang="en-GB" dirty="0"/>
              <a:t>Massive Thank You To All!</a:t>
            </a:r>
          </a:p>
        </p:txBody>
      </p:sp>
      <p:pic>
        <p:nvPicPr>
          <p:cNvPr id="11" name="Picture 10">
            <a:extLst>
              <a:ext uri="{FF2B5EF4-FFF2-40B4-BE49-F238E27FC236}">
                <a16:creationId xmlns:a16="http://schemas.microsoft.com/office/drawing/2014/main" id="{3870BD07-8FDA-4618-8B95-0366787CF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3890" y="223063"/>
            <a:ext cx="1750610" cy="1707337"/>
          </a:xfrm>
          <a:prstGeom prst="rect">
            <a:avLst/>
          </a:prstGeom>
        </p:spPr>
      </p:pic>
      <p:pic>
        <p:nvPicPr>
          <p:cNvPr id="5124" name="Picture 4" descr="Thank you Images | Pictures to Help Express your Gratitude">
            <a:extLst>
              <a:ext uri="{FF2B5EF4-FFF2-40B4-BE49-F238E27FC236}">
                <a16:creationId xmlns:a16="http://schemas.microsoft.com/office/drawing/2014/main" id="{C49A4190-CA20-131A-9B53-9E1D2452DC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56" t="1333" r="12839" b="-1333"/>
          <a:stretch/>
        </p:blipFill>
        <p:spPr bwMode="auto">
          <a:xfrm>
            <a:off x="2647949" y="1809750"/>
            <a:ext cx="5524501"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404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360E-1B2A-40F7-B8E9-98EB621EF923}"/>
              </a:ext>
            </a:extLst>
          </p:cNvPr>
          <p:cNvSpPr>
            <a:spLocks noGrp="1"/>
          </p:cNvSpPr>
          <p:nvPr>
            <p:ph type="title"/>
          </p:nvPr>
        </p:nvSpPr>
        <p:spPr/>
        <p:txBody>
          <a:bodyPr/>
          <a:lstStyle/>
          <a:p>
            <a:r>
              <a:rPr lang="en-GB" u="sng" dirty="0"/>
              <a:t>League &amp; Borough Reports</a:t>
            </a:r>
          </a:p>
        </p:txBody>
      </p:sp>
      <p:sp>
        <p:nvSpPr>
          <p:cNvPr id="3" name="Content Placeholder 2">
            <a:extLst>
              <a:ext uri="{FF2B5EF4-FFF2-40B4-BE49-F238E27FC236}">
                <a16:creationId xmlns:a16="http://schemas.microsoft.com/office/drawing/2014/main" id="{65C7C4F1-F063-49DC-A818-9F5F45569DA8}"/>
              </a:ext>
            </a:extLst>
          </p:cNvPr>
          <p:cNvSpPr>
            <a:spLocks noGrp="1"/>
          </p:cNvSpPr>
          <p:nvPr>
            <p:ph idx="1"/>
          </p:nvPr>
        </p:nvSpPr>
        <p:spPr>
          <a:xfrm>
            <a:off x="1032934" y="1488613"/>
            <a:ext cx="8596668" cy="3880773"/>
          </a:xfrm>
        </p:spPr>
        <p:txBody>
          <a:bodyPr/>
          <a:lstStyle/>
          <a:p>
            <a:pPr>
              <a:lnSpc>
                <a:spcPct val="200000"/>
              </a:lnSpc>
            </a:pPr>
            <a:r>
              <a:rPr lang="en-GB" dirty="0"/>
              <a:t>MENL – Summer &amp; Winter </a:t>
            </a:r>
          </a:p>
          <a:p>
            <a:pPr>
              <a:lnSpc>
                <a:spcPct val="200000"/>
              </a:lnSpc>
            </a:pPr>
            <a:r>
              <a:rPr lang="en-GB" dirty="0"/>
              <a:t>Bolton </a:t>
            </a:r>
          </a:p>
          <a:p>
            <a:pPr>
              <a:lnSpc>
                <a:spcPct val="200000"/>
              </a:lnSpc>
            </a:pPr>
            <a:r>
              <a:rPr lang="en-GB" dirty="0"/>
              <a:t>Wigan &amp; Leigh</a:t>
            </a:r>
          </a:p>
          <a:p>
            <a:pPr>
              <a:lnSpc>
                <a:spcPct val="200000"/>
              </a:lnSpc>
            </a:pPr>
            <a:r>
              <a:rPr lang="en-GB" dirty="0"/>
              <a:t>Bury</a:t>
            </a:r>
          </a:p>
          <a:p>
            <a:pPr>
              <a:lnSpc>
                <a:spcPct val="200000"/>
              </a:lnSpc>
            </a:pPr>
            <a:endParaRPr lang="en-GB" dirty="0"/>
          </a:p>
        </p:txBody>
      </p:sp>
      <p:pic>
        <p:nvPicPr>
          <p:cNvPr id="4" name="Picture 3">
            <a:extLst>
              <a:ext uri="{FF2B5EF4-FFF2-40B4-BE49-F238E27FC236}">
                <a16:creationId xmlns:a16="http://schemas.microsoft.com/office/drawing/2014/main" id="{2354FCA9-F4B1-47D6-B884-14405B24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3890" y="223063"/>
            <a:ext cx="1750610" cy="1707337"/>
          </a:xfrm>
          <a:prstGeom prst="rect">
            <a:avLst/>
          </a:prstGeom>
        </p:spPr>
      </p:pic>
    </p:spTree>
    <p:extLst>
      <p:ext uri="{BB962C8B-B14F-4D97-AF65-F5344CB8AC3E}">
        <p14:creationId xmlns:p14="http://schemas.microsoft.com/office/powerpoint/2010/main" val="1547900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A06DD-A412-4066-B498-E01D620C282E}"/>
              </a:ext>
            </a:extLst>
          </p:cNvPr>
          <p:cNvSpPr>
            <a:spLocks noGrp="1"/>
          </p:cNvSpPr>
          <p:nvPr>
            <p:ph type="title"/>
          </p:nvPr>
        </p:nvSpPr>
        <p:spPr/>
        <p:txBody>
          <a:bodyPr/>
          <a:lstStyle/>
          <a:p>
            <a:r>
              <a:rPr lang="en-GB" u="sng" dirty="0"/>
              <a:t>Other Agenda Items</a:t>
            </a:r>
          </a:p>
        </p:txBody>
      </p:sp>
      <p:sp>
        <p:nvSpPr>
          <p:cNvPr id="3" name="Content Placeholder 2">
            <a:extLst>
              <a:ext uri="{FF2B5EF4-FFF2-40B4-BE49-F238E27FC236}">
                <a16:creationId xmlns:a16="http://schemas.microsoft.com/office/drawing/2014/main" id="{9EEFC03F-C2A5-4DDF-965A-4AB23D96CE72}"/>
              </a:ext>
            </a:extLst>
          </p:cNvPr>
          <p:cNvSpPr>
            <a:spLocks noGrp="1"/>
          </p:cNvSpPr>
          <p:nvPr>
            <p:ph idx="1"/>
          </p:nvPr>
        </p:nvSpPr>
        <p:spPr/>
        <p:txBody>
          <a:bodyPr/>
          <a:lstStyle/>
          <a:p>
            <a:r>
              <a:rPr lang="en-GB" sz="3600" dirty="0"/>
              <a:t>Adoption Of Reports</a:t>
            </a:r>
          </a:p>
          <a:p>
            <a:pPr marL="0" indent="0">
              <a:buNone/>
            </a:pPr>
            <a:endParaRPr lang="en-GB" sz="3600" dirty="0"/>
          </a:p>
          <a:p>
            <a:r>
              <a:rPr lang="en-GB" sz="3600" dirty="0"/>
              <a:t>Election of Officers</a:t>
            </a:r>
          </a:p>
          <a:p>
            <a:endParaRPr lang="en-GB" sz="3600" dirty="0"/>
          </a:p>
          <a:p>
            <a:r>
              <a:rPr lang="en-GB" sz="3600" dirty="0"/>
              <a:t>Election of Auditor</a:t>
            </a:r>
            <a:endParaRPr lang="en-GB" dirty="0"/>
          </a:p>
        </p:txBody>
      </p:sp>
      <p:pic>
        <p:nvPicPr>
          <p:cNvPr id="4" name="Picture 3">
            <a:extLst>
              <a:ext uri="{FF2B5EF4-FFF2-40B4-BE49-F238E27FC236}">
                <a16:creationId xmlns:a16="http://schemas.microsoft.com/office/drawing/2014/main" id="{DD181E9E-A3C9-44FF-BB6E-A8A32923A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3890" y="223063"/>
            <a:ext cx="1750610" cy="1707337"/>
          </a:xfrm>
          <a:prstGeom prst="rect">
            <a:avLst/>
          </a:prstGeom>
        </p:spPr>
      </p:pic>
    </p:spTree>
    <p:extLst>
      <p:ext uri="{BB962C8B-B14F-4D97-AF65-F5344CB8AC3E}">
        <p14:creationId xmlns:p14="http://schemas.microsoft.com/office/powerpoint/2010/main" val="1317655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C30E-687A-4426-B614-1BFDD2D25A4A}"/>
              </a:ext>
            </a:extLst>
          </p:cNvPr>
          <p:cNvSpPr>
            <a:spLocks noGrp="1"/>
          </p:cNvSpPr>
          <p:nvPr>
            <p:ph type="title"/>
          </p:nvPr>
        </p:nvSpPr>
        <p:spPr/>
        <p:txBody>
          <a:bodyPr>
            <a:normAutofit/>
          </a:bodyPr>
          <a:lstStyle/>
          <a:p>
            <a:pPr algn="ctr"/>
            <a:r>
              <a:rPr lang="en-GB" sz="4400" u="sng" dirty="0"/>
              <a:t>Welcome &amp; President’s Address</a:t>
            </a:r>
          </a:p>
        </p:txBody>
      </p:sp>
      <p:sp>
        <p:nvSpPr>
          <p:cNvPr id="3" name="Content Placeholder 2">
            <a:extLst>
              <a:ext uri="{FF2B5EF4-FFF2-40B4-BE49-F238E27FC236}">
                <a16:creationId xmlns:a16="http://schemas.microsoft.com/office/drawing/2014/main" id="{96BE7949-1083-4A68-86EC-32E3D3B8C7DE}"/>
              </a:ext>
            </a:extLst>
          </p:cNvPr>
          <p:cNvSpPr>
            <a:spLocks noGrp="1"/>
          </p:cNvSpPr>
          <p:nvPr>
            <p:ph idx="1"/>
          </p:nvPr>
        </p:nvSpPr>
        <p:spPr>
          <a:xfrm>
            <a:off x="677334" y="1742158"/>
            <a:ext cx="8036360" cy="4398666"/>
          </a:xfrm>
        </p:spPr>
        <p:txBody>
          <a:bodyPr>
            <a:normAutofit/>
          </a:bodyPr>
          <a:lstStyle/>
          <a:p>
            <a:r>
              <a:rPr lang="en-GB" sz="2400" dirty="0"/>
              <a:t>This AGM is covering the period 1</a:t>
            </a:r>
            <a:r>
              <a:rPr lang="en-GB" sz="2400" baseline="30000" dirty="0"/>
              <a:t>st</a:t>
            </a:r>
            <a:r>
              <a:rPr lang="en-GB" sz="2400" dirty="0"/>
              <a:t> September 2023 – 31</a:t>
            </a:r>
            <a:r>
              <a:rPr lang="en-GB" sz="2400" baseline="30000" dirty="0"/>
              <a:t>st</a:t>
            </a:r>
            <a:r>
              <a:rPr lang="en-GB" sz="2400" dirty="0"/>
              <a:t> August 2024</a:t>
            </a:r>
          </a:p>
          <a:p>
            <a:endParaRPr lang="en-GB" sz="2400" dirty="0"/>
          </a:p>
          <a:p>
            <a:r>
              <a:rPr lang="en-GB" sz="2400" dirty="0"/>
              <a:t>Following the reports of the AGM period we will open and discuss our plans for 2024/2025</a:t>
            </a:r>
          </a:p>
          <a:p>
            <a:endParaRPr lang="en-GB" sz="2400" dirty="0"/>
          </a:p>
          <a:p>
            <a:r>
              <a:rPr lang="en-GB" sz="2400" dirty="0"/>
              <a:t>President – Kath Pemberton</a:t>
            </a:r>
          </a:p>
          <a:p>
            <a:endParaRPr lang="en-GB" dirty="0"/>
          </a:p>
          <a:p>
            <a:endParaRPr lang="en-GB" dirty="0"/>
          </a:p>
        </p:txBody>
      </p:sp>
      <p:pic>
        <p:nvPicPr>
          <p:cNvPr id="6" name="Picture 5">
            <a:extLst>
              <a:ext uri="{FF2B5EF4-FFF2-40B4-BE49-F238E27FC236}">
                <a16:creationId xmlns:a16="http://schemas.microsoft.com/office/drawing/2014/main" id="{4104BB95-05B5-46D9-88CE-244FCD28A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3890" y="223063"/>
            <a:ext cx="1750610" cy="1707337"/>
          </a:xfrm>
          <a:prstGeom prst="rect">
            <a:avLst/>
          </a:prstGeom>
        </p:spPr>
      </p:pic>
      <p:sp>
        <p:nvSpPr>
          <p:cNvPr id="12" name="AutoShape 6">
            <a:extLst>
              <a:ext uri="{FF2B5EF4-FFF2-40B4-BE49-F238E27FC236}">
                <a16:creationId xmlns:a16="http://schemas.microsoft.com/office/drawing/2014/main" id="{6FB22367-9F3F-3022-1230-667D5D93F377}"/>
              </a:ext>
            </a:extLst>
          </p:cNvPr>
          <p:cNvSpPr>
            <a:spLocks noChangeAspect="1" noChangeArrowheads="1"/>
          </p:cNvSpPr>
          <p:nvPr/>
        </p:nvSpPr>
        <p:spPr bwMode="auto">
          <a:xfrm>
            <a:off x="5217459" y="3276599"/>
            <a:ext cx="1030941" cy="1030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5" name="Picture 14">
            <a:extLst>
              <a:ext uri="{FF2B5EF4-FFF2-40B4-BE49-F238E27FC236}">
                <a16:creationId xmlns:a16="http://schemas.microsoft.com/office/drawing/2014/main" id="{21B9FC6D-E16C-A106-1836-04C079D81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663" y="4133550"/>
            <a:ext cx="1847291" cy="2181265"/>
          </a:xfrm>
          <a:prstGeom prst="rect">
            <a:avLst/>
          </a:prstGeom>
          <a:ln w="79375">
            <a:solidFill>
              <a:srgbClr val="FFC000"/>
            </a:solidFill>
          </a:ln>
        </p:spPr>
      </p:pic>
    </p:spTree>
    <p:extLst>
      <p:ext uri="{BB962C8B-B14F-4D97-AF65-F5344CB8AC3E}">
        <p14:creationId xmlns:p14="http://schemas.microsoft.com/office/powerpoint/2010/main" val="2090392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61CBA-ACED-4EB6-966D-907E53D459FB}"/>
              </a:ext>
            </a:extLst>
          </p:cNvPr>
          <p:cNvSpPr>
            <a:spLocks noGrp="1"/>
          </p:cNvSpPr>
          <p:nvPr>
            <p:ph type="title"/>
          </p:nvPr>
        </p:nvSpPr>
        <p:spPr/>
        <p:txBody>
          <a:bodyPr/>
          <a:lstStyle/>
          <a:p>
            <a:pPr algn="ctr"/>
            <a:r>
              <a:rPr lang="en-GB" u="sng" dirty="0"/>
              <a:t>Questions</a:t>
            </a:r>
          </a:p>
        </p:txBody>
      </p:sp>
      <p:pic>
        <p:nvPicPr>
          <p:cNvPr id="4" name="Picture 3">
            <a:extLst>
              <a:ext uri="{FF2B5EF4-FFF2-40B4-BE49-F238E27FC236}">
                <a16:creationId xmlns:a16="http://schemas.microsoft.com/office/drawing/2014/main" id="{A7F53662-BEC0-42A4-BF05-8AE5D54FF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3890" y="223063"/>
            <a:ext cx="1750610" cy="1707337"/>
          </a:xfrm>
          <a:prstGeom prst="rect">
            <a:avLst/>
          </a:prstGeom>
        </p:spPr>
      </p:pic>
      <p:pic>
        <p:nvPicPr>
          <p:cNvPr id="6148" name="Picture 4" descr="Group Of People Asking Questions Stock Photography - Image: 37510872">
            <a:extLst>
              <a:ext uri="{FF2B5EF4-FFF2-40B4-BE49-F238E27FC236}">
                <a16:creationId xmlns:a16="http://schemas.microsoft.com/office/drawing/2014/main" id="{C4DD4E28-101A-08D5-8538-FD0B0A5728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86" b="15161"/>
          <a:stretch/>
        </p:blipFill>
        <p:spPr bwMode="auto">
          <a:xfrm>
            <a:off x="2689225" y="2257424"/>
            <a:ext cx="5104549" cy="2964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435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6ADEE4-3CC3-429C-8D48-2A8128E88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750" y="4146364"/>
            <a:ext cx="2545970" cy="2483036"/>
          </a:xfrm>
          <a:prstGeom prst="rect">
            <a:avLst/>
          </a:prstGeom>
        </p:spPr>
      </p:pic>
      <p:sp>
        <p:nvSpPr>
          <p:cNvPr id="2" name="Title 1">
            <a:extLst>
              <a:ext uri="{FF2B5EF4-FFF2-40B4-BE49-F238E27FC236}">
                <a16:creationId xmlns:a16="http://schemas.microsoft.com/office/drawing/2014/main" id="{1D794C21-32A9-488B-8F12-DBA349913754}"/>
              </a:ext>
            </a:extLst>
          </p:cNvPr>
          <p:cNvSpPr>
            <a:spLocks noGrp="1"/>
          </p:cNvSpPr>
          <p:nvPr>
            <p:ph type="ctrTitle"/>
          </p:nvPr>
        </p:nvSpPr>
        <p:spPr>
          <a:xfrm>
            <a:off x="1583267" y="2309562"/>
            <a:ext cx="7766936" cy="1646302"/>
          </a:xfrm>
        </p:spPr>
        <p:txBody>
          <a:bodyPr/>
          <a:lstStyle/>
          <a:p>
            <a:pPr algn="ctr"/>
            <a:br>
              <a:rPr lang="en-GB" dirty="0"/>
            </a:br>
            <a:br>
              <a:rPr lang="en-GB" dirty="0"/>
            </a:br>
            <a:br>
              <a:rPr lang="en-GB" dirty="0"/>
            </a:br>
            <a:r>
              <a:rPr lang="en-GB" sz="4500" dirty="0"/>
              <a:t>Thank you for joining us this evening and if you do have any questions please do not hesitate to get in touch!</a:t>
            </a:r>
            <a:br>
              <a:rPr lang="en-GB" sz="4500" dirty="0"/>
            </a:br>
            <a:r>
              <a:rPr lang="en-GB" sz="2400" dirty="0">
                <a:hlinkClick r:id="rId3"/>
              </a:rPr>
              <a:t>greatermanchesternetball@gmail.com</a:t>
            </a:r>
            <a:r>
              <a:rPr lang="en-GB" sz="2400" dirty="0"/>
              <a:t> or </a:t>
            </a:r>
            <a:r>
              <a:rPr lang="en-GB" sz="2400" u="sng" dirty="0"/>
              <a:t>abbey.barry</a:t>
            </a:r>
            <a:r>
              <a:rPr lang="en-GB" sz="2400" u="sng" dirty="0">
                <a:hlinkClick r:id="rId4"/>
              </a:rPr>
              <a:t>@englandnetball.co.uk</a:t>
            </a:r>
            <a:r>
              <a:rPr lang="en-GB" sz="2400" u="sng" dirty="0"/>
              <a:t> </a:t>
            </a:r>
            <a:endParaRPr lang="en-GB" sz="4500" u="sng" dirty="0"/>
          </a:p>
        </p:txBody>
      </p:sp>
    </p:spTree>
    <p:extLst>
      <p:ext uri="{BB962C8B-B14F-4D97-AF65-F5344CB8AC3E}">
        <p14:creationId xmlns:p14="http://schemas.microsoft.com/office/powerpoint/2010/main" val="959682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4FAB-DE6D-40A8-A665-B083CD2E064D}"/>
              </a:ext>
            </a:extLst>
          </p:cNvPr>
          <p:cNvSpPr>
            <a:spLocks noGrp="1"/>
          </p:cNvSpPr>
          <p:nvPr>
            <p:ph type="title"/>
          </p:nvPr>
        </p:nvSpPr>
        <p:spPr>
          <a:xfrm>
            <a:off x="524934" y="152401"/>
            <a:ext cx="8596668" cy="1320800"/>
          </a:xfrm>
        </p:spPr>
        <p:txBody>
          <a:bodyPr/>
          <a:lstStyle/>
          <a:p>
            <a:r>
              <a:rPr lang="en-GB" u="sng" dirty="0"/>
              <a:t>Agenda</a:t>
            </a:r>
          </a:p>
        </p:txBody>
      </p:sp>
      <p:sp>
        <p:nvSpPr>
          <p:cNvPr id="3" name="Content Placeholder 2">
            <a:extLst>
              <a:ext uri="{FF2B5EF4-FFF2-40B4-BE49-F238E27FC236}">
                <a16:creationId xmlns:a16="http://schemas.microsoft.com/office/drawing/2014/main" id="{2AE100C9-57CA-434C-8A44-2FBE19BE8E8B}"/>
              </a:ext>
            </a:extLst>
          </p:cNvPr>
          <p:cNvSpPr>
            <a:spLocks noGrp="1"/>
          </p:cNvSpPr>
          <p:nvPr>
            <p:ph idx="1"/>
          </p:nvPr>
        </p:nvSpPr>
        <p:spPr>
          <a:xfrm>
            <a:off x="317500" y="1076731"/>
            <a:ext cx="5823488" cy="5572924"/>
          </a:xfrm>
        </p:spPr>
        <p:txBody>
          <a:bodyPr>
            <a:noAutofit/>
          </a:bodyPr>
          <a:lstStyle/>
          <a:p>
            <a:pPr>
              <a:lnSpc>
                <a:spcPct val="150000"/>
              </a:lnSpc>
            </a:pPr>
            <a:r>
              <a:rPr lang="en-GB" sz="2000" dirty="0"/>
              <a:t>Minutes of the last meeting – these have been circulated to those who attended or have requested them and need to be voted as a true record</a:t>
            </a:r>
          </a:p>
          <a:p>
            <a:pPr>
              <a:lnSpc>
                <a:spcPct val="250000"/>
              </a:lnSpc>
            </a:pPr>
            <a:r>
              <a:rPr lang="en-GB" sz="2000" dirty="0"/>
              <a:t>Affiliation notification </a:t>
            </a:r>
          </a:p>
          <a:p>
            <a:pPr>
              <a:lnSpc>
                <a:spcPct val="250000"/>
              </a:lnSpc>
            </a:pPr>
            <a:r>
              <a:rPr lang="en-GB" sz="2000" dirty="0"/>
              <a:t>Changes to the constitution – none </a:t>
            </a:r>
          </a:p>
          <a:p>
            <a:pPr marL="900430" indent="0">
              <a:lnSpc>
                <a:spcPct val="150000"/>
              </a:lnSpc>
              <a:spcAft>
                <a:spcPts val="20"/>
              </a:spcAft>
              <a:buNone/>
            </a:pPr>
            <a:endParaRPr lang="en-GB" sz="1200" dirty="0">
              <a:solidFill>
                <a:schemeClr val="tx1"/>
              </a:solidFill>
              <a:effectLst/>
              <a:latin typeface="Arial" panose="020B0604020202020204" pitchFamily="34" charset="0"/>
              <a:ea typeface="Arial" panose="020B0604020202020204" pitchFamily="34" charset="0"/>
            </a:endParaRPr>
          </a:p>
          <a:p>
            <a:pPr marL="10795" indent="0">
              <a:lnSpc>
                <a:spcPct val="103000"/>
              </a:lnSpc>
              <a:spcAft>
                <a:spcPts val="20"/>
              </a:spcAft>
              <a:buNone/>
            </a:pPr>
            <a:endParaRPr lang="en-GB" sz="1800" dirty="0">
              <a:solidFill>
                <a:srgbClr val="000000"/>
              </a:solidFill>
              <a:effectLst/>
              <a:latin typeface="Arial" panose="020B0604020202020204" pitchFamily="34" charset="0"/>
              <a:ea typeface="Arial" panose="020B0604020202020204" pitchFamily="34" charset="0"/>
            </a:endParaRPr>
          </a:p>
          <a:p>
            <a:pPr marL="0" indent="0">
              <a:lnSpc>
                <a:spcPct val="250000"/>
              </a:lnSpc>
              <a:buNone/>
            </a:pPr>
            <a:endParaRPr lang="en-GB" sz="2000" dirty="0"/>
          </a:p>
        </p:txBody>
      </p:sp>
      <p:pic>
        <p:nvPicPr>
          <p:cNvPr id="4" name="Picture 3">
            <a:extLst>
              <a:ext uri="{FF2B5EF4-FFF2-40B4-BE49-F238E27FC236}">
                <a16:creationId xmlns:a16="http://schemas.microsoft.com/office/drawing/2014/main" id="{7C9DF3E9-A650-4067-B649-B4D4C190D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3890" y="223063"/>
            <a:ext cx="1750610" cy="1707337"/>
          </a:xfrm>
          <a:prstGeom prst="rect">
            <a:avLst/>
          </a:prstGeom>
        </p:spPr>
      </p:pic>
      <p:pic>
        <p:nvPicPr>
          <p:cNvPr id="8" name="Picture 7">
            <a:extLst>
              <a:ext uri="{FF2B5EF4-FFF2-40B4-BE49-F238E27FC236}">
                <a16:creationId xmlns:a16="http://schemas.microsoft.com/office/drawing/2014/main" id="{9D3D81DA-5FBD-12DB-4DB0-1A6642862FF6}"/>
              </a:ext>
            </a:extLst>
          </p:cNvPr>
          <p:cNvPicPr>
            <a:picLocks noChangeAspect="1"/>
          </p:cNvPicPr>
          <p:nvPr/>
        </p:nvPicPr>
        <p:blipFill>
          <a:blip r:embed="rId3"/>
          <a:srcRect r="3884"/>
          <a:stretch/>
        </p:blipFill>
        <p:spPr>
          <a:xfrm>
            <a:off x="5722800" y="2076449"/>
            <a:ext cx="6240600" cy="4435224"/>
          </a:xfrm>
          <a:prstGeom prst="rect">
            <a:avLst/>
          </a:prstGeom>
        </p:spPr>
      </p:pic>
    </p:spTree>
    <p:extLst>
      <p:ext uri="{BB962C8B-B14F-4D97-AF65-F5344CB8AC3E}">
        <p14:creationId xmlns:p14="http://schemas.microsoft.com/office/powerpoint/2010/main" val="275955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FA95-DC92-4C7F-B47B-F0E85C68DAEC}"/>
              </a:ext>
            </a:extLst>
          </p:cNvPr>
          <p:cNvSpPr>
            <a:spLocks noGrp="1"/>
          </p:cNvSpPr>
          <p:nvPr>
            <p:ph type="title"/>
          </p:nvPr>
        </p:nvSpPr>
        <p:spPr>
          <a:xfrm>
            <a:off x="116538" y="274863"/>
            <a:ext cx="8596668" cy="1320800"/>
          </a:xfrm>
        </p:spPr>
        <p:txBody>
          <a:bodyPr/>
          <a:lstStyle/>
          <a:p>
            <a:r>
              <a:rPr lang="en-GB" b="1" dirty="0"/>
              <a:t>Treasurer Report</a:t>
            </a:r>
            <a:br>
              <a:rPr lang="en-GB" dirty="0"/>
            </a:br>
            <a:r>
              <a:rPr lang="en-GB" dirty="0"/>
              <a:t> – Janet Murray</a:t>
            </a:r>
          </a:p>
        </p:txBody>
      </p:sp>
      <p:sp>
        <p:nvSpPr>
          <p:cNvPr id="9" name="Text Placeholder 8">
            <a:extLst>
              <a:ext uri="{FF2B5EF4-FFF2-40B4-BE49-F238E27FC236}">
                <a16:creationId xmlns:a16="http://schemas.microsoft.com/office/drawing/2014/main" id="{DDC25D5E-1C01-4A3F-B12F-2A2B66CB6F1E}"/>
              </a:ext>
            </a:extLst>
          </p:cNvPr>
          <p:cNvSpPr>
            <a:spLocks noGrp="1"/>
          </p:cNvSpPr>
          <p:nvPr>
            <p:ph type="body" idx="1"/>
          </p:nvPr>
        </p:nvSpPr>
        <p:spPr>
          <a:xfrm>
            <a:off x="552900" y="2079440"/>
            <a:ext cx="6495599" cy="2380973"/>
          </a:xfrm>
        </p:spPr>
        <p:txBody>
          <a:bodyPr/>
          <a:lstStyle/>
          <a:p>
            <a:pPr marL="342900" indent="-342900">
              <a:buFont typeface="Arial" panose="020B0604020202020204" pitchFamily="34" charset="0"/>
              <a:buChar char="•"/>
            </a:pPr>
            <a:r>
              <a:rPr lang="en-GB" dirty="0"/>
              <a:t>Income and Expenditure 2023/2024</a:t>
            </a:r>
          </a:p>
          <a:p>
            <a:pPr algn="ctr"/>
            <a:endParaRPr lang="en-GB" dirty="0"/>
          </a:p>
          <a:p>
            <a:pPr marL="342900" indent="-342900">
              <a:buFont typeface="Arial" panose="020B0604020202020204" pitchFamily="34" charset="0"/>
              <a:buChar char="•"/>
            </a:pPr>
            <a:r>
              <a:rPr lang="en-GB" dirty="0"/>
              <a:t>Balance Sheet 2023/2024</a:t>
            </a:r>
          </a:p>
          <a:p>
            <a:pPr marL="342900" indent="-342900">
              <a:buFont typeface="Arial" panose="020B0604020202020204" pitchFamily="34" charset="0"/>
              <a:buChar char="•"/>
            </a:pPr>
            <a:endParaRPr lang="en-GB" dirty="0"/>
          </a:p>
          <a:p>
            <a:pPr algn="ctr"/>
            <a:endParaRPr lang="en-GB" dirty="0"/>
          </a:p>
        </p:txBody>
      </p:sp>
      <p:pic>
        <p:nvPicPr>
          <p:cNvPr id="10" name="Picture 9">
            <a:extLst>
              <a:ext uri="{FF2B5EF4-FFF2-40B4-BE49-F238E27FC236}">
                <a16:creationId xmlns:a16="http://schemas.microsoft.com/office/drawing/2014/main" id="{4CA8EA11-9021-4B29-86FB-C056D958F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4962" y="119466"/>
            <a:ext cx="1460500" cy="1424398"/>
          </a:xfrm>
          <a:prstGeom prst="rect">
            <a:avLst/>
          </a:prstGeom>
        </p:spPr>
      </p:pic>
    </p:spTree>
    <p:extLst>
      <p:ext uri="{BB962C8B-B14F-4D97-AF65-F5344CB8AC3E}">
        <p14:creationId xmlns:p14="http://schemas.microsoft.com/office/powerpoint/2010/main" val="3616010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3D13-B4E5-46A5-ACFD-2491731EB687}"/>
              </a:ext>
            </a:extLst>
          </p:cNvPr>
          <p:cNvSpPr>
            <a:spLocks noGrp="1"/>
          </p:cNvSpPr>
          <p:nvPr>
            <p:ph type="title"/>
          </p:nvPr>
        </p:nvSpPr>
        <p:spPr/>
        <p:txBody>
          <a:bodyPr/>
          <a:lstStyle/>
          <a:p>
            <a:r>
              <a:rPr lang="en-GB" u="sng" dirty="0"/>
              <a:t>Officer Reports</a:t>
            </a:r>
          </a:p>
        </p:txBody>
      </p:sp>
      <p:sp>
        <p:nvSpPr>
          <p:cNvPr id="5" name="Subtitle 4">
            <a:extLst>
              <a:ext uri="{FF2B5EF4-FFF2-40B4-BE49-F238E27FC236}">
                <a16:creationId xmlns:a16="http://schemas.microsoft.com/office/drawing/2014/main" id="{023623C2-EAF1-4274-9003-CB18B9EE905F}"/>
              </a:ext>
            </a:extLst>
          </p:cNvPr>
          <p:cNvSpPr>
            <a:spLocks noGrp="1"/>
          </p:cNvSpPr>
          <p:nvPr>
            <p:ph type="body" idx="1"/>
          </p:nvPr>
        </p:nvSpPr>
        <p:spPr>
          <a:xfrm>
            <a:off x="677334" y="1270000"/>
            <a:ext cx="4185623" cy="576262"/>
          </a:xfrm>
        </p:spPr>
        <p:txBody>
          <a:bodyPr>
            <a:normAutofit/>
          </a:bodyPr>
          <a:lstStyle/>
          <a:p>
            <a:pPr algn="l"/>
            <a:r>
              <a:rPr lang="en-GB" sz="2800" u="sng" dirty="0">
                <a:solidFill>
                  <a:schemeClr val="accent1"/>
                </a:solidFill>
              </a:rPr>
              <a:t>Chair</a:t>
            </a:r>
            <a:r>
              <a:rPr lang="en-GB" sz="2800" dirty="0">
                <a:solidFill>
                  <a:schemeClr val="accent1"/>
                </a:solidFill>
              </a:rPr>
              <a:t> – Sam Longley</a:t>
            </a:r>
          </a:p>
        </p:txBody>
      </p:sp>
      <p:sp>
        <p:nvSpPr>
          <p:cNvPr id="6" name="Content Placeholder 5">
            <a:extLst>
              <a:ext uri="{FF2B5EF4-FFF2-40B4-BE49-F238E27FC236}">
                <a16:creationId xmlns:a16="http://schemas.microsoft.com/office/drawing/2014/main" id="{9BE3A445-9707-4D04-BF39-18C03C0F8C71}"/>
              </a:ext>
            </a:extLst>
          </p:cNvPr>
          <p:cNvSpPr>
            <a:spLocks noGrp="1"/>
          </p:cNvSpPr>
          <p:nvPr>
            <p:ph sz="half" idx="2"/>
          </p:nvPr>
        </p:nvSpPr>
        <p:spPr>
          <a:xfrm>
            <a:off x="302849" y="1930400"/>
            <a:ext cx="8099955" cy="4686300"/>
          </a:xfrm>
        </p:spPr>
        <p:txBody>
          <a:bodyPr>
            <a:normAutofit/>
          </a:bodyPr>
          <a:lstStyle/>
          <a:p>
            <a:r>
              <a:rPr lang="en-GB" dirty="0"/>
              <a:t>Successes</a:t>
            </a:r>
          </a:p>
          <a:p>
            <a:pPr lvl="1"/>
            <a:r>
              <a:rPr lang="en-GB" dirty="0"/>
              <a:t>Strength and commitment from committee and wider pool of volunteers</a:t>
            </a:r>
          </a:p>
          <a:p>
            <a:pPr lvl="1"/>
            <a:r>
              <a:rPr lang="en-GB" dirty="0"/>
              <a:t>Commencement and support of leagues &amp; competitions</a:t>
            </a:r>
          </a:p>
          <a:p>
            <a:pPr lvl="1"/>
            <a:r>
              <a:rPr lang="en-GB" dirty="0"/>
              <a:t>Development of Officiating, Performance players, Bee Netball </a:t>
            </a:r>
          </a:p>
          <a:p>
            <a:r>
              <a:rPr lang="en-GB" dirty="0"/>
              <a:t>Challenges</a:t>
            </a:r>
          </a:p>
          <a:p>
            <a:pPr lvl="1"/>
            <a:r>
              <a:rPr lang="en-GB" dirty="0"/>
              <a:t>Committee meetings – Zoom &amp; face to face</a:t>
            </a:r>
          </a:p>
          <a:p>
            <a:pPr lvl="1"/>
            <a:r>
              <a:rPr lang="en-GB" dirty="0"/>
              <a:t>Venue availabilities &amp; costs</a:t>
            </a:r>
          </a:p>
          <a:p>
            <a:pPr lvl="1"/>
            <a:r>
              <a:rPr lang="en-GB" dirty="0"/>
              <a:t>Volunteer time and demands</a:t>
            </a:r>
          </a:p>
          <a:p>
            <a:pPr lvl="1"/>
            <a:r>
              <a:rPr lang="en-GB" dirty="0"/>
              <a:t>Pressures of commercial leagues on membership</a:t>
            </a:r>
          </a:p>
          <a:p>
            <a:pPr lvl="1"/>
            <a:endParaRPr lang="en-GB" dirty="0"/>
          </a:p>
          <a:p>
            <a:pPr marL="457200" lvl="1" indent="0">
              <a:buNone/>
            </a:pPr>
            <a:r>
              <a:rPr lang="en-GB" dirty="0">
                <a:solidFill>
                  <a:schemeClr val="accent6">
                    <a:lumMod val="75000"/>
                  </a:schemeClr>
                </a:solidFill>
              </a:rPr>
              <a:t>Massive thank you to everyone who makes netball happen in Greater Manchester</a:t>
            </a:r>
          </a:p>
          <a:p>
            <a:pPr marL="457200" lvl="1" indent="0">
              <a:buNone/>
            </a:pPr>
            <a:endParaRPr lang="en-GB" dirty="0"/>
          </a:p>
          <a:p>
            <a:pPr marL="0" indent="0">
              <a:buNone/>
            </a:pPr>
            <a:endParaRPr lang="en-GB" dirty="0"/>
          </a:p>
          <a:p>
            <a:pPr marL="457200" lvl="1" indent="0">
              <a:buNone/>
            </a:pPr>
            <a:endParaRPr lang="en-GB" dirty="0"/>
          </a:p>
          <a:p>
            <a:pPr lvl="1"/>
            <a:endParaRPr lang="en-GB" dirty="0"/>
          </a:p>
          <a:p>
            <a:pPr lvl="1"/>
            <a:endParaRPr lang="en-GB" dirty="0"/>
          </a:p>
        </p:txBody>
      </p:sp>
      <p:pic>
        <p:nvPicPr>
          <p:cNvPr id="7" name="Picture 6">
            <a:extLst>
              <a:ext uri="{FF2B5EF4-FFF2-40B4-BE49-F238E27FC236}">
                <a16:creationId xmlns:a16="http://schemas.microsoft.com/office/drawing/2014/main" id="{FAE5F4CC-7A1F-4C3F-AE27-97890921E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6852" y="223063"/>
            <a:ext cx="1177647" cy="1148537"/>
          </a:xfrm>
          <a:prstGeom prst="rect">
            <a:avLst/>
          </a:prstGeom>
        </p:spPr>
      </p:pic>
    </p:spTree>
    <p:extLst>
      <p:ext uri="{BB962C8B-B14F-4D97-AF65-F5344CB8AC3E}">
        <p14:creationId xmlns:p14="http://schemas.microsoft.com/office/powerpoint/2010/main" val="2837961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9FB93-9285-4FC5-8205-6371663DA686}"/>
              </a:ext>
            </a:extLst>
          </p:cNvPr>
          <p:cNvSpPr>
            <a:spLocks noGrp="1"/>
          </p:cNvSpPr>
          <p:nvPr>
            <p:ph type="title"/>
          </p:nvPr>
        </p:nvSpPr>
        <p:spPr>
          <a:xfrm>
            <a:off x="317500" y="226137"/>
            <a:ext cx="8596668" cy="1320800"/>
          </a:xfrm>
        </p:spPr>
        <p:txBody>
          <a:bodyPr/>
          <a:lstStyle/>
          <a:p>
            <a:r>
              <a:rPr lang="en-GB" b="1" u="sng" dirty="0"/>
              <a:t>Officiating</a:t>
            </a:r>
            <a:r>
              <a:rPr lang="en-GB" dirty="0"/>
              <a:t> – Lesley Smith</a:t>
            </a:r>
          </a:p>
        </p:txBody>
      </p:sp>
      <p:sp>
        <p:nvSpPr>
          <p:cNvPr id="3" name="Content Placeholder 2">
            <a:extLst>
              <a:ext uri="{FF2B5EF4-FFF2-40B4-BE49-F238E27FC236}">
                <a16:creationId xmlns:a16="http://schemas.microsoft.com/office/drawing/2014/main" id="{805BE179-C42F-4C64-B4C3-C9E8969FF182}"/>
              </a:ext>
            </a:extLst>
          </p:cNvPr>
          <p:cNvSpPr>
            <a:spLocks noGrp="1"/>
          </p:cNvSpPr>
          <p:nvPr>
            <p:ph idx="1"/>
          </p:nvPr>
        </p:nvSpPr>
        <p:spPr>
          <a:xfrm>
            <a:off x="677334" y="1001949"/>
            <a:ext cx="8982232" cy="5700408"/>
          </a:xfrm>
        </p:spPr>
        <p:txBody>
          <a:bodyPr>
            <a:normAutofit fontScale="92500"/>
          </a:bodyPr>
          <a:lstStyle/>
          <a:p>
            <a:pPr>
              <a:lnSpc>
                <a:spcPct val="200000"/>
              </a:lnSpc>
            </a:pPr>
            <a:r>
              <a:rPr lang="en-GB" sz="4000" dirty="0"/>
              <a:t>13 Umpires have passed their C award</a:t>
            </a:r>
          </a:p>
          <a:p>
            <a:pPr>
              <a:lnSpc>
                <a:spcPct val="200000"/>
              </a:lnSpc>
            </a:pPr>
            <a:r>
              <a:rPr lang="en-GB" sz="4000" dirty="0"/>
              <a:t>27 passed the INTO award</a:t>
            </a:r>
          </a:p>
          <a:p>
            <a:pPr>
              <a:lnSpc>
                <a:spcPct val="200000"/>
              </a:lnSpc>
            </a:pPr>
            <a:r>
              <a:rPr lang="en-GB" sz="4000" dirty="0"/>
              <a:t>11 waiting for  C final assessment </a:t>
            </a:r>
          </a:p>
          <a:p>
            <a:pPr>
              <a:lnSpc>
                <a:spcPct val="200000"/>
              </a:lnSpc>
            </a:pPr>
            <a:r>
              <a:rPr lang="en-GB" sz="4000" dirty="0"/>
              <a:t>56 waiting for INTO assessments</a:t>
            </a:r>
          </a:p>
          <a:p>
            <a:pPr>
              <a:lnSpc>
                <a:spcPct val="200000"/>
              </a:lnSpc>
            </a:pPr>
            <a:endParaRPr lang="en-GB" dirty="0"/>
          </a:p>
          <a:p>
            <a:pPr marL="0" indent="0">
              <a:lnSpc>
                <a:spcPct val="200000"/>
              </a:lnSpc>
              <a:buNone/>
            </a:pPr>
            <a:endParaRPr lang="en-GB" dirty="0"/>
          </a:p>
        </p:txBody>
      </p:sp>
      <p:pic>
        <p:nvPicPr>
          <p:cNvPr id="4" name="Picture 2">
            <a:extLst>
              <a:ext uri="{FF2B5EF4-FFF2-40B4-BE49-F238E27FC236}">
                <a16:creationId xmlns:a16="http://schemas.microsoft.com/office/drawing/2014/main" id="{B0273A58-3E28-4198-A88B-A8CB3F9176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1437" y="2322749"/>
            <a:ext cx="1482731" cy="162329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4ECE7D2-FEAF-42DE-8F38-E331C4C14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3890" y="223063"/>
            <a:ext cx="1750610" cy="1707337"/>
          </a:xfrm>
          <a:prstGeom prst="rect">
            <a:avLst/>
          </a:prstGeom>
        </p:spPr>
      </p:pic>
    </p:spTree>
    <p:extLst>
      <p:ext uri="{BB962C8B-B14F-4D97-AF65-F5344CB8AC3E}">
        <p14:creationId xmlns:p14="http://schemas.microsoft.com/office/powerpoint/2010/main" val="149665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67C332-0278-E72A-2562-C8BEAE90B457}"/>
              </a:ext>
            </a:extLst>
          </p:cNvPr>
          <p:cNvPicPr>
            <a:picLocks noChangeAspect="1"/>
          </p:cNvPicPr>
          <p:nvPr/>
        </p:nvPicPr>
        <p:blipFill>
          <a:blip r:embed="rId2">
            <a:extLst>
              <a:ext uri="{28A0092B-C50C-407E-A947-70E740481C1C}">
                <a14:useLocalDpi xmlns:a14="http://schemas.microsoft.com/office/drawing/2010/main" val="0"/>
              </a:ext>
            </a:extLst>
          </a:blip>
          <a:srcRect t="21638" b="4986"/>
          <a:stretch/>
        </p:blipFill>
        <p:spPr>
          <a:xfrm>
            <a:off x="103527" y="2208196"/>
            <a:ext cx="2900600" cy="1458929"/>
          </a:xfrm>
          <a:prstGeom prst="rect">
            <a:avLst/>
          </a:prstGeom>
        </p:spPr>
      </p:pic>
      <p:pic>
        <p:nvPicPr>
          <p:cNvPr id="6" name="Picture 5">
            <a:extLst>
              <a:ext uri="{FF2B5EF4-FFF2-40B4-BE49-F238E27FC236}">
                <a16:creationId xmlns:a16="http://schemas.microsoft.com/office/drawing/2014/main" id="{26E2EF7D-9B3F-63C2-084F-4DD9FE52B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9650" y="1546144"/>
            <a:ext cx="2725217" cy="1707337"/>
          </a:xfrm>
          <a:prstGeom prst="rect">
            <a:avLst/>
          </a:prstGeom>
        </p:spPr>
      </p:pic>
      <p:sp>
        <p:nvSpPr>
          <p:cNvPr id="2" name="Title 1">
            <a:extLst>
              <a:ext uri="{FF2B5EF4-FFF2-40B4-BE49-F238E27FC236}">
                <a16:creationId xmlns:a16="http://schemas.microsoft.com/office/drawing/2014/main" id="{22D88BB1-7CE0-4E31-8CC2-6291375990A3}"/>
              </a:ext>
            </a:extLst>
          </p:cNvPr>
          <p:cNvSpPr>
            <a:spLocks noGrp="1"/>
          </p:cNvSpPr>
          <p:nvPr>
            <p:ph type="title"/>
          </p:nvPr>
        </p:nvSpPr>
        <p:spPr>
          <a:xfrm>
            <a:off x="317500" y="103685"/>
            <a:ext cx="8596668" cy="1320800"/>
          </a:xfrm>
        </p:spPr>
        <p:txBody>
          <a:bodyPr/>
          <a:lstStyle/>
          <a:p>
            <a:r>
              <a:rPr lang="en-GB" u="sng" dirty="0"/>
              <a:t>Competition</a:t>
            </a:r>
            <a:r>
              <a:rPr lang="en-GB" dirty="0"/>
              <a:t> – Dawn Day (GMJCCL)</a:t>
            </a:r>
          </a:p>
        </p:txBody>
      </p:sp>
      <p:sp>
        <p:nvSpPr>
          <p:cNvPr id="3" name="Content Placeholder 2">
            <a:extLst>
              <a:ext uri="{FF2B5EF4-FFF2-40B4-BE49-F238E27FC236}">
                <a16:creationId xmlns:a16="http://schemas.microsoft.com/office/drawing/2014/main" id="{39406EC4-38D9-46CE-8AF7-34D5680F2F93}"/>
              </a:ext>
            </a:extLst>
          </p:cNvPr>
          <p:cNvSpPr>
            <a:spLocks noGrp="1"/>
          </p:cNvSpPr>
          <p:nvPr>
            <p:ph idx="1"/>
          </p:nvPr>
        </p:nvSpPr>
        <p:spPr>
          <a:xfrm>
            <a:off x="317500" y="795330"/>
            <a:ext cx="9131300" cy="5570702"/>
          </a:xfrm>
        </p:spPr>
        <p:txBody>
          <a:bodyPr>
            <a:norm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Massive thank you to Dawn </a:t>
            </a:r>
            <a:r>
              <a:rPr lang="en-GB" sz="1600" dirty="0">
                <a:latin typeface="Calibri" panose="020F0502020204030204" pitchFamily="34" charset="0"/>
                <a:ea typeface="Calibri" panose="020F0502020204030204" pitchFamily="34" charset="0"/>
                <a:cs typeface="Times New Roman" panose="02020603050405020304" pitchFamily="18" charset="0"/>
              </a:rPr>
              <a:t>for co-ordinating the league and to Lesley for sourcing umpires.</a:t>
            </a:r>
          </a:p>
          <a:p>
            <a:r>
              <a:rPr lang="en-GB" sz="1600" dirty="0">
                <a:latin typeface="Calibri" panose="020F0502020204030204" pitchFamily="34" charset="0"/>
                <a:ea typeface="Calibri" panose="020F0502020204030204" pitchFamily="34" charset="0"/>
                <a:cs typeface="Times New Roman" panose="02020603050405020304" pitchFamily="18" charset="0"/>
              </a:rPr>
              <a:t>87 Teams (25 clubs) in total entered GMJCCL – 800 matches from October to June </a:t>
            </a:r>
          </a:p>
          <a:p>
            <a:r>
              <a:rPr lang="en-GB" sz="1600" dirty="0">
                <a:latin typeface="Calibri" panose="020F0502020204030204" pitchFamily="34" charset="0"/>
                <a:ea typeface="Calibri" panose="020F0502020204030204" pitchFamily="34" charset="0"/>
                <a:cs typeface="Times New Roman" panose="02020603050405020304" pitchFamily="18" charset="0"/>
              </a:rPr>
              <a:t>Ran an Elite &amp; Development competition</a:t>
            </a:r>
          </a:p>
          <a:p>
            <a:r>
              <a:rPr lang="en-GB" sz="1600" dirty="0"/>
              <a:t>League was used for Umpiring Assessments.</a:t>
            </a:r>
          </a:p>
          <a:p>
            <a:endParaRPr lang="en-GB" dirty="0"/>
          </a:p>
          <a:p>
            <a:pPr lvl="1"/>
            <a:endParaRPr lang="en-GB" dirty="0"/>
          </a:p>
          <a:p>
            <a:endParaRPr lang="en-GB" dirty="0"/>
          </a:p>
          <a:p>
            <a:endParaRPr lang="en-GB" dirty="0"/>
          </a:p>
          <a:p>
            <a:pPr marL="0" indent="0">
              <a:buNone/>
            </a:pPr>
            <a:endParaRPr lang="en-GB" dirty="0"/>
          </a:p>
          <a:p>
            <a:endParaRPr lang="en-GB" dirty="0"/>
          </a:p>
          <a:p>
            <a:endParaRPr lang="en-GB" dirty="0"/>
          </a:p>
          <a:p>
            <a:pPr marL="0" indent="0">
              <a:buNone/>
            </a:pPr>
            <a:endParaRPr lang="en-GB" dirty="0"/>
          </a:p>
          <a:p>
            <a:endParaRPr lang="en-GB" dirty="0"/>
          </a:p>
          <a:p>
            <a:endParaRPr lang="en-GB" dirty="0"/>
          </a:p>
          <a:p>
            <a:endParaRPr lang="en-GB" dirty="0"/>
          </a:p>
        </p:txBody>
      </p:sp>
      <p:pic>
        <p:nvPicPr>
          <p:cNvPr id="11" name="Picture 10">
            <a:extLst>
              <a:ext uri="{FF2B5EF4-FFF2-40B4-BE49-F238E27FC236}">
                <a16:creationId xmlns:a16="http://schemas.microsoft.com/office/drawing/2014/main" id="{66955D3B-CCA2-4BCE-B62B-37021BE5A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3890" y="223063"/>
            <a:ext cx="1750610" cy="1707337"/>
          </a:xfrm>
          <a:prstGeom prst="rect">
            <a:avLst/>
          </a:prstGeom>
        </p:spPr>
      </p:pic>
      <p:graphicFrame>
        <p:nvGraphicFramePr>
          <p:cNvPr id="5" name="Table 4">
            <a:extLst>
              <a:ext uri="{FF2B5EF4-FFF2-40B4-BE49-F238E27FC236}">
                <a16:creationId xmlns:a16="http://schemas.microsoft.com/office/drawing/2014/main" id="{0C3BFEC8-4150-3584-45A7-C49497CAB995}"/>
              </a:ext>
            </a:extLst>
          </p:cNvPr>
          <p:cNvGraphicFramePr>
            <a:graphicFrameLocks noGrp="1"/>
          </p:cNvGraphicFramePr>
          <p:nvPr>
            <p:extLst>
              <p:ext uri="{D42A27DB-BD31-4B8C-83A1-F6EECF244321}">
                <p14:modId xmlns:p14="http://schemas.microsoft.com/office/powerpoint/2010/main" val="1280495895"/>
              </p:ext>
            </p:extLst>
          </p:nvPr>
        </p:nvGraphicFramePr>
        <p:xfrm>
          <a:off x="452200" y="3375141"/>
          <a:ext cx="11287599" cy="2687529"/>
        </p:xfrm>
        <a:graphic>
          <a:graphicData uri="http://schemas.openxmlformats.org/drawingml/2006/table">
            <a:tbl>
              <a:tblPr firstRow="1" firstCol="1" bandRow="1">
                <a:tableStyleId>{5C22544A-7EE6-4342-B048-85BDC9FD1C3A}</a:tableStyleId>
              </a:tblPr>
              <a:tblGrid>
                <a:gridCol w="1880860">
                  <a:extLst>
                    <a:ext uri="{9D8B030D-6E8A-4147-A177-3AD203B41FA5}">
                      <a16:colId xmlns:a16="http://schemas.microsoft.com/office/drawing/2014/main" val="985837666"/>
                    </a:ext>
                  </a:extLst>
                </a:gridCol>
                <a:gridCol w="1881673">
                  <a:extLst>
                    <a:ext uri="{9D8B030D-6E8A-4147-A177-3AD203B41FA5}">
                      <a16:colId xmlns:a16="http://schemas.microsoft.com/office/drawing/2014/main" val="789340037"/>
                    </a:ext>
                  </a:extLst>
                </a:gridCol>
                <a:gridCol w="1880860">
                  <a:extLst>
                    <a:ext uri="{9D8B030D-6E8A-4147-A177-3AD203B41FA5}">
                      <a16:colId xmlns:a16="http://schemas.microsoft.com/office/drawing/2014/main" val="2001608581"/>
                    </a:ext>
                  </a:extLst>
                </a:gridCol>
                <a:gridCol w="1881673">
                  <a:extLst>
                    <a:ext uri="{9D8B030D-6E8A-4147-A177-3AD203B41FA5}">
                      <a16:colId xmlns:a16="http://schemas.microsoft.com/office/drawing/2014/main" val="603799128"/>
                    </a:ext>
                  </a:extLst>
                </a:gridCol>
                <a:gridCol w="1880860">
                  <a:extLst>
                    <a:ext uri="{9D8B030D-6E8A-4147-A177-3AD203B41FA5}">
                      <a16:colId xmlns:a16="http://schemas.microsoft.com/office/drawing/2014/main" val="2064581723"/>
                    </a:ext>
                  </a:extLst>
                </a:gridCol>
                <a:gridCol w="1881673">
                  <a:extLst>
                    <a:ext uri="{9D8B030D-6E8A-4147-A177-3AD203B41FA5}">
                      <a16:colId xmlns:a16="http://schemas.microsoft.com/office/drawing/2014/main" val="1434130319"/>
                    </a:ext>
                  </a:extLst>
                </a:gridCol>
              </a:tblGrid>
              <a:tr h="300541">
                <a:tc>
                  <a:txBody>
                    <a:bodyPr/>
                    <a:lstStyle/>
                    <a:p>
                      <a:pPr algn="ctr">
                        <a:lnSpc>
                          <a:spcPct val="107000"/>
                        </a:lnSpc>
                        <a:spcAft>
                          <a:spcPts val="0"/>
                        </a:spcAft>
                      </a:pPr>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Under 11 Elite</a:t>
                      </a:r>
                      <a:endParaRPr lang="en-GB"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Under 11 Development</a:t>
                      </a:r>
                      <a:endParaRPr lang="en-GB"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Under 12 Elite</a:t>
                      </a:r>
                      <a:endParaRPr lang="en-GB"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Under 12 Development</a:t>
                      </a:r>
                      <a:endParaRPr lang="en-GB"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Under 13 Elite</a:t>
                      </a:r>
                      <a:endParaRPr lang="en-GB"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Under 13 Development</a:t>
                      </a:r>
                      <a:endParaRPr lang="en-GB"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extLst>
                  <a:ext uri="{0D108BD9-81ED-4DB2-BD59-A6C34878D82A}">
                    <a16:rowId xmlns:a16="http://schemas.microsoft.com/office/drawing/2014/main" val="2898467314"/>
                  </a:ext>
                </a:extLst>
              </a:tr>
              <a:tr h="198607">
                <a:tc>
                  <a:txBody>
                    <a:bodyPr/>
                    <a:lstStyle/>
                    <a:p>
                      <a:pPr algn="ctr">
                        <a:lnSpc>
                          <a:spcPct val="107000"/>
                        </a:lnSpc>
                        <a:spcAft>
                          <a:spcPts val="0"/>
                        </a:spcAft>
                      </a:pPr>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Champs – Oldham</a:t>
                      </a:r>
                      <a:endParaRPr lang="en-GB"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Champs – Oldham B</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Champs – Kingsway Power</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Champs – Trafford</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Champs – Kingsway Power</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Champs – Tameside B</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extLst>
                  <a:ext uri="{0D108BD9-81ED-4DB2-BD59-A6C34878D82A}">
                    <a16:rowId xmlns:a16="http://schemas.microsoft.com/office/drawing/2014/main" val="1489368176"/>
                  </a:ext>
                </a:extLst>
              </a:tr>
              <a:tr h="198607">
                <a:tc>
                  <a:txBody>
                    <a:bodyPr/>
                    <a:lstStyle/>
                    <a:p>
                      <a:pPr algn="ctr">
                        <a:lnSpc>
                          <a:spcPct val="107000"/>
                        </a:lnSpc>
                        <a:spcAft>
                          <a:spcPts val="0"/>
                        </a:spcAft>
                      </a:pPr>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r>
                        <a:rPr lang="en-US" sz="1200"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nd</a:t>
                      </a:r>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Trafford</a:t>
                      </a:r>
                      <a:endParaRPr lang="en-GB"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r>
                        <a:rPr lang="en-US" sz="1200" b="1"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nd</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Rivington</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r>
                        <a:rPr lang="en-US" sz="1200" b="1"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nd</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Oldham</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r>
                        <a:rPr lang="en-US" sz="1200" b="1"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nd</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DNA</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r>
                        <a:rPr lang="en-US" sz="1200" b="1"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nd</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Oldham</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r>
                        <a:rPr lang="en-US" sz="1200" b="1"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nd</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Rochdale</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extLst>
                  <a:ext uri="{0D108BD9-81ED-4DB2-BD59-A6C34878D82A}">
                    <a16:rowId xmlns:a16="http://schemas.microsoft.com/office/drawing/2014/main" val="718965890"/>
                  </a:ext>
                </a:extLst>
              </a:tr>
              <a:tr h="198607">
                <a:tc>
                  <a:txBody>
                    <a:bodyPr/>
                    <a:lstStyle/>
                    <a:p>
                      <a:pPr algn="ctr">
                        <a:lnSpc>
                          <a:spcPct val="107000"/>
                        </a:lnSpc>
                        <a:spcAft>
                          <a:spcPts val="0"/>
                        </a:spcAft>
                      </a:pPr>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r>
                        <a:rPr lang="en-US" sz="1200"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rd</a:t>
                      </a:r>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YW Bury</a:t>
                      </a:r>
                      <a:endParaRPr lang="en-GB"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solidFill>
                      <a:schemeClr val="accent4">
                        <a:lumMod val="60000"/>
                        <a:lumOff val="4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r>
                        <a:rPr lang="en-US" sz="1200" b="1"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rd</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Denton</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r>
                        <a:rPr lang="en-US" sz="1200" b="1"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rd</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Ellesmere Port</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r>
                        <a:rPr lang="en-US" sz="1200" b="1"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rd</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Bramhall</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r>
                        <a:rPr lang="en-US" sz="1200" b="1"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rd</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YW Bury</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r>
                        <a:rPr lang="en-US" sz="1200" b="1"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rd</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Bramhall</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extLst>
                  <a:ext uri="{0D108BD9-81ED-4DB2-BD59-A6C34878D82A}">
                    <a16:rowId xmlns:a16="http://schemas.microsoft.com/office/drawing/2014/main" val="3183396188"/>
                  </a:ext>
                </a:extLst>
              </a:tr>
              <a:tr h="198607">
                <a:tc>
                  <a:txBody>
                    <a:bodyPr/>
                    <a:lstStyle/>
                    <a:p>
                      <a:pPr algn="ctr">
                        <a:lnSpc>
                          <a:spcPct val="107000"/>
                        </a:lnSpc>
                        <a:spcAft>
                          <a:spcPts val="0"/>
                        </a:spcAft>
                      </a:pPr>
                      <a:endParaRPr lang="en-GB"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endParaRPr lang="en-GB"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endParaRPr lang="en-GB"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extLst>
                  <a:ext uri="{0D108BD9-81ED-4DB2-BD59-A6C34878D82A}">
                    <a16:rowId xmlns:a16="http://schemas.microsoft.com/office/drawing/2014/main" val="563787664"/>
                  </a:ext>
                </a:extLst>
              </a:tr>
              <a:tr h="198607">
                <a:tc>
                  <a:txBody>
                    <a:bodyPr/>
                    <a:lstStyle/>
                    <a:p>
                      <a:pPr algn="ctr">
                        <a:lnSpc>
                          <a:spcPct val="107000"/>
                        </a:lnSpc>
                        <a:spcAft>
                          <a:spcPts val="0"/>
                        </a:spcAft>
                      </a:pPr>
                      <a:endParaRPr lang="en-GB"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endParaRPr lang="en-GB"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endParaRPr lang="en-GB"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extLst>
                  <a:ext uri="{0D108BD9-81ED-4DB2-BD59-A6C34878D82A}">
                    <a16:rowId xmlns:a16="http://schemas.microsoft.com/office/drawing/2014/main" val="4155953753"/>
                  </a:ext>
                </a:extLst>
              </a:tr>
              <a:tr h="293279">
                <a:tc>
                  <a:txBody>
                    <a:bodyPr/>
                    <a:lstStyle/>
                    <a:p>
                      <a:pPr algn="ctr">
                        <a:lnSpc>
                          <a:spcPct val="107000"/>
                        </a:lnSpc>
                        <a:spcAft>
                          <a:spcPts val="0"/>
                        </a:spcAft>
                      </a:pPr>
                      <a:r>
                        <a:rPr lang="en-US"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Under 14 Elite </a:t>
                      </a:r>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To Qualify for Regional Comp</a:t>
                      </a:r>
                      <a:endParaRPr lang="en-GB"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Under 14 Development</a:t>
                      </a:r>
                      <a:endParaRPr lang="en-GB"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Under 15 Elite</a:t>
                      </a:r>
                      <a:endParaRPr lang="en-GB"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Under 15 Development</a:t>
                      </a:r>
                      <a:endParaRPr lang="en-GB"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Under 16 Elite </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To Qualify for Regional Comp</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endParaRPr lang="en-GB"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extLst>
                  <a:ext uri="{0D108BD9-81ED-4DB2-BD59-A6C34878D82A}">
                    <a16:rowId xmlns:a16="http://schemas.microsoft.com/office/drawing/2014/main" val="4043137828"/>
                  </a:ext>
                </a:extLst>
              </a:tr>
              <a:tr h="198607">
                <a:tc>
                  <a:txBody>
                    <a:bodyPr/>
                    <a:lstStyle/>
                    <a:p>
                      <a:pPr algn="ctr">
                        <a:lnSpc>
                          <a:spcPct val="107000"/>
                        </a:lnSpc>
                        <a:spcAft>
                          <a:spcPts val="0"/>
                        </a:spcAft>
                      </a:pPr>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Champs – Oldham</a:t>
                      </a:r>
                      <a:endParaRPr lang="en-GB"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Champs – Rivington</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Champs – Kingsway Power</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Champs </a:t>
                      </a:r>
                    </a:p>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Northwich Sapphires</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Champs – YW Bury</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endParaRPr lang="en-GB"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extLst>
                  <a:ext uri="{0D108BD9-81ED-4DB2-BD59-A6C34878D82A}">
                    <a16:rowId xmlns:a16="http://schemas.microsoft.com/office/drawing/2014/main" val="1178427214"/>
                  </a:ext>
                </a:extLst>
              </a:tr>
              <a:tr h="198607">
                <a:tc>
                  <a:txBody>
                    <a:bodyPr/>
                    <a:lstStyle/>
                    <a:p>
                      <a:pPr algn="ctr">
                        <a:lnSpc>
                          <a:spcPct val="107000"/>
                        </a:lnSpc>
                        <a:spcAft>
                          <a:spcPts val="0"/>
                        </a:spcAft>
                      </a:pPr>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r>
                        <a:rPr lang="en-US" sz="1200"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nd</a:t>
                      </a:r>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YW Bury</a:t>
                      </a:r>
                      <a:endParaRPr lang="en-GB"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r>
                        <a:rPr lang="en-US" sz="1200" b="1"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nd</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DNA</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r>
                        <a:rPr lang="en-US" sz="1200" b="1"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nd</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Oldham</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r>
                        <a:rPr lang="en-US" sz="1200" b="1"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nd</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Chorley Inferno</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r>
                        <a:rPr lang="en-US" sz="1200" b="1"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nd</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Oldham</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endParaRPr lang="en-GB"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extLst>
                  <a:ext uri="{0D108BD9-81ED-4DB2-BD59-A6C34878D82A}">
                    <a16:rowId xmlns:a16="http://schemas.microsoft.com/office/drawing/2014/main" val="676842457"/>
                  </a:ext>
                </a:extLst>
              </a:tr>
              <a:tr h="198607">
                <a:tc>
                  <a:txBody>
                    <a:bodyPr/>
                    <a:lstStyle/>
                    <a:p>
                      <a:pPr algn="ctr">
                        <a:lnSpc>
                          <a:spcPct val="107000"/>
                        </a:lnSpc>
                        <a:spcAft>
                          <a:spcPts val="0"/>
                        </a:spcAft>
                      </a:pPr>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r>
                        <a:rPr lang="en-US" sz="1200"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rd</a:t>
                      </a:r>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Tameside</a:t>
                      </a:r>
                      <a:endParaRPr lang="en-GB"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r>
                        <a:rPr lang="en-US" sz="1200" b="1"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rd</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Trafford B</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r>
                        <a:rPr lang="en-US" sz="1200" b="1"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rd</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YW Bury</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r>
                        <a:rPr lang="en-US" sz="1200" b="1"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rd</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Rivington</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r>
                        <a:rPr lang="en-US" sz="1200" b="1"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rd</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Bramhall</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endParaRPr lang="en-GB"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extLst>
                  <a:ext uri="{0D108BD9-81ED-4DB2-BD59-A6C34878D82A}">
                    <a16:rowId xmlns:a16="http://schemas.microsoft.com/office/drawing/2014/main" val="748613996"/>
                  </a:ext>
                </a:extLst>
              </a:tr>
              <a:tr h="198607">
                <a:tc>
                  <a:txBody>
                    <a:bodyPr/>
                    <a:lstStyle/>
                    <a:p>
                      <a:pPr algn="ctr">
                        <a:lnSpc>
                          <a:spcPct val="107000"/>
                        </a:lnSpc>
                        <a:spcAft>
                          <a:spcPts val="0"/>
                        </a:spcAft>
                      </a:pPr>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a:t>
                      </a:r>
                      <a:r>
                        <a:rPr lang="en-US" sz="1200"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a:r>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Bramhall</a:t>
                      </a:r>
                      <a:endParaRPr lang="en-GB"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a:t>
                      </a:r>
                      <a:r>
                        <a:rPr lang="en-US" sz="1200" b="1" kern="1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a:r>
                      <a:r>
                        <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Trafford</a:t>
                      </a:r>
                      <a:endParaRPr lang="en-GB"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tc>
                  <a:txBody>
                    <a:bodyPr/>
                    <a:lstStyle/>
                    <a:p>
                      <a:pPr algn="ctr">
                        <a:lnSpc>
                          <a:spcPct val="107000"/>
                        </a:lnSpc>
                        <a:spcAft>
                          <a:spcPts val="0"/>
                        </a:spcAft>
                      </a:pPr>
                      <a:endParaRPr lang="en-GB"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54" marR="66854" marT="0" marB="0" anchor="ctr">
                    <a:solidFill>
                      <a:schemeClr val="accent4">
                        <a:lumMod val="60000"/>
                        <a:lumOff val="40000"/>
                      </a:schemeClr>
                    </a:solidFill>
                  </a:tcPr>
                </a:tc>
                <a:extLst>
                  <a:ext uri="{0D108BD9-81ED-4DB2-BD59-A6C34878D82A}">
                    <a16:rowId xmlns:a16="http://schemas.microsoft.com/office/drawing/2014/main" val="884203441"/>
                  </a:ext>
                </a:extLst>
              </a:tr>
            </a:tbl>
          </a:graphicData>
        </a:graphic>
      </p:graphicFrame>
      <p:pic>
        <p:nvPicPr>
          <p:cNvPr id="10" name="Picture 9">
            <a:extLst>
              <a:ext uri="{FF2B5EF4-FFF2-40B4-BE49-F238E27FC236}">
                <a16:creationId xmlns:a16="http://schemas.microsoft.com/office/drawing/2014/main" id="{BA59955E-EEB4-53F7-25EC-15E89C95D0CC}"/>
              </a:ext>
            </a:extLst>
          </p:cNvPr>
          <p:cNvPicPr>
            <a:picLocks noChangeAspect="1"/>
          </p:cNvPicPr>
          <p:nvPr/>
        </p:nvPicPr>
        <p:blipFill>
          <a:blip r:embed="rId5">
            <a:extLst>
              <a:ext uri="{28A0092B-C50C-407E-A947-70E740481C1C}">
                <a14:useLocalDpi xmlns:a14="http://schemas.microsoft.com/office/drawing/2010/main" val="0"/>
              </a:ext>
            </a:extLst>
          </a:blip>
          <a:srcRect l="12150" t="7113" r="14206" b="4483"/>
          <a:stretch/>
        </p:blipFill>
        <p:spPr>
          <a:xfrm>
            <a:off x="9864867" y="4384327"/>
            <a:ext cx="2223605" cy="1800003"/>
          </a:xfrm>
          <a:prstGeom prst="rect">
            <a:avLst/>
          </a:prstGeom>
        </p:spPr>
      </p:pic>
    </p:spTree>
    <p:extLst>
      <p:ext uri="{BB962C8B-B14F-4D97-AF65-F5344CB8AC3E}">
        <p14:creationId xmlns:p14="http://schemas.microsoft.com/office/powerpoint/2010/main" val="3275600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559BB-8B72-475C-B339-3C5F2C44DE0E}"/>
              </a:ext>
            </a:extLst>
          </p:cNvPr>
          <p:cNvSpPr>
            <a:spLocks noGrp="1"/>
          </p:cNvSpPr>
          <p:nvPr>
            <p:ph type="title"/>
          </p:nvPr>
        </p:nvSpPr>
        <p:spPr>
          <a:xfrm>
            <a:off x="239589" y="223063"/>
            <a:ext cx="8596668" cy="1320800"/>
          </a:xfrm>
        </p:spPr>
        <p:txBody>
          <a:bodyPr/>
          <a:lstStyle/>
          <a:p>
            <a:r>
              <a:rPr lang="en-GB" u="sng" dirty="0"/>
              <a:t>Performance</a:t>
            </a:r>
            <a:r>
              <a:rPr lang="en-GB" dirty="0"/>
              <a:t> – Sam Longley</a:t>
            </a:r>
          </a:p>
        </p:txBody>
      </p:sp>
      <p:sp>
        <p:nvSpPr>
          <p:cNvPr id="3" name="Content Placeholder 2">
            <a:extLst>
              <a:ext uri="{FF2B5EF4-FFF2-40B4-BE49-F238E27FC236}">
                <a16:creationId xmlns:a16="http://schemas.microsoft.com/office/drawing/2014/main" id="{7BA4D58F-0723-4EC2-8332-76A74EABE7DB}"/>
              </a:ext>
            </a:extLst>
          </p:cNvPr>
          <p:cNvSpPr>
            <a:spLocks noGrp="1"/>
          </p:cNvSpPr>
          <p:nvPr>
            <p:ph idx="1"/>
          </p:nvPr>
        </p:nvSpPr>
        <p:spPr>
          <a:xfrm>
            <a:off x="90791" y="1076731"/>
            <a:ext cx="4875741" cy="5308600"/>
          </a:xfrm>
        </p:spPr>
        <p:txBody>
          <a:bodyPr>
            <a:normAutofit/>
          </a:bodyPr>
          <a:lstStyle/>
          <a:p>
            <a:r>
              <a:rPr lang="en-GB" dirty="0"/>
              <a:t>Full programme ran at Under 13 &amp; Under 15’s</a:t>
            </a:r>
          </a:p>
          <a:p>
            <a:r>
              <a:rPr lang="en-GB" dirty="0"/>
              <a:t>Play Days – very successful </a:t>
            </a:r>
          </a:p>
          <a:p>
            <a:r>
              <a:rPr lang="en-GB" dirty="0"/>
              <a:t>Trip to Bedfordshire &amp; Staffordshire for tournaments.</a:t>
            </a:r>
          </a:p>
          <a:p>
            <a:r>
              <a:rPr lang="en-GB" dirty="0"/>
              <a:t>Challenges impact of calendar and demands on athletes</a:t>
            </a:r>
          </a:p>
          <a:p>
            <a:r>
              <a:rPr lang="en-GB" dirty="0"/>
              <a:t>Players progressing to franchise and EN</a:t>
            </a:r>
          </a:p>
          <a:p>
            <a:r>
              <a:rPr lang="en-GB" dirty="0"/>
              <a:t>Massive thank you to my team of coaches for their invaluable coaching and the selectors and support staff and the umpires who represented Manchester at the play days and helped at trials.</a:t>
            </a:r>
          </a:p>
          <a:p>
            <a:endParaRPr lang="en-GB" dirty="0"/>
          </a:p>
          <a:p>
            <a:endParaRPr lang="en-GB" dirty="0"/>
          </a:p>
          <a:p>
            <a:endParaRPr lang="en-GB" dirty="0"/>
          </a:p>
          <a:p>
            <a:endParaRPr lang="en-GB" dirty="0"/>
          </a:p>
        </p:txBody>
      </p:sp>
      <p:pic>
        <p:nvPicPr>
          <p:cNvPr id="6" name="Picture 5">
            <a:extLst>
              <a:ext uri="{FF2B5EF4-FFF2-40B4-BE49-F238E27FC236}">
                <a16:creationId xmlns:a16="http://schemas.microsoft.com/office/drawing/2014/main" id="{ABEA906E-3E9C-4FA1-B6A0-A5DDED7302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2096" y="80970"/>
            <a:ext cx="1060315" cy="1034105"/>
          </a:xfrm>
          <a:prstGeom prst="rect">
            <a:avLst/>
          </a:prstGeom>
        </p:spPr>
      </p:pic>
      <p:pic>
        <p:nvPicPr>
          <p:cNvPr id="8" name="Picture 7">
            <a:extLst>
              <a:ext uri="{FF2B5EF4-FFF2-40B4-BE49-F238E27FC236}">
                <a16:creationId xmlns:a16="http://schemas.microsoft.com/office/drawing/2014/main" id="{A651170C-A364-AF2A-7EDA-0C2D604A4F4C}"/>
              </a:ext>
            </a:extLst>
          </p:cNvPr>
          <p:cNvPicPr>
            <a:picLocks noChangeAspect="1"/>
          </p:cNvPicPr>
          <p:nvPr/>
        </p:nvPicPr>
        <p:blipFill>
          <a:blip r:embed="rId3">
            <a:extLst>
              <a:ext uri="{28A0092B-C50C-407E-A947-70E740481C1C}">
                <a14:useLocalDpi xmlns:a14="http://schemas.microsoft.com/office/drawing/2010/main" val="0"/>
              </a:ext>
            </a:extLst>
          </a:blip>
          <a:srcRect l="9571" t="26987" r="5478" b="4403"/>
          <a:stretch/>
        </p:blipFill>
        <p:spPr>
          <a:xfrm>
            <a:off x="5824031" y="3834518"/>
            <a:ext cx="4625794" cy="2800419"/>
          </a:xfrm>
          <a:prstGeom prst="rect">
            <a:avLst/>
          </a:prstGeom>
        </p:spPr>
      </p:pic>
      <p:pic>
        <p:nvPicPr>
          <p:cNvPr id="10" name="Picture 9">
            <a:extLst>
              <a:ext uri="{FF2B5EF4-FFF2-40B4-BE49-F238E27FC236}">
                <a16:creationId xmlns:a16="http://schemas.microsoft.com/office/drawing/2014/main" id="{02CE4CF9-6049-22C9-28FC-B8C934C464B1}"/>
              </a:ext>
            </a:extLst>
          </p:cNvPr>
          <p:cNvPicPr>
            <a:picLocks noChangeAspect="1"/>
          </p:cNvPicPr>
          <p:nvPr/>
        </p:nvPicPr>
        <p:blipFill>
          <a:blip r:embed="rId4">
            <a:extLst>
              <a:ext uri="{28A0092B-C50C-407E-A947-70E740481C1C}">
                <a14:useLocalDpi xmlns:a14="http://schemas.microsoft.com/office/drawing/2010/main" val="0"/>
              </a:ext>
            </a:extLst>
          </a:blip>
          <a:srcRect t="23793" b="9829"/>
          <a:stretch/>
        </p:blipFill>
        <p:spPr>
          <a:xfrm>
            <a:off x="5296081" y="1331301"/>
            <a:ext cx="6656330" cy="2209150"/>
          </a:xfrm>
          <a:prstGeom prst="rect">
            <a:avLst/>
          </a:prstGeom>
        </p:spPr>
      </p:pic>
    </p:spTree>
    <p:extLst>
      <p:ext uri="{BB962C8B-B14F-4D97-AF65-F5344CB8AC3E}">
        <p14:creationId xmlns:p14="http://schemas.microsoft.com/office/powerpoint/2010/main" val="721645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D166-41BF-4C62-ACFA-AFA4E66B598A}"/>
              </a:ext>
            </a:extLst>
          </p:cNvPr>
          <p:cNvSpPr>
            <a:spLocks noGrp="1"/>
          </p:cNvSpPr>
          <p:nvPr>
            <p:ph type="title"/>
          </p:nvPr>
        </p:nvSpPr>
        <p:spPr/>
        <p:txBody>
          <a:bodyPr/>
          <a:lstStyle/>
          <a:p>
            <a:r>
              <a:rPr lang="en-GB" u="sng" dirty="0"/>
              <a:t>Schools</a:t>
            </a:r>
            <a:r>
              <a:rPr lang="en-GB" dirty="0"/>
              <a:t> </a:t>
            </a:r>
          </a:p>
        </p:txBody>
      </p:sp>
      <p:sp>
        <p:nvSpPr>
          <p:cNvPr id="5" name="Content Placeholder 4">
            <a:extLst>
              <a:ext uri="{FF2B5EF4-FFF2-40B4-BE49-F238E27FC236}">
                <a16:creationId xmlns:a16="http://schemas.microsoft.com/office/drawing/2014/main" id="{30D6D577-4F7F-4086-9E38-1C2C13B165B0}"/>
              </a:ext>
            </a:extLst>
          </p:cNvPr>
          <p:cNvSpPr>
            <a:spLocks noGrp="1"/>
          </p:cNvSpPr>
          <p:nvPr>
            <p:ph sz="half" idx="2"/>
          </p:nvPr>
        </p:nvSpPr>
        <p:spPr>
          <a:xfrm>
            <a:off x="409045" y="1501972"/>
            <a:ext cx="9369955" cy="4174928"/>
          </a:xfrm>
        </p:spPr>
        <p:txBody>
          <a:bodyPr>
            <a:normAutofit/>
          </a:bodyPr>
          <a:lstStyle/>
          <a:p>
            <a:r>
              <a:rPr lang="en-GB" dirty="0"/>
              <a:t>Our schools have had another great season, thank you to the Schools Committee for running their leagues and qualification competitions for Regional Schools that lead to National School Competition.</a:t>
            </a:r>
          </a:p>
          <a:p>
            <a:r>
              <a:rPr lang="en-GB" dirty="0"/>
              <a:t>Thank you to all officials and Tournament Referees who have supported these competitions and to Lesley for sourcing them.</a:t>
            </a:r>
          </a:p>
          <a:p>
            <a:endParaRPr lang="en-GB" dirty="0"/>
          </a:p>
          <a:p>
            <a:endParaRPr lang="en-GB" dirty="0"/>
          </a:p>
          <a:p>
            <a:endParaRPr lang="en-GB" dirty="0"/>
          </a:p>
          <a:p>
            <a:endParaRPr lang="en-GB" dirty="0"/>
          </a:p>
        </p:txBody>
      </p:sp>
      <p:sp>
        <p:nvSpPr>
          <p:cNvPr id="9" name="Title 1">
            <a:extLst>
              <a:ext uri="{FF2B5EF4-FFF2-40B4-BE49-F238E27FC236}">
                <a16:creationId xmlns:a16="http://schemas.microsoft.com/office/drawing/2014/main" id="{993D6F52-A751-465A-8391-679093B78B07}"/>
              </a:ext>
            </a:extLst>
          </p:cNvPr>
          <p:cNvSpPr txBox="1">
            <a:spLocks/>
          </p:cNvSpPr>
          <p:nvPr/>
        </p:nvSpPr>
        <p:spPr>
          <a:xfrm>
            <a:off x="795688" y="34290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u="sng" dirty="0"/>
          </a:p>
        </p:txBody>
      </p:sp>
      <p:pic>
        <p:nvPicPr>
          <p:cNvPr id="14" name="Picture 13">
            <a:extLst>
              <a:ext uri="{FF2B5EF4-FFF2-40B4-BE49-F238E27FC236}">
                <a16:creationId xmlns:a16="http://schemas.microsoft.com/office/drawing/2014/main" id="{D4574E16-4035-4A45-9291-0A5853578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3890" y="223063"/>
            <a:ext cx="1750610" cy="1707337"/>
          </a:xfrm>
          <a:prstGeom prst="rect">
            <a:avLst/>
          </a:prstGeom>
        </p:spPr>
      </p:pic>
      <p:graphicFrame>
        <p:nvGraphicFramePr>
          <p:cNvPr id="7" name="Table 7">
            <a:extLst>
              <a:ext uri="{FF2B5EF4-FFF2-40B4-BE49-F238E27FC236}">
                <a16:creationId xmlns:a16="http://schemas.microsoft.com/office/drawing/2014/main" id="{C9E6F305-874C-23FB-F0F7-A9A9DCF10555}"/>
              </a:ext>
            </a:extLst>
          </p:cNvPr>
          <p:cNvGraphicFramePr>
            <a:graphicFrameLocks noGrp="1"/>
          </p:cNvGraphicFramePr>
          <p:nvPr>
            <p:extLst>
              <p:ext uri="{D42A27DB-BD31-4B8C-83A1-F6EECF244321}">
                <p14:modId xmlns:p14="http://schemas.microsoft.com/office/powerpoint/2010/main" val="3913058862"/>
              </p:ext>
            </p:extLst>
          </p:nvPr>
        </p:nvGraphicFramePr>
        <p:xfrm>
          <a:off x="1030022" y="3729990"/>
          <a:ext cx="8127999" cy="10109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138671245"/>
                    </a:ext>
                  </a:extLst>
                </a:gridCol>
                <a:gridCol w="2709333">
                  <a:extLst>
                    <a:ext uri="{9D8B030D-6E8A-4147-A177-3AD203B41FA5}">
                      <a16:colId xmlns:a16="http://schemas.microsoft.com/office/drawing/2014/main" val="2551361127"/>
                    </a:ext>
                  </a:extLst>
                </a:gridCol>
                <a:gridCol w="2709333">
                  <a:extLst>
                    <a:ext uri="{9D8B030D-6E8A-4147-A177-3AD203B41FA5}">
                      <a16:colId xmlns:a16="http://schemas.microsoft.com/office/drawing/2014/main" val="49755034"/>
                    </a:ext>
                  </a:extLst>
                </a:gridCol>
              </a:tblGrid>
              <a:tr h="370840">
                <a:tc>
                  <a:txBody>
                    <a:bodyPr/>
                    <a:lstStyle/>
                    <a:p>
                      <a:pPr algn="ctr"/>
                      <a:r>
                        <a:rPr lang="en-US" dirty="0"/>
                        <a:t>Under 14 National Schools</a:t>
                      </a:r>
                      <a:endParaRPr lang="en-GB" dirty="0"/>
                    </a:p>
                  </a:txBody>
                  <a:tcPr/>
                </a:tc>
                <a:tc>
                  <a:txBody>
                    <a:bodyPr/>
                    <a:lstStyle/>
                    <a:p>
                      <a:pPr algn="ctr"/>
                      <a:r>
                        <a:rPr lang="en-US" dirty="0"/>
                        <a:t>Under 16 National Schoools</a:t>
                      </a:r>
                      <a:endParaRPr lang="en-GB" dirty="0"/>
                    </a:p>
                  </a:txBody>
                  <a:tcPr/>
                </a:tc>
                <a:tc>
                  <a:txBody>
                    <a:bodyPr/>
                    <a:lstStyle/>
                    <a:p>
                      <a:pPr algn="ctr"/>
                      <a:r>
                        <a:rPr lang="en-US" dirty="0"/>
                        <a:t>Under 19 National Schools</a:t>
                      </a:r>
                      <a:endParaRPr lang="en-GB" dirty="0"/>
                    </a:p>
                  </a:txBody>
                  <a:tcPr/>
                </a:tc>
                <a:extLst>
                  <a:ext uri="{0D108BD9-81ED-4DB2-BD59-A6C34878D82A}">
                    <a16:rowId xmlns:a16="http://schemas.microsoft.com/office/drawing/2014/main" val="3217970364"/>
                  </a:ext>
                </a:extLst>
              </a:tr>
              <a:tr h="370840">
                <a:tc>
                  <a:txBody>
                    <a:bodyPr/>
                    <a:lstStyle/>
                    <a:p>
                      <a:pPr algn="ctr"/>
                      <a:r>
                        <a:rPr lang="en-US" dirty="0"/>
                        <a:t>Cheadle Hulme 5</a:t>
                      </a:r>
                      <a:r>
                        <a:rPr lang="en-US" baseline="30000" dirty="0"/>
                        <a:t>th</a:t>
                      </a:r>
                      <a:r>
                        <a:rPr lang="en-US" dirty="0"/>
                        <a:t> </a:t>
                      </a:r>
                      <a:endParaRPr lang="en-GB" dirty="0"/>
                    </a:p>
                  </a:txBody>
                  <a:tcPr/>
                </a:tc>
                <a:tc>
                  <a:txBody>
                    <a:bodyPr/>
                    <a:lstStyle/>
                    <a:p>
                      <a:pPr algn="ctr"/>
                      <a:r>
                        <a:rPr lang="en-US" dirty="0"/>
                        <a:t>Withington 2</a:t>
                      </a:r>
                      <a:r>
                        <a:rPr lang="en-US" baseline="30000" dirty="0"/>
                        <a:t>nd</a:t>
                      </a:r>
                      <a:r>
                        <a:rPr lang="en-US" dirty="0"/>
                        <a:t> </a:t>
                      </a:r>
                      <a:endParaRPr lang="en-GB" dirty="0"/>
                    </a:p>
                  </a:txBody>
                  <a:tcPr/>
                </a:tc>
                <a:tc>
                  <a:txBody>
                    <a:bodyPr/>
                    <a:lstStyle/>
                    <a:p>
                      <a:pPr algn="ctr"/>
                      <a:r>
                        <a:rPr lang="en-US" dirty="0"/>
                        <a:t>Cheadle Hulme – 5</a:t>
                      </a:r>
                      <a:r>
                        <a:rPr lang="en-US" baseline="30000" dirty="0"/>
                        <a:t>th</a:t>
                      </a:r>
                      <a:r>
                        <a:rPr lang="en-US" dirty="0"/>
                        <a:t> </a:t>
                      </a:r>
                      <a:endParaRPr lang="en-GB" dirty="0"/>
                    </a:p>
                  </a:txBody>
                  <a:tcPr/>
                </a:tc>
                <a:extLst>
                  <a:ext uri="{0D108BD9-81ED-4DB2-BD59-A6C34878D82A}">
                    <a16:rowId xmlns:a16="http://schemas.microsoft.com/office/drawing/2014/main" val="2527700895"/>
                  </a:ext>
                </a:extLst>
              </a:tr>
            </a:tbl>
          </a:graphicData>
        </a:graphic>
      </p:graphicFrame>
    </p:spTree>
    <p:extLst>
      <p:ext uri="{BB962C8B-B14F-4D97-AF65-F5344CB8AC3E}">
        <p14:creationId xmlns:p14="http://schemas.microsoft.com/office/powerpoint/2010/main" val="2240314297"/>
      </p:ext>
    </p:extLst>
  </p:cSld>
  <p:clrMapOvr>
    <a:masterClrMapping/>
  </p:clrMapOvr>
</p:sld>
</file>

<file path=ppt/theme/theme1.xml><?xml version="1.0" encoding="utf-8"?>
<a:theme xmlns:a="http://schemas.openxmlformats.org/drawingml/2006/main" name="Facet">
  <a:themeElements>
    <a:clrScheme name="Custom 3">
      <a:dk1>
        <a:srgbClr val="000000"/>
      </a:dk1>
      <a:lt1>
        <a:sysClr val="window" lastClr="FFFFFF"/>
      </a:lt1>
      <a:dk2>
        <a:srgbClr val="637052"/>
      </a:dk2>
      <a:lt2>
        <a:srgbClr val="CCDDEA"/>
      </a:lt2>
      <a:accent1>
        <a:srgbClr val="E48312"/>
      </a:accent1>
      <a:accent2>
        <a:srgbClr val="FF9933"/>
      </a:accent2>
      <a:accent3>
        <a:srgbClr val="FFFF00"/>
      </a:accent3>
      <a:accent4>
        <a:srgbClr val="F3B46C"/>
      </a:accent4>
      <a:accent5>
        <a:srgbClr val="FF9900"/>
      </a:accent5>
      <a:accent6>
        <a:srgbClr val="F7CD9D"/>
      </a:accent6>
      <a:hlink>
        <a:srgbClr val="FF9933"/>
      </a:hlink>
      <a:folHlink>
        <a:srgbClr val="FF99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7090</TotalTime>
  <Words>903</Words>
  <Application>Microsoft Office PowerPoint</Application>
  <PresentationFormat>Widescreen</PresentationFormat>
  <Paragraphs>169</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Trebuchet MS</vt:lpstr>
      <vt:lpstr>Wingdings</vt:lpstr>
      <vt:lpstr>Wingdings 3</vt:lpstr>
      <vt:lpstr>Facet</vt:lpstr>
      <vt:lpstr>Greater Manchester County Netball Association - GMCNA</vt:lpstr>
      <vt:lpstr>Welcome &amp; President’s Address</vt:lpstr>
      <vt:lpstr>Agenda</vt:lpstr>
      <vt:lpstr>Treasurer Report  – Janet Murray</vt:lpstr>
      <vt:lpstr>Officer Reports</vt:lpstr>
      <vt:lpstr>Officiating – Lesley Smith</vt:lpstr>
      <vt:lpstr>Competition – Dawn Day (GMJCCL)</vt:lpstr>
      <vt:lpstr>Performance – Sam Longley</vt:lpstr>
      <vt:lpstr>Schools </vt:lpstr>
      <vt:lpstr>Bee Netball </vt:lpstr>
      <vt:lpstr>National Competitions</vt:lpstr>
      <vt:lpstr>Development – Abbey Barry (see separate document)</vt:lpstr>
      <vt:lpstr>Volunteers</vt:lpstr>
      <vt:lpstr>Para Netball – Katie Thompson</vt:lpstr>
      <vt:lpstr>Sad News</vt:lpstr>
      <vt:lpstr>2024/2025</vt:lpstr>
      <vt:lpstr>Massive Thank You To All!</vt:lpstr>
      <vt:lpstr>League &amp; Borough Reports</vt:lpstr>
      <vt:lpstr>Other Agenda Items</vt:lpstr>
      <vt:lpstr>Questions</vt:lpstr>
      <vt:lpstr>   Thank you for joining us this evening and if you do have any questions please do not hesitate to get in touch! greatermanchesternetball@gmail.com or abbey.barry@englandnetball.co.uk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Manchester County Netball Association - GMCNA</dc:title>
  <dc:creator>SAM LONGLEY</dc:creator>
  <cp:lastModifiedBy>Sam Longley</cp:lastModifiedBy>
  <cp:revision>46</cp:revision>
  <dcterms:created xsi:type="dcterms:W3CDTF">2020-09-21T08:56:26Z</dcterms:created>
  <dcterms:modified xsi:type="dcterms:W3CDTF">2025-11-02T16:20:18Z</dcterms:modified>
</cp:coreProperties>
</file>