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 id="262" r:id="rId8"/>
    <p:sldId id="264" r:id="rId9"/>
    <p:sldId id="267" r:id="rId10"/>
    <p:sldId id="268" r:id="rId11"/>
    <p:sldId id="269" r:id="rId12"/>
    <p:sldId id="270" r:id="rId13"/>
    <p:sldId id="289" r:id="rId14"/>
    <p:sldId id="287" r:id="rId15"/>
    <p:sldId id="282" r:id="rId16"/>
    <p:sldId id="272" r:id="rId17"/>
    <p:sldId id="288" r:id="rId18"/>
    <p:sldId id="273" r:id="rId19"/>
    <p:sldId id="274" r:id="rId20"/>
    <p:sldId id="275" r:id="rId21"/>
    <p:sldId id="276" r:id="rId22"/>
    <p:sldId id="277" r:id="rId23"/>
    <p:sldId id="280" r:id="rId24"/>
    <p:sldId id="2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5" autoAdjust="0"/>
    <p:restoredTop sz="94660"/>
  </p:normalViewPr>
  <p:slideViewPr>
    <p:cSldViewPr snapToGrid="0">
      <p:cViewPr varScale="1">
        <p:scale>
          <a:sx n="85" d="100"/>
          <a:sy n="85" d="100"/>
        </p:scale>
        <p:origin x="59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Longley" userId="e5f0231a59268a7a" providerId="LiveId" clId="{4CB17C79-C430-4C01-9C9A-5C41176BF203}"/>
    <pc:docChg chg="custSel modSld">
      <pc:chgData name="Sam Longley" userId="e5f0231a59268a7a" providerId="LiveId" clId="{4CB17C79-C430-4C01-9C9A-5C41176BF203}" dt="2025-11-02T16:18:32.188" v="31" actId="313"/>
      <pc:docMkLst>
        <pc:docMk/>
      </pc:docMkLst>
      <pc:sldChg chg="modSp mod">
        <pc:chgData name="Sam Longley" userId="e5f0231a59268a7a" providerId="LiveId" clId="{4CB17C79-C430-4C01-9C9A-5C41176BF203}" dt="2025-11-02T16:18:32.188" v="31" actId="313"/>
        <pc:sldMkLst>
          <pc:docMk/>
          <pc:sldMk cId="344710356" sldId="282"/>
        </pc:sldMkLst>
        <pc:spChg chg="mod">
          <ac:chgData name="Sam Longley" userId="e5f0231a59268a7a" providerId="LiveId" clId="{4CB17C79-C430-4C01-9C9A-5C41176BF203}" dt="2025-11-02T16:18:32.188" v="31" actId="313"/>
          <ac:spMkLst>
            <pc:docMk/>
            <pc:sldMk cId="344710356" sldId="282"/>
            <ac:spMk id="2" creationId="{8D5A8129-F300-4CD7-8EF4-366D05FFBE70}"/>
          </ac:spMkLst>
        </pc:spChg>
        <pc:spChg chg="mod">
          <ac:chgData name="Sam Longley" userId="e5f0231a59268a7a" providerId="LiveId" clId="{4CB17C79-C430-4C01-9C9A-5C41176BF203}" dt="2025-11-02T16:18:19.847" v="28" actId="14100"/>
          <ac:spMkLst>
            <pc:docMk/>
            <pc:sldMk cId="344710356" sldId="282"/>
            <ac:spMk id="3" creationId="{4BDD5CA5-34BE-CDC0-D102-93F264E5AE6F}"/>
          </ac:spMkLst>
        </pc:spChg>
      </pc:sldChg>
    </pc:docChg>
  </pc:docChgLst>
  <pc:docChgLst>
    <pc:chgData name="Sam Longley" userId="e5f0231a59268a7a" providerId="LiveId" clId="{3CC14D2E-F125-473E-9E16-9AD1E4046A9E}"/>
    <pc:docChg chg="undo custSel modSld sldOrd">
      <pc:chgData name="Sam Longley" userId="e5f0231a59268a7a" providerId="LiveId" clId="{3CC14D2E-F125-473E-9E16-9AD1E4046A9E}" dt="2023-10-03T17:22:37.882" v="2590" actId="1076"/>
      <pc:docMkLst>
        <pc:docMk/>
      </pc:docMkLst>
      <pc:sldChg chg="addSp delSp modSp mod">
        <pc:chgData name="Sam Longley" userId="e5f0231a59268a7a" providerId="LiveId" clId="{3CC14D2E-F125-473E-9E16-9AD1E4046A9E}" dt="2023-10-02T21:43:23.040" v="2" actId="1076"/>
        <pc:sldMkLst>
          <pc:docMk/>
          <pc:sldMk cId="2759550567" sldId="258"/>
        </pc:sldMkLst>
      </pc:sldChg>
      <pc:sldChg chg="addSp delSp modSp mod">
        <pc:chgData name="Sam Longley" userId="e5f0231a59268a7a" providerId="LiveId" clId="{3CC14D2E-F125-473E-9E16-9AD1E4046A9E}" dt="2023-10-03T17:22:37.882" v="2590" actId="1076"/>
        <pc:sldMkLst>
          <pc:docMk/>
          <pc:sldMk cId="3616010374" sldId="260"/>
        </pc:sldMkLst>
      </pc:sldChg>
      <pc:sldChg chg="addSp delSp modSp mod">
        <pc:chgData name="Sam Longley" userId="e5f0231a59268a7a" providerId="LiveId" clId="{3CC14D2E-F125-473E-9E16-9AD1E4046A9E}" dt="2023-10-03T15:07:17.654" v="2462" actId="1076"/>
        <pc:sldMkLst>
          <pc:docMk/>
          <pc:sldMk cId="4273908269" sldId="262"/>
        </pc:sldMkLst>
      </pc:sldChg>
      <pc:sldChg chg="addSp modSp mod">
        <pc:chgData name="Sam Longley" userId="e5f0231a59268a7a" providerId="LiveId" clId="{3CC14D2E-F125-473E-9E16-9AD1E4046A9E}" dt="2023-10-03T16:24:34.461" v="2537" actId="20577"/>
        <pc:sldMkLst>
          <pc:docMk/>
          <pc:sldMk cId="2837961300" sldId="264"/>
        </pc:sldMkLst>
      </pc:sldChg>
      <pc:sldChg chg="modSp mod">
        <pc:chgData name="Sam Longley" userId="e5f0231a59268a7a" providerId="LiveId" clId="{3CC14D2E-F125-473E-9E16-9AD1E4046A9E}" dt="2023-10-03T16:25:08.571" v="2539" actId="20577"/>
        <pc:sldMkLst>
          <pc:docMk/>
          <pc:sldMk cId="1496650286" sldId="267"/>
        </pc:sldMkLst>
      </pc:sldChg>
      <pc:sldChg chg="addSp delSp modSp mod">
        <pc:chgData name="Sam Longley" userId="e5f0231a59268a7a" providerId="LiveId" clId="{3CC14D2E-F125-473E-9E16-9AD1E4046A9E}" dt="2023-10-03T16:17:37.457" v="2514" actId="2"/>
        <pc:sldMkLst>
          <pc:docMk/>
          <pc:sldMk cId="3275600592" sldId="268"/>
        </pc:sldMkLst>
      </pc:sldChg>
      <pc:sldChg chg="addSp delSp modSp mod">
        <pc:chgData name="Sam Longley" userId="e5f0231a59268a7a" providerId="LiveId" clId="{3CC14D2E-F125-473E-9E16-9AD1E4046A9E}" dt="2023-10-03T16:26:12.091" v="2549" actId="20577"/>
        <pc:sldMkLst>
          <pc:docMk/>
          <pc:sldMk cId="721645006" sldId="269"/>
        </pc:sldMkLst>
      </pc:sldChg>
      <pc:sldChg chg="addSp delSp modSp mod ord">
        <pc:chgData name="Sam Longley" userId="e5f0231a59268a7a" providerId="LiveId" clId="{3CC14D2E-F125-473E-9E16-9AD1E4046A9E}" dt="2023-10-03T16:17:44.431" v="2516" actId="2"/>
        <pc:sldMkLst>
          <pc:docMk/>
          <pc:sldMk cId="2240314297" sldId="270"/>
        </pc:sldMkLst>
      </pc:sldChg>
      <pc:sldChg chg="modSp mod">
        <pc:chgData name="Sam Longley" userId="e5f0231a59268a7a" providerId="LiveId" clId="{3CC14D2E-F125-473E-9E16-9AD1E4046A9E}" dt="2023-10-02T22:39:52.155" v="1249" actId="20577"/>
        <pc:sldMkLst>
          <pc:docMk/>
          <pc:sldMk cId="25637920" sldId="272"/>
        </pc:sldMkLst>
      </pc:sldChg>
      <pc:sldChg chg="addSp modSp mod">
        <pc:chgData name="Sam Longley" userId="e5f0231a59268a7a" providerId="LiveId" clId="{3CC14D2E-F125-473E-9E16-9AD1E4046A9E}" dt="2023-10-03T16:17:25.629" v="2509" actId="313"/>
        <pc:sldMkLst>
          <pc:docMk/>
          <pc:sldMk cId="2062178739" sldId="273"/>
        </pc:sldMkLst>
      </pc:sldChg>
      <pc:sldChg chg="modSp mod">
        <pc:chgData name="Sam Longley" userId="e5f0231a59268a7a" providerId="LiveId" clId="{3CC14D2E-F125-473E-9E16-9AD1E4046A9E}" dt="2023-10-03T16:30:23.441" v="2580" actId="27636"/>
        <pc:sldMkLst>
          <pc:docMk/>
          <pc:sldMk cId="288907577" sldId="274"/>
        </pc:sldMkLst>
      </pc:sldChg>
      <pc:sldChg chg="delSp modSp mod">
        <pc:chgData name="Sam Longley" userId="e5f0231a59268a7a" providerId="LiveId" clId="{3CC14D2E-F125-473E-9E16-9AD1E4046A9E}" dt="2023-10-03T15:11:20.929" v="2502" actId="21"/>
        <pc:sldMkLst>
          <pc:docMk/>
          <pc:sldMk cId="1317655663" sldId="277"/>
        </pc:sldMkLst>
      </pc:sldChg>
      <pc:sldChg chg="delSp modSp mod">
        <pc:chgData name="Sam Longley" userId="e5f0231a59268a7a" providerId="LiveId" clId="{3CC14D2E-F125-473E-9E16-9AD1E4046A9E}" dt="2023-10-03T15:09:08.874" v="2476" actId="478"/>
        <pc:sldMkLst>
          <pc:docMk/>
          <pc:sldMk cId="344710356" sldId="282"/>
        </pc:sldMkLst>
      </pc:sldChg>
      <pc:sldChg chg="addSp delSp modSp mod">
        <pc:chgData name="Sam Longley" userId="e5f0231a59268a7a" providerId="LiveId" clId="{3CC14D2E-F125-473E-9E16-9AD1E4046A9E}" dt="2023-10-03T16:28:40.631" v="2569" actId="1076"/>
        <pc:sldMkLst>
          <pc:docMk/>
          <pc:sldMk cId="3123993192" sldId="287"/>
        </pc:sldMkLst>
      </pc:sldChg>
      <pc:sldChg chg="addSp delSp modSp mod">
        <pc:chgData name="Sam Longley" userId="e5f0231a59268a7a" providerId="LiveId" clId="{3CC14D2E-F125-473E-9E16-9AD1E4046A9E}" dt="2023-10-03T16:28:40.431" v="2568" actId="20577"/>
        <pc:sldMkLst>
          <pc:docMk/>
          <pc:sldMk cId="168583966" sldId="288"/>
        </pc:sldMkLst>
      </pc:sldChg>
      <pc:sldChg chg="addSp delSp modSp mod">
        <pc:chgData name="Sam Longley" userId="e5f0231a59268a7a" providerId="LiveId" clId="{3CC14D2E-F125-473E-9E16-9AD1E4046A9E}" dt="2023-10-03T16:27:53.401" v="2551" actId="403"/>
        <pc:sldMkLst>
          <pc:docMk/>
          <pc:sldMk cId="40289963" sldId="28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1175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14129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317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25535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331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9513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879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35848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3294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0275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4958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76234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4306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17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98482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18410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8546F8-0366-4B5D-BE59-70F6F69081FE}" type="datetimeFigureOut">
              <a:rPr lang="en-GB" smtClean="0"/>
              <a:t>02/11/2025</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A60B6F1-F371-437F-BD9F-7A7191DACA9F}" type="slidenum">
              <a:rPr lang="en-GB" smtClean="0"/>
              <a:t>‹#›</a:t>
            </a:fld>
            <a:endParaRPr lang="en-GB" dirty="0"/>
          </a:p>
        </p:txBody>
      </p:sp>
    </p:spTree>
    <p:extLst>
      <p:ext uri="{BB962C8B-B14F-4D97-AF65-F5344CB8AC3E}">
        <p14:creationId xmlns:p14="http://schemas.microsoft.com/office/powerpoint/2010/main" val="19777018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cid:1EFA9DA8-8160-42A6-9185-12BD5A112351" TargetMode="External"/><Relationship Id="rId5" Type="http://schemas.openxmlformats.org/officeDocument/2006/relationships/image" Target="../media/image12.png"/><Relationship Id="rId4" Type="http://schemas.openxmlformats.org/officeDocument/2006/relationships/image" Target="cid:8A084E10-B666-4640-8FB3-2EFC8F9C971B"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jpeg"/><Relationship Id="rId7" Type="http://schemas.openxmlformats.org/officeDocument/2006/relationships/image" Target="cid:7D65F3BE-A87B-48CF-B539-3F99B84875B2"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cid:7087E70D-3133-4F44-9D16-9C453FDF4951" TargetMode="External"/><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4.tmp"/></Relationships>
</file>

<file path=ppt/slides/_rels/slide18.xml.rels><?xml version="1.0" encoding="UTF-8" standalone="yes"?>
<Relationships xmlns="http://schemas.openxmlformats.org/package/2006/relationships"><Relationship Id="rId8" Type="http://schemas.openxmlformats.org/officeDocument/2006/relationships/image" Target="cid:CC208996-723E-40FA-9DA3-7C245732C4AB"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cid:5D42E0E9-0D90-4ABA-99D2-1A6EB1E9F909" TargetMode="External"/><Relationship Id="rId5" Type="http://schemas.openxmlformats.org/officeDocument/2006/relationships/image" Target="../media/image26.png"/><Relationship Id="rId10" Type="http://schemas.openxmlformats.org/officeDocument/2006/relationships/image" Target="cid:189995CF-5390-44B9-9D29-7838C95AE1E8" TargetMode="External"/><Relationship Id="rId4" Type="http://schemas.openxmlformats.org/officeDocument/2006/relationships/image" Target="cid:C7E1C898-8450-4E9D-9CA9-11816EEDA7FF" TargetMode="Externa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mailto:greatermanchesternetball@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Katie.Thompson@englandnetball.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cid:87350DE8-CBC6-4D05-9FB2-DD9E7131115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image003.png@01D9F5DC.C747EC1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DA627D25-9ECE-4CDD-8706-F812B05C046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2139-E192-4AA5-8515-8D35297CE6FA}"/>
              </a:ext>
            </a:extLst>
          </p:cNvPr>
          <p:cNvSpPr>
            <a:spLocks noGrp="1"/>
          </p:cNvSpPr>
          <p:nvPr>
            <p:ph type="ctrTitle"/>
          </p:nvPr>
        </p:nvSpPr>
        <p:spPr/>
        <p:txBody>
          <a:bodyPr/>
          <a:lstStyle/>
          <a:p>
            <a:pPr algn="ctr"/>
            <a:r>
              <a:rPr lang="en-GB" dirty="0">
                <a:latin typeface="Arial Black" panose="020B0A04020102020204" pitchFamily="34" charset="0"/>
              </a:rPr>
              <a:t>Greater Manchester County Netball Association - GMCNA</a:t>
            </a:r>
          </a:p>
        </p:txBody>
      </p:sp>
      <p:sp>
        <p:nvSpPr>
          <p:cNvPr id="3" name="Subtitle 2">
            <a:extLst>
              <a:ext uri="{FF2B5EF4-FFF2-40B4-BE49-F238E27FC236}">
                <a16:creationId xmlns:a16="http://schemas.microsoft.com/office/drawing/2014/main" id="{3CE9063F-50C0-4F1C-B289-04BD098A2CC7}"/>
              </a:ext>
            </a:extLst>
          </p:cNvPr>
          <p:cNvSpPr>
            <a:spLocks noGrp="1"/>
          </p:cNvSpPr>
          <p:nvPr>
            <p:ph type="subTitle" idx="1"/>
          </p:nvPr>
        </p:nvSpPr>
        <p:spPr>
          <a:xfrm>
            <a:off x="1507067" y="4050833"/>
            <a:ext cx="7766936" cy="1952402"/>
          </a:xfrm>
        </p:spPr>
        <p:txBody>
          <a:bodyPr>
            <a:normAutofit/>
          </a:bodyPr>
          <a:lstStyle/>
          <a:p>
            <a:pPr algn="ctr"/>
            <a:r>
              <a:rPr lang="en-GB" sz="2800" dirty="0"/>
              <a:t>Annual General Meeting – 3</a:t>
            </a:r>
            <a:r>
              <a:rPr lang="en-GB" sz="2800" baseline="30000" dirty="0"/>
              <a:t>rd</a:t>
            </a:r>
            <a:r>
              <a:rPr lang="en-GB" sz="2800" dirty="0"/>
              <a:t> October 2023</a:t>
            </a:r>
          </a:p>
          <a:p>
            <a:pPr algn="ctr"/>
            <a:endParaRPr lang="en-GB" sz="2800" dirty="0"/>
          </a:p>
          <a:p>
            <a:pPr algn="ctr"/>
            <a:r>
              <a:rPr lang="en-GB" sz="2800" dirty="0"/>
              <a:t>Zoom Call</a:t>
            </a:r>
          </a:p>
          <a:p>
            <a:endParaRPr lang="en-GB" dirty="0"/>
          </a:p>
        </p:txBody>
      </p:sp>
      <p:pic>
        <p:nvPicPr>
          <p:cNvPr id="9" name="Picture 8">
            <a:extLst>
              <a:ext uri="{FF2B5EF4-FFF2-40B4-BE49-F238E27FC236}">
                <a16:creationId xmlns:a16="http://schemas.microsoft.com/office/drawing/2014/main" id="{7638F016-92D1-4159-B78B-8051C3882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590" y="1266842"/>
            <a:ext cx="2703110" cy="2636292"/>
          </a:xfrm>
          <a:prstGeom prst="rect">
            <a:avLst/>
          </a:prstGeom>
        </p:spPr>
      </p:pic>
    </p:spTree>
    <p:extLst>
      <p:ext uri="{BB962C8B-B14F-4D97-AF65-F5344CB8AC3E}">
        <p14:creationId xmlns:p14="http://schemas.microsoft.com/office/powerpoint/2010/main" val="351723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8BB1-7CE0-4E31-8CC2-6291375990A3}"/>
              </a:ext>
            </a:extLst>
          </p:cNvPr>
          <p:cNvSpPr>
            <a:spLocks noGrp="1"/>
          </p:cNvSpPr>
          <p:nvPr>
            <p:ph type="title"/>
          </p:nvPr>
        </p:nvSpPr>
        <p:spPr>
          <a:xfrm>
            <a:off x="317500" y="103685"/>
            <a:ext cx="8596668" cy="1320800"/>
          </a:xfrm>
        </p:spPr>
        <p:txBody>
          <a:bodyPr/>
          <a:lstStyle/>
          <a:p>
            <a:r>
              <a:rPr lang="en-GB" u="sng" dirty="0"/>
              <a:t>Competition</a:t>
            </a:r>
            <a:r>
              <a:rPr lang="en-GB" dirty="0"/>
              <a:t> – Dawn Day (GMJCCL)</a:t>
            </a:r>
          </a:p>
        </p:txBody>
      </p:sp>
      <p:sp>
        <p:nvSpPr>
          <p:cNvPr id="3" name="Content Placeholder 2">
            <a:extLst>
              <a:ext uri="{FF2B5EF4-FFF2-40B4-BE49-F238E27FC236}">
                <a16:creationId xmlns:a16="http://schemas.microsoft.com/office/drawing/2014/main" id="{39406EC4-38D9-46CE-8AF7-34D5680F2F93}"/>
              </a:ext>
            </a:extLst>
          </p:cNvPr>
          <p:cNvSpPr>
            <a:spLocks noGrp="1"/>
          </p:cNvSpPr>
          <p:nvPr>
            <p:ph idx="1"/>
          </p:nvPr>
        </p:nvSpPr>
        <p:spPr>
          <a:xfrm>
            <a:off x="317500" y="764085"/>
            <a:ext cx="9412667" cy="5521787"/>
          </a:xfrm>
        </p:spPr>
        <p:txBody>
          <a:bodyPr>
            <a:norm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Massive thank you to Dawn </a:t>
            </a:r>
            <a:r>
              <a:rPr lang="en-GB" sz="1600" dirty="0">
                <a:latin typeface="Calibri" panose="020F0502020204030204" pitchFamily="34" charset="0"/>
                <a:ea typeface="Calibri" panose="020F0502020204030204" pitchFamily="34" charset="0"/>
                <a:cs typeface="Times New Roman" panose="02020603050405020304" pitchFamily="18" charset="0"/>
              </a:rPr>
              <a:t>for co-ordinating the league and to Lesley for sourcing umpires.</a:t>
            </a:r>
          </a:p>
          <a:p>
            <a:r>
              <a:rPr lang="en-GB" sz="1600" dirty="0">
                <a:latin typeface="Calibri" panose="020F0502020204030204" pitchFamily="34" charset="0"/>
                <a:ea typeface="Calibri" panose="020F0502020204030204" pitchFamily="34" charset="0"/>
                <a:cs typeface="Times New Roman" panose="02020603050405020304" pitchFamily="18" charset="0"/>
              </a:rPr>
              <a:t>87 Teams (25 clubs) in total entered GMJCCL – 800 matches from October to June </a:t>
            </a:r>
          </a:p>
          <a:p>
            <a:r>
              <a:rPr lang="en-GB" sz="1600" dirty="0">
                <a:latin typeface="Calibri" panose="020F0502020204030204" pitchFamily="34" charset="0"/>
                <a:ea typeface="Calibri" panose="020F0502020204030204" pitchFamily="34" charset="0"/>
                <a:cs typeface="Times New Roman" panose="02020603050405020304" pitchFamily="18" charset="0"/>
              </a:rPr>
              <a:t>Ran an Elite &amp; Development competition</a:t>
            </a:r>
          </a:p>
          <a:p>
            <a:r>
              <a:rPr lang="en-GB" sz="1600" dirty="0"/>
              <a:t>League was used for Umpiring Assessments.</a:t>
            </a:r>
          </a:p>
          <a:p>
            <a:r>
              <a:rPr lang="en-GB" sz="1600" dirty="0"/>
              <a:t>Elite winners who qualified for GM regional paces and all received medals. All winners and runners up in other competitions received a badge along with a monetary prize. Trophies were also distributed to the winners</a:t>
            </a:r>
          </a:p>
          <a:p>
            <a:endParaRPr lang="en-GB" dirty="0"/>
          </a:p>
          <a:p>
            <a:endParaRPr lang="en-GB" dirty="0"/>
          </a:p>
          <a:p>
            <a:endParaRPr lang="en-GB" dirty="0"/>
          </a:p>
          <a:p>
            <a:endParaRPr lang="en-GB" dirty="0"/>
          </a:p>
          <a:p>
            <a:pPr marL="0" indent="0">
              <a:buNone/>
            </a:pPr>
            <a:endParaRPr lang="en-GB" dirty="0"/>
          </a:p>
          <a:p>
            <a:endParaRPr lang="en-GB" dirty="0"/>
          </a:p>
          <a:p>
            <a:endParaRPr lang="en-GB" dirty="0"/>
          </a:p>
          <a:p>
            <a:pPr marL="0" indent="0">
              <a:buNone/>
            </a:pPr>
            <a:endParaRPr lang="en-GB" dirty="0"/>
          </a:p>
          <a:p>
            <a:endParaRPr lang="en-GB" dirty="0"/>
          </a:p>
          <a:p>
            <a:endParaRPr lang="en-GB" dirty="0"/>
          </a:p>
          <a:p>
            <a:endParaRPr lang="en-GB" dirty="0"/>
          </a:p>
        </p:txBody>
      </p:sp>
      <p:pic>
        <p:nvPicPr>
          <p:cNvPr id="11" name="Picture 10">
            <a:extLst>
              <a:ext uri="{FF2B5EF4-FFF2-40B4-BE49-F238E27FC236}">
                <a16:creationId xmlns:a16="http://schemas.microsoft.com/office/drawing/2014/main" id="{66955D3B-CCA2-4BCE-B62B-37021BE5A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graphicFrame>
        <p:nvGraphicFramePr>
          <p:cNvPr id="5" name="Table 4">
            <a:extLst>
              <a:ext uri="{FF2B5EF4-FFF2-40B4-BE49-F238E27FC236}">
                <a16:creationId xmlns:a16="http://schemas.microsoft.com/office/drawing/2014/main" id="{0C3BFEC8-4150-3584-45A7-C49497CAB995}"/>
              </a:ext>
            </a:extLst>
          </p:cNvPr>
          <p:cNvGraphicFramePr>
            <a:graphicFrameLocks noGrp="1"/>
          </p:cNvGraphicFramePr>
          <p:nvPr>
            <p:extLst>
              <p:ext uri="{D42A27DB-BD31-4B8C-83A1-F6EECF244321}">
                <p14:modId xmlns:p14="http://schemas.microsoft.com/office/powerpoint/2010/main" val="4124998204"/>
              </p:ext>
            </p:extLst>
          </p:nvPr>
        </p:nvGraphicFramePr>
        <p:xfrm>
          <a:off x="452200" y="3375141"/>
          <a:ext cx="11287599" cy="2910731"/>
        </p:xfrm>
        <a:graphic>
          <a:graphicData uri="http://schemas.openxmlformats.org/drawingml/2006/table">
            <a:tbl>
              <a:tblPr firstRow="1" firstCol="1" bandRow="1">
                <a:tableStyleId>{5C22544A-7EE6-4342-B048-85BDC9FD1C3A}</a:tableStyleId>
              </a:tblPr>
              <a:tblGrid>
                <a:gridCol w="1880860">
                  <a:extLst>
                    <a:ext uri="{9D8B030D-6E8A-4147-A177-3AD203B41FA5}">
                      <a16:colId xmlns:a16="http://schemas.microsoft.com/office/drawing/2014/main" val="985837666"/>
                    </a:ext>
                  </a:extLst>
                </a:gridCol>
                <a:gridCol w="1881673">
                  <a:extLst>
                    <a:ext uri="{9D8B030D-6E8A-4147-A177-3AD203B41FA5}">
                      <a16:colId xmlns:a16="http://schemas.microsoft.com/office/drawing/2014/main" val="789340037"/>
                    </a:ext>
                  </a:extLst>
                </a:gridCol>
                <a:gridCol w="1880860">
                  <a:extLst>
                    <a:ext uri="{9D8B030D-6E8A-4147-A177-3AD203B41FA5}">
                      <a16:colId xmlns:a16="http://schemas.microsoft.com/office/drawing/2014/main" val="2001608581"/>
                    </a:ext>
                  </a:extLst>
                </a:gridCol>
                <a:gridCol w="1881673">
                  <a:extLst>
                    <a:ext uri="{9D8B030D-6E8A-4147-A177-3AD203B41FA5}">
                      <a16:colId xmlns:a16="http://schemas.microsoft.com/office/drawing/2014/main" val="603799128"/>
                    </a:ext>
                  </a:extLst>
                </a:gridCol>
                <a:gridCol w="1880860">
                  <a:extLst>
                    <a:ext uri="{9D8B030D-6E8A-4147-A177-3AD203B41FA5}">
                      <a16:colId xmlns:a16="http://schemas.microsoft.com/office/drawing/2014/main" val="2064581723"/>
                    </a:ext>
                  </a:extLst>
                </a:gridCol>
                <a:gridCol w="1881673">
                  <a:extLst>
                    <a:ext uri="{9D8B030D-6E8A-4147-A177-3AD203B41FA5}">
                      <a16:colId xmlns:a16="http://schemas.microsoft.com/office/drawing/2014/main" val="1434130319"/>
                    </a:ext>
                  </a:extLst>
                </a:gridCol>
              </a:tblGrid>
              <a:tr h="259447">
                <a:tc>
                  <a:txBody>
                    <a:bodyPr/>
                    <a:lstStyle/>
                    <a:p>
                      <a:pPr algn="ctr">
                        <a:lnSpc>
                          <a:spcPct val="107000"/>
                        </a:lnSpc>
                        <a:spcAft>
                          <a:spcPts val="0"/>
                        </a:spcAft>
                      </a:pPr>
                      <a:r>
                        <a:rPr lang="en-GB" sz="900" kern="100" dirty="0">
                          <a:solidFill>
                            <a:schemeClr val="bg1"/>
                          </a:solidFill>
                          <a:effectLst/>
                        </a:rPr>
                        <a:t>U16 GMC Champions</a:t>
                      </a:r>
                    </a:p>
                    <a:p>
                      <a:pPr algn="ctr">
                        <a:lnSpc>
                          <a:spcPct val="107000"/>
                        </a:lnSpc>
                        <a:spcAft>
                          <a:spcPts val="0"/>
                        </a:spcAft>
                      </a:pPr>
                      <a:r>
                        <a:rPr lang="en-GB" sz="900" kern="100" dirty="0">
                          <a:solidFill>
                            <a:schemeClr val="bg1"/>
                          </a:solidFill>
                          <a:effectLst/>
                        </a:rPr>
                        <a:t> - Oldham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U15 Elite Champions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Kingsway Power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U14 Elite GMC Champions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Oldham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U13 Elite + Champions</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Kingsway Power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U12 Elite+ Champions</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Kingsway Power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U11 Elite Champions – Kingsway Power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2898467314"/>
                  </a:ext>
                </a:extLst>
              </a:tr>
              <a:tr h="259447">
                <a:tc>
                  <a:txBody>
                    <a:bodyPr/>
                    <a:lstStyle/>
                    <a:p>
                      <a:pPr algn="ctr">
                        <a:lnSpc>
                          <a:spcPct val="107000"/>
                        </a:lnSpc>
                        <a:spcAft>
                          <a:spcPts val="0"/>
                        </a:spcAft>
                      </a:pPr>
                      <a:r>
                        <a:rPr lang="en-GB" sz="900" kern="100" dirty="0">
                          <a:solidFill>
                            <a:schemeClr val="bg1"/>
                          </a:solidFill>
                          <a:effectLst/>
                        </a:rPr>
                        <a:t>U16 GMC Silver medallists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YW Bury</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U15 Elite Runners Up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Oldham</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U14 Elite GMC Silver medallists – YW Bury</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U13 Elite + Runners-Up</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Oldham</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U12 Elite+ Runners Up</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Oldham</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U11 Elite Runners-Up - Oldham</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1489368176"/>
                  </a:ext>
                </a:extLst>
              </a:tr>
              <a:tr h="334976">
                <a:tc>
                  <a:txBody>
                    <a:bodyPr/>
                    <a:lstStyle/>
                    <a:p>
                      <a:pPr algn="ctr">
                        <a:lnSpc>
                          <a:spcPct val="107000"/>
                        </a:lnSpc>
                        <a:spcAft>
                          <a:spcPts val="0"/>
                        </a:spcAft>
                      </a:pPr>
                      <a:r>
                        <a:rPr lang="en-GB" sz="900" kern="100" dirty="0">
                          <a:solidFill>
                            <a:schemeClr val="bg1"/>
                          </a:solidFill>
                          <a:effectLst/>
                        </a:rPr>
                        <a:t>U16 GMC Bronze medallist</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 Rivington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U15 Development Champions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Rivington</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U14 Elite GMC Bronze medallist - Saddleworth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U13 Elite Champions - Chester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U12 Elite Champions</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Northwich Sapphires</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U11 Development Champions</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 YW Bury</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718965890"/>
                  </a:ext>
                </a:extLst>
              </a:tr>
              <a:tr h="259447">
                <a:tc>
                  <a:txBody>
                    <a:bodyPr/>
                    <a:lstStyle/>
                    <a:p>
                      <a:pPr algn="ctr">
                        <a:lnSpc>
                          <a:spcPct val="107000"/>
                        </a:lnSpc>
                        <a:spcAft>
                          <a:spcPts val="0"/>
                        </a:spcAft>
                      </a:pPr>
                      <a:r>
                        <a:rPr lang="en-GB" sz="900" kern="100" dirty="0">
                          <a:solidFill>
                            <a:schemeClr val="bg1"/>
                          </a:solidFill>
                          <a:effectLst/>
                        </a:rPr>
                        <a:t>U16 GMC Bronze medallist</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 Tameside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U15 Development Runners-up -Bramhall</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U14 Elite GMC Bronze medallist - Bramhall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U13 Elite Runners Up - Chorley Inferno</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U12 Elite Runners Up</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Ribble Valley</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U11 Development Runners-up – Chorley Inferno</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3183396188"/>
                  </a:ext>
                </a:extLst>
              </a:tr>
              <a:tr h="259447">
                <a:tc>
                  <a:txBody>
                    <a:bodyPr/>
                    <a:lstStyle/>
                    <a:p>
                      <a:pPr algn="ctr">
                        <a:lnSpc>
                          <a:spcPct val="107000"/>
                        </a:lnSpc>
                        <a:spcAft>
                          <a:spcPts val="0"/>
                        </a:spcAft>
                      </a:pPr>
                      <a:r>
                        <a:rPr lang="en-GB" sz="900" kern="100" dirty="0">
                          <a:solidFill>
                            <a:schemeClr val="bg1"/>
                          </a:solidFill>
                          <a:effectLst/>
                        </a:rPr>
                        <a:t>Non -GMC winners Kingsway Power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Non -GMC Winners Kingsway Power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U13 Development Champions</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 DNA</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U12 Development Champions – Rivington</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563787664"/>
                  </a:ext>
                </a:extLst>
              </a:tr>
              <a:tr h="191474">
                <a:tc>
                  <a:txBody>
                    <a:bodyPr/>
                    <a:lstStyle/>
                    <a:p>
                      <a:pPr algn="ctr">
                        <a:lnSpc>
                          <a:spcPct val="107000"/>
                        </a:lnSpc>
                        <a:spcAft>
                          <a:spcPts val="0"/>
                        </a:spcAft>
                      </a:pPr>
                      <a:r>
                        <a:rPr lang="en-GB" sz="900" kern="100" dirty="0">
                          <a:solidFill>
                            <a:schemeClr val="bg1"/>
                          </a:solidFill>
                          <a:effectLst/>
                        </a:rPr>
                        <a:t>Non -GMC runners up - Warrington</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Non- GM Runners Up - Chester</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U13 Development Runners Up – Macclesfield</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U12 Development Runners Up - Rochdale</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3871069002"/>
                  </a:ext>
                </a:extLst>
              </a:tr>
              <a:tr h="191474">
                <a:tc>
                  <a:txBody>
                    <a:bodyPr/>
                    <a:lstStyle/>
                    <a:p>
                      <a:pPr algn="ctr">
                        <a:lnSpc>
                          <a:spcPct val="107000"/>
                        </a:lnSpc>
                        <a:spcAft>
                          <a:spcPts val="0"/>
                        </a:spcAft>
                      </a:pPr>
                      <a:r>
                        <a:rPr lang="en-GB" sz="900" kern="100" dirty="0">
                          <a:solidFill>
                            <a:schemeClr val="bg1"/>
                          </a:solidFill>
                          <a:effectLst/>
                        </a:rPr>
                        <a:t>U16 GMC Champions - Oldham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4043137828"/>
                  </a:ext>
                </a:extLst>
              </a:tr>
              <a:tr h="259447">
                <a:tc>
                  <a:txBody>
                    <a:bodyPr/>
                    <a:lstStyle/>
                    <a:p>
                      <a:pPr algn="ctr">
                        <a:lnSpc>
                          <a:spcPct val="107000"/>
                        </a:lnSpc>
                        <a:spcAft>
                          <a:spcPts val="0"/>
                        </a:spcAft>
                      </a:pPr>
                      <a:r>
                        <a:rPr lang="en-GB" sz="900" kern="100" dirty="0">
                          <a:solidFill>
                            <a:schemeClr val="bg1"/>
                          </a:solidFill>
                          <a:effectLst/>
                        </a:rPr>
                        <a:t>U16 GMC Silver medallists</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 YW Bury</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1178427214"/>
                  </a:ext>
                </a:extLst>
              </a:tr>
              <a:tr h="259447">
                <a:tc>
                  <a:txBody>
                    <a:bodyPr/>
                    <a:lstStyle/>
                    <a:p>
                      <a:pPr algn="ctr">
                        <a:lnSpc>
                          <a:spcPct val="107000"/>
                        </a:lnSpc>
                        <a:spcAft>
                          <a:spcPts val="0"/>
                        </a:spcAft>
                      </a:pPr>
                      <a:r>
                        <a:rPr lang="en-GB" sz="900" kern="100" dirty="0">
                          <a:solidFill>
                            <a:schemeClr val="bg1"/>
                          </a:solidFill>
                          <a:effectLst/>
                        </a:rPr>
                        <a:t>U16 GMC Bronze Medallist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Rivington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676842457"/>
                  </a:ext>
                </a:extLst>
              </a:tr>
              <a:tr h="259447">
                <a:tc>
                  <a:txBody>
                    <a:bodyPr/>
                    <a:lstStyle/>
                    <a:p>
                      <a:pPr algn="ctr">
                        <a:lnSpc>
                          <a:spcPct val="107000"/>
                        </a:lnSpc>
                        <a:spcAft>
                          <a:spcPts val="0"/>
                        </a:spcAft>
                      </a:pPr>
                      <a:r>
                        <a:rPr lang="en-GB" sz="900" kern="100" dirty="0">
                          <a:solidFill>
                            <a:schemeClr val="bg1"/>
                          </a:solidFill>
                          <a:effectLst/>
                        </a:rPr>
                        <a:t>U16 GMC Bronze Medallist </a:t>
                      </a:r>
                      <a:endParaRPr lang="en-GB" sz="1100" kern="100" dirty="0">
                        <a:solidFill>
                          <a:schemeClr val="bg1"/>
                        </a:solidFill>
                        <a:effectLst/>
                      </a:endParaRPr>
                    </a:p>
                    <a:p>
                      <a:pPr algn="ctr">
                        <a:lnSpc>
                          <a:spcPct val="107000"/>
                        </a:lnSpc>
                        <a:spcAft>
                          <a:spcPts val="0"/>
                        </a:spcAft>
                      </a:pPr>
                      <a:r>
                        <a:rPr lang="en-GB" sz="900" kern="100" dirty="0">
                          <a:solidFill>
                            <a:schemeClr val="bg1"/>
                          </a:solidFill>
                          <a:effectLst/>
                        </a:rPr>
                        <a:t>- Tameside NC</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tc>
                  <a:txBody>
                    <a:bodyPr/>
                    <a:lstStyle/>
                    <a:p>
                      <a:pPr algn="ctr">
                        <a:lnSpc>
                          <a:spcPct val="107000"/>
                        </a:lnSpc>
                        <a:spcAft>
                          <a:spcPts val="0"/>
                        </a:spcAft>
                      </a:pPr>
                      <a:r>
                        <a:rPr lang="en-GB" sz="900" kern="100" dirty="0">
                          <a:solidFill>
                            <a:schemeClr val="bg1"/>
                          </a:solidFill>
                          <a:effectLst/>
                        </a:rPr>
                        <a:t> </a:t>
                      </a:r>
                      <a:endParaRPr lang="en-GB"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4" marR="66854" marT="0" marB="0" anchor="ctr">
                    <a:solidFill>
                      <a:schemeClr val="accent4">
                        <a:lumMod val="60000"/>
                        <a:lumOff val="40000"/>
                      </a:schemeClr>
                    </a:solidFill>
                  </a:tcPr>
                </a:tc>
                <a:extLst>
                  <a:ext uri="{0D108BD9-81ED-4DB2-BD59-A6C34878D82A}">
                    <a16:rowId xmlns:a16="http://schemas.microsoft.com/office/drawing/2014/main" val="748613996"/>
                  </a:ext>
                </a:extLst>
              </a:tr>
            </a:tbl>
          </a:graphicData>
        </a:graphic>
      </p:graphicFrame>
    </p:spTree>
    <p:extLst>
      <p:ext uri="{BB962C8B-B14F-4D97-AF65-F5344CB8AC3E}">
        <p14:creationId xmlns:p14="http://schemas.microsoft.com/office/powerpoint/2010/main" val="327560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59BB-8B72-475C-B339-3C5F2C44DE0E}"/>
              </a:ext>
            </a:extLst>
          </p:cNvPr>
          <p:cNvSpPr>
            <a:spLocks noGrp="1"/>
          </p:cNvSpPr>
          <p:nvPr>
            <p:ph type="title"/>
          </p:nvPr>
        </p:nvSpPr>
        <p:spPr>
          <a:xfrm>
            <a:off x="239589" y="223063"/>
            <a:ext cx="8596668" cy="1320800"/>
          </a:xfrm>
        </p:spPr>
        <p:txBody>
          <a:bodyPr/>
          <a:lstStyle/>
          <a:p>
            <a:r>
              <a:rPr lang="en-GB" u="sng" dirty="0"/>
              <a:t>Performance</a:t>
            </a:r>
            <a:r>
              <a:rPr lang="en-GB" dirty="0"/>
              <a:t> – Sam Longley</a:t>
            </a:r>
          </a:p>
        </p:txBody>
      </p:sp>
      <p:sp>
        <p:nvSpPr>
          <p:cNvPr id="3" name="Content Placeholder 2">
            <a:extLst>
              <a:ext uri="{FF2B5EF4-FFF2-40B4-BE49-F238E27FC236}">
                <a16:creationId xmlns:a16="http://schemas.microsoft.com/office/drawing/2014/main" id="{7BA4D58F-0723-4EC2-8332-76A74EABE7DB}"/>
              </a:ext>
            </a:extLst>
          </p:cNvPr>
          <p:cNvSpPr>
            <a:spLocks noGrp="1"/>
          </p:cNvSpPr>
          <p:nvPr>
            <p:ph idx="1"/>
          </p:nvPr>
        </p:nvSpPr>
        <p:spPr>
          <a:xfrm>
            <a:off x="90791" y="1076731"/>
            <a:ext cx="4875741" cy="5308600"/>
          </a:xfrm>
        </p:spPr>
        <p:txBody>
          <a:bodyPr>
            <a:normAutofit/>
          </a:bodyPr>
          <a:lstStyle/>
          <a:p>
            <a:r>
              <a:rPr lang="en-GB" dirty="0"/>
              <a:t>Full programme ran at Under 13 &amp; Under 15’s</a:t>
            </a:r>
          </a:p>
          <a:p>
            <a:r>
              <a:rPr lang="en-GB" dirty="0"/>
              <a:t>Extra intra NW sessions for 15’s - Thunder</a:t>
            </a:r>
          </a:p>
          <a:p>
            <a:r>
              <a:rPr lang="en-GB" dirty="0"/>
              <a:t>Play Days – very successful </a:t>
            </a:r>
          </a:p>
          <a:p>
            <a:r>
              <a:rPr lang="en-GB" dirty="0"/>
              <a:t>Trip to Bedfordshire &amp; Staffordshire for tournaments.</a:t>
            </a:r>
          </a:p>
          <a:p>
            <a:r>
              <a:rPr lang="en-GB" dirty="0"/>
              <a:t>Challenges impact of calendar and demands on athletes</a:t>
            </a:r>
          </a:p>
          <a:p>
            <a:r>
              <a:rPr lang="en-GB" dirty="0"/>
              <a:t>Massive thank you to my team of coaches for their invaluable coaching and the selectors and support staff and the umpires who represented Manchester at the play days and helped at trials.</a:t>
            </a:r>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ABEA906E-3E9C-4FA1-B6A0-A5DDED730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2096" y="80970"/>
            <a:ext cx="1060315" cy="1034105"/>
          </a:xfrm>
          <a:prstGeom prst="rect">
            <a:avLst/>
          </a:prstGeom>
        </p:spPr>
      </p:pic>
      <p:pic>
        <p:nvPicPr>
          <p:cNvPr id="4" name="8A084E10-B666-4640-8FB3-2EFC8F9C971B">
            <a:extLst>
              <a:ext uri="{FF2B5EF4-FFF2-40B4-BE49-F238E27FC236}">
                <a16:creationId xmlns:a16="http://schemas.microsoft.com/office/drawing/2014/main" id="{0920DBEE-33D5-1F06-CF32-A66C755A9BAD}"/>
              </a:ext>
            </a:extLst>
          </p:cNvPr>
          <p:cNvPicPr/>
          <p:nvPr/>
        </p:nvPicPr>
        <p:blipFill rotWithShape="1">
          <a:blip r:embed="rId3" r:link="rId4">
            <a:extLst>
              <a:ext uri="{28A0092B-C50C-407E-A947-70E740481C1C}">
                <a14:useLocalDpi xmlns:a14="http://schemas.microsoft.com/office/drawing/2010/main" val="0"/>
              </a:ext>
            </a:extLst>
          </a:blip>
          <a:srcRect l="12582" t="33649" r="10278" b="10400"/>
          <a:stretch>
            <a:fillRect/>
          </a:stretch>
        </p:blipFill>
        <p:spPr bwMode="auto">
          <a:xfrm>
            <a:off x="5259781" y="1256693"/>
            <a:ext cx="6692630" cy="2324947"/>
          </a:xfrm>
          <a:prstGeom prst="rect">
            <a:avLst/>
          </a:prstGeom>
          <a:noFill/>
          <a:ln>
            <a:noFill/>
          </a:ln>
        </p:spPr>
      </p:pic>
      <p:pic>
        <p:nvPicPr>
          <p:cNvPr id="5" name="1EFA9DA8-8160-42A6-9185-12BD5A112351">
            <a:extLst>
              <a:ext uri="{FF2B5EF4-FFF2-40B4-BE49-F238E27FC236}">
                <a16:creationId xmlns:a16="http://schemas.microsoft.com/office/drawing/2014/main" id="{08D2B75F-103D-468B-2282-01D2CABCD4B4}"/>
              </a:ext>
            </a:extLst>
          </p:cNvPr>
          <p:cNvPicPr/>
          <p:nvPr/>
        </p:nvPicPr>
        <p:blipFill rotWithShape="1">
          <a:blip r:embed="rId5" r:link="rId6">
            <a:extLst>
              <a:ext uri="{28A0092B-C50C-407E-A947-70E740481C1C}">
                <a14:useLocalDpi xmlns:a14="http://schemas.microsoft.com/office/drawing/2010/main" val="0"/>
              </a:ext>
            </a:extLst>
          </a:blip>
          <a:srcRect t="38283"/>
          <a:stretch>
            <a:fillRect/>
          </a:stretch>
        </p:blipFill>
        <p:spPr bwMode="auto">
          <a:xfrm>
            <a:off x="5690681" y="4010428"/>
            <a:ext cx="5992947" cy="2497378"/>
          </a:xfrm>
          <a:prstGeom prst="rect">
            <a:avLst/>
          </a:prstGeom>
          <a:noFill/>
          <a:ln>
            <a:noFill/>
          </a:ln>
        </p:spPr>
      </p:pic>
    </p:spTree>
    <p:extLst>
      <p:ext uri="{BB962C8B-B14F-4D97-AF65-F5344CB8AC3E}">
        <p14:creationId xmlns:p14="http://schemas.microsoft.com/office/powerpoint/2010/main" val="72164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D166-41BF-4C62-ACFA-AFA4E66B598A}"/>
              </a:ext>
            </a:extLst>
          </p:cNvPr>
          <p:cNvSpPr>
            <a:spLocks noGrp="1"/>
          </p:cNvSpPr>
          <p:nvPr>
            <p:ph type="title"/>
          </p:nvPr>
        </p:nvSpPr>
        <p:spPr/>
        <p:txBody>
          <a:bodyPr/>
          <a:lstStyle/>
          <a:p>
            <a:r>
              <a:rPr lang="en-GB" u="sng" dirty="0"/>
              <a:t>Schools</a:t>
            </a:r>
            <a:r>
              <a:rPr lang="en-GB" dirty="0"/>
              <a:t> </a:t>
            </a:r>
          </a:p>
        </p:txBody>
      </p:sp>
      <p:sp>
        <p:nvSpPr>
          <p:cNvPr id="5" name="Content Placeholder 4">
            <a:extLst>
              <a:ext uri="{FF2B5EF4-FFF2-40B4-BE49-F238E27FC236}">
                <a16:creationId xmlns:a16="http://schemas.microsoft.com/office/drawing/2014/main" id="{30D6D577-4F7F-4086-9E38-1C2C13B165B0}"/>
              </a:ext>
            </a:extLst>
          </p:cNvPr>
          <p:cNvSpPr>
            <a:spLocks noGrp="1"/>
          </p:cNvSpPr>
          <p:nvPr>
            <p:ph sz="half" idx="2"/>
          </p:nvPr>
        </p:nvSpPr>
        <p:spPr>
          <a:xfrm>
            <a:off x="409045" y="1501972"/>
            <a:ext cx="9369955" cy="4174928"/>
          </a:xfrm>
        </p:spPr>
        <p:txBody>
          <a:bodyPr>
            <a:normAutofit/>
          </a:bodyPr>
          <a:lstStyle/>
          <a:p>
            <a:r>
              <a:rPr lang="en-GB" dirty="0"/>
              <a:t>Our schools have had another great season, thank you to the Schools Committee for running their leagues and qualification competitions for Regional Schools that lead to National School Competition.</a:t>
            </a:r>
          </a:p>
          <a:p>
            <a:r>
              <a:rPr lang="en-GB" dirty="0"/>
              <a:t>Thank you to all officials and Tournament Referees who have supported these competitions and to Lesley for sourcing them.</a:t>
            </a:r>
          </a:p>
          <a:p>
            <a:endParaRPr lang="en-GB" dirty="0"/>
          </a:p>
          <a:p>
            <a:endParaRPr lang="en-GB" dirty="0"/>
          </a:p>
          <a:p>
            <a:endParaRPr lang="en-GB" dirty="0"/>
          </a:p>
          <a:p>
            <a:endParaRPr lang="en-GB" dirty="0"/>
          </a:p>
        </p:txBody>
      </p:sp>
      <p:sp>
        <p:nvSpPr>
          <p:cNvPr id="9" name="Title 1">
            <a:extLst>
              <a:ext uri="{FF2B5EF4-FFF2-40B4-BE49-F238E27FC236}">
                <a16:creationId xmlns:a16="http://schemas.microsoft.com/office/drawing/2014/main" id="{993D6F52-A751-465A-8391-679093B78B07}"/>
              </a:ext>
            </a:extLst>
          </p:cNvPr>
          <p:cNvSpPr txBox="1">
            <a:spLocks/>
          </p:cNvSpPr>
          <p:nvPr/>
        </p:nvSpPr>
        <p:spPr>
          <a:xfrm>
            <a:off x="795688" y="34290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u="sng" dirty="0"/>
          </a:p>
        </p:txBody>
      </p:sp>
      <p:pic>
        <p:nvPicPr>
          <p:cNvPr id="14" name="Picture 13">
            <a:extLst>
              <a:ext uri="{FF2B5EF4-FFF2-40B4-BE49-F238E27FC236}">
                <a16:creationId xmlns:a16="http://schemas.microsoft.com/office/drawing/2014/main" id="{D4574E16-4035-4A45-9291-0A5853578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graphicFrame>
        <p:nvGraphicFramePr>
          <p:cNvPr id="7" name="Table 7">
            <a:extLst>
              <a:ext uri="{FF2B5EF4-FFF2-40B4-BE49-F238E27FC236}">
                <a16:creationId xmlns:a16="http://schemas.microsoft.com/office/drawing/2014/main" id="{C9E6F305-874C-23FB-F0F7-A9A9DCF10555}"/>
              </a:ext>
            </a:extLst>
          </p:cNvPr>
          <p:cNvGraphicFramePr>
            <a:graphicFrameLocks noGrp="1"/>
          </p:cNvGraphicFramePr>
          <p:nvPr>
            <p:extLst>
              <p:ext uri="{D42A27DB-BD31-4B8C-83A1-F6EECF244321}">
                <p14:modId xmlns:p14="http://schemas.microsoft.com/office/powerpoint/2010/main" val="4007133586"/>
              </p:ext>
            </p:extLst>
          </p:nvPr>
        </p:nvGraphicFramePr>
        <p:xfrm>
          <a:off x="1030022" y="3729990"/>
          <a:ext cx="8127999" cy="13817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138671245"/>
                    </a:ext>
                  </a:extLst>
                </a:gridCol>
                <a:gridCol w="2709333">
                  <a:extLst>
                    <a:ext uri="{9D8B030D-6E8A-4147-A177-3AD203B41FA5}">
                      <a16:colId xmlns:a16="http://schemas.microsoft.com/office/drawing/2014/main" val="2551361127"/>
                    </a:ext>
                  </a:extLst>
                </a:gridCol>
                <a:gridCol w="2709333">
                  <a:extLst>
                    <a:ext uri="{9D8B030D-6E8A-4147-A177-3AD203B41FA5}">
                      <a16:colId xmlns:a16="http://schemas.microsoft.com/office/drawing/2014/main" val="49755034"/>
                    </a:ext>
                  </a:extLst>
                </a:gridCol>
              </a:tblGrid>
              <a:tr h="370840">
                <a:tc>
                  <a:txBody>
                    <a:bodyPr/>
                    <a:lstStyle/>
                    <a:p>
                      <a:pPr algn="ctr"/>
                      <a:r>
                        <a:rPr lang="en-US" dirty="0"/>
                        <a:t>Under 14 National Schools</a:t>
                      </a:r>
                      <a:endParaRPr lang="en-GB" dirty="0"/>
                    </a:p>
                  </a:txBody>
                  <a:tcPr/>
                </a:tc>
                <a:tc>
                  <a:txBody>
                    <a:bodyPr/>
                    <a:lstStyle/>
                    <a:p>
                      <a:pPr algn="ctr"/>
                      <a:r>
                        <a:rPr lang="en-US" dirty="0"/>
                        <a:t>Under 16 National Schoools</a:t>
                      </a:r>
                      <a:endParaRPr lang="en-GB" dirty="0"/>
                    </a:p>
                  </a:txBody>
                  <a:tcPr/>
                </a:tc>
                <a:tc>
                  <a:txBody>
                    <a:bodyPr/>
                    <a:lstStyle/>
                    <a:p>
                      <a:pPr algn="ctr"/>
                      <a:r>
                        <a:rPr lang="en-US" dirty="0"/>
                        <a:t>Under 19 National Schools</a:t>
                      </a:r>
                      <a:endParaRPr lang="en-GB" dirty="0"/>
                    </a:p>
                  </a:txBody>
                  <a:tcPr/>
                </a:tc>
                <a:extLst>
                  <a:ext uri="{0D108BD9-81ED-4DB2-BD59-A6C34878D82A}">
                    <a16:rowId xmlns:a16="http://schemas.microsoft.com/office/drawing/2014/main" val="3217970364"/>
                  </a:ext>
                </a:extLst>
              </a:tr>
              <a:tr h="370840">
                <a:tc>
                  <a:txBody>
                    <a:bodyPr/>
                    <a:lstStyle/>
                    <a:p>
                      <a:pPr algn="ctr"/>
                      <a:r>
                        <a:rPr lang="en-US" dirty="0"/>
                        <a:t>Withington – 2nd</a:t>
                      </a:r>
                      <a:endParaRPr lang="en-GB" dirty="0"/>
                    </a:p>
                  </a:txBody>
                  <a:tcPr/>
                </a:tc>
                <a:tc>
                  <a:txBody>
                    <a:bodyPr/>
                    <a:lstStyle/>
                    <a:p>
                      <a:pPr algn="ctr"/>
                      <a:r>
                        <a:rPr lang="en-US" dirty="0"/>
                        <a:t>North Chadderton – 4</a:t>
                      </a:r>
                      <a:r>
                        <a:rPr lang="en-US" baseline="30000" dirty="0"/>
                        <a:t>th</a:t>
                      </a:r>
                      <a:endParaRPr lang="en-GB" dirty="0"/>
                    </a:p>
                  </a:txBody>
                  <a:tcPr/>
                </a:tc>
                <a:tc>
                  <a:txBody>
                    <a:bodyPr/>
                    <a:lstStyle/>
                    <a:p>
                      <a:pPr algn="ctr"/>
                      <a:r>
                        <a:rPr lang="en-US" dirty="0"/>
                        <a:t>Cheadle Hulme – 11th</a:t>
                      </a:r>
                      <a:endParaRPr lang="en-GB" dirty="0"/>
                    </a:p>
                  </a:txBody>
                  <a:tcPr/>
                </a:tc>
                <a:extLst>
                  <a:ext uri="{0D108BD9-81ED-4DB2-BD59-A6C34878D82A}">
                    <a16:rowId xmlns:a16="http://schemas.microsoft.com/office/drawing/2014/main" val="2527700895"/>
                  </a:ext>
                </a:extLst>
              </a:tr>
              <a:tr h="370840">
                <a:tc>
                  <a:txBody>
                    <a:bodyPr/>
                    <a:lstStyle/>
                    <a:p>
                      <a:pPr algn="ctr"/>
                      <a:endParaRPr lang="en-GB" dirty="0"/>
                    </a:p>
                  </a:txBody>
                  <a:tcPr/>
                </a:tc>
                <a:tc>
                  <a:txBody>
                    <a:bodyPr/>
                    <a:lstStyle/>
                    <a:p>
                      <a:pPr algn="ctr"/>
                      <a:r>
                        <a:rPr lang="en-US" dirty="0"/>
                        <a:t>Cheadle Hulme – 6</a:t>
                      </a:r>
                      <a:r>
                        <a:rPr lang="en-US" baseline="30000" dirty="0"/>
                        <a:t>th</a:t>
                      </a:r>
                      <a:endParaRPr lang="en-GB" dirty="0"/>
                    </a:p>
                  </a:txBody>
                  <a:tcPr/>
                </a:tc>
                <a:tc>
                  <a:txBody>
                    <a:bodyPr/>
                    <a:lstStyle/>
                    <a:p>
                      <a:pPr algn="ctr"/>
                      <a:endParaRPr lang="en-GB" dirty="0"/>
                    </a:p>
                  </a:txBody>
                  <a:tcPr/>
                </a:tc>
                <a:extLst>
                  <a:ext uri="{0D108BD9-81ED-4DB2-BD59-A6C34878D82A}">
                    <a16:rowId xmlns:a16="http://schemas.microsoft.com/office/drawing/2014/main" val="594724245"/>
                  </a:ext>
                </a:extLst>
              </a:tr>
            </a:tbl>
          </a:graphicData>
        </a:graphic>
      </p:graphicFrame>
    </p:spTree>
    <p:extLst>
      <p:ext uri="{BB962C8B-B14F-4D97-AF65-F5344CB8AC3E}">
        <p14:creationId xmlns:p14="http://schemas.microsoft.com/office/powerpoint/2010/main" val="224031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6F6-DD4F-F228-4DE2-0827DFABF493}"/>
              </a:ext>
            </a:extLst>
          </p:cNvPr>
          <p:cNvSpPr>
            <a:spLocks noGrp="1"/>
          </p:cNvSpPr>
          <p:nvPr>
            <p:ph type="title"/>
          </p:nvPr>
        </p:nvSpPr>
        <p:spPr>
          <a:xfrm>
            <a:off x="350196" y="123217"/>
            <a:ext cx="8596668" cy="1320800"/>
          </a:xfrm>
        </p:spPr>
        <p:txBody>
          <a:bodyPr/>
          <a:lstStyle/>
          <a:p>
            <a:r>
              <a:rPr lang="en-US" u="sng" dirty="0"/>
              <a:t>Bee Netball </a:t>
            </a:r>
            <a:endParaRPr lang="en-GB" u="sng" dirty="0"/>
          </a:p>
        </p:txBody>
      </p:sp>
      <p:sp>
        <p:nvSpPr>
          <p:cNvPr id="3" name="Content Placeholder 2">
            <a:extLst>
              <a:ext uri="{FF2B5EF4-FFF2-40B4-BE49-F238E27FC236}">
                <a16:creationId xmlns:a16="http://schemas.microsoft.com/office/drawing/2014/main" id="{137AE3ED-FAF2-08F1-6251-F885E67DB335}"/>
              </a:ext>
            </a:extLst>
          </p:cNvPr>
          <p:cNvSpPr>
            <a:spLocks noGrp="1"/>
          </p:cNvSpPr>
          <p:nvPr>
            <p:ph idx="1"/>
          </p:nvPr>
        </p:nvSpPr>
        <p:spPr>
          <a:xfrm>
            <a:off x="214645" y="1036536"/>
            <a:ext cx="5101731" cy="5951167"/>
          </a:xfrm>
        </p:spPr>
        <p:txBody>
          <a:bodyPr>
            <a:normAutofit fontScale="25000" lnSpcReduction="20000"/>
          </a:bodyPr>
          <a:lstStyle/>
          <a:p>
            <a:r>
              <a:rPr lang="en-GB" sz="64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The first ever Greater Manchester schools Para Netball festival took place in Oldham. </a:t>
            </a:r>
          </a:p>
          <a:p>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Organised &amp; supported by the GM School Games Organiser network, Greatersport, Manchester Thunder, GM County netball association &amp; England netball, the event invited secondary school pupils in Key Stage 3 to take part in a coaching session led by qualified coaches with several skill stations to test the pupils including shooting and passing. </a:t>
            </a:r>
          </a:p>
          <a:p>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Players were supported by young coaches from Tyldesley Netball club &amp; The Prince's Trust.</a:t>
            </a:r>
          </a:p>
          <a:p>
            <a:r>
              <a:rPr lang="en-GB" sz="5600" b="1"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en-GB" sz="5600" baseline="300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st</a:t>
            </a:r>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 Redwood Secondary School (Rochdale)</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en-GB" sz="5600" baseline="300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nd</a:t>
            </a:r>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 Spring Brook Academy (Oldham) </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3</a:t>
            </a:r>
            <a:r>
              <a:rPr lang="en-GB" sz="5600" baseline="300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rd</a:t>
            </a:r>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place: New Bridge School (Oldham)</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GB" sz="6400" dirty="0">
                <a:solidFill>
                  <a:schemeClr val="accent2">
                    <a:lumMod val="75000"/>
                  </a:schemeClr>
                </a:solidFill>
                <a:effectLst/>
                <a:latin typeface="Calibri" panose="020F0502020204030204" pitchFamily="34" charset="0"/>
                <a:ea typeface="Times New Roman" panose="02020603050405020304" pitchFamily="18" charset="0"/>
              </a:rPr>
              <a:t>Greater Manchester Bee Netball festival </a:t>
            </a:r>
            <a:endParaRPr lang="en-GB" sz="6400" dirty="0">
              <a:solidFill>
                <a:schemeClr val="accent2">
                  <a:lumMod val="75000"/>
                </a:schemeClr>
              </a:solidFill>
            </a:endParaRPr>
          </a:p>
          <a:p>
            <a:r>
              <a:rPr lang="en-GB" sz="5600" dirty="0">
                <a:solidFill>
                  <a:schemeClr val="accent2">
                    <a:lumMod val="75000"/>
                  </a:schemeClr>
                </a:solidFill>
                <a:effectLst/>
                <a:latin typeface="Calibri" panose="020F0502020204030204" pitchFamily="34" charset="0"/>
                <a:ea typeface="Times New Roman" panose="02020603050405020304" pitchFamily="18" charset="0"/>
              </a:rPr>
              <a:t>Bee netball is friendly, high energy &amp; especially designed for children. It introduces younger children to the skills of the game of netball such as passing, shooting, catching &amp; throwing</a:t>
            </a:r>
            <a:endParaRPr lang="en-GB" sz="5600" dirty="0">
              <a:solidFill>
                <a:schemeClr val="accent2">
                  <a:lumMod val="75000"/>
                </a:schemeClr>
              </a:solidFill>
              <a:latin typeface="Calibri" panose="020F0502020204030204" pitchFamily="34" charset="0"/>
            </a:endParaRPr>
          </a:p>
          <a:p>
            <a:r>
              <a:rPr lang="en-GB" sz="5600" b="1"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en-GB" sz="5600" baseline="300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st</a:t>
            </a:r>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 Our Ladys of Mount Carmel RC school (Tameside)</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en-GB" sz="5600" baseline="300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nd</a:t>
            </a:r>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 The Olive school (Bolton)</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3</a:t>
            </a:r>
            <a:r>
              <a:rPr lang="en-GB" sz="5600" baseline="300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rd</a:t>
            </a:r>
            <a:r>
              <a:rPr lang="en-GB" sz="5600"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 Greswell Primary school (Tameside)</a:t>
            </a:r>
            <a:endParaRPr lang="en-GB" sz="5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64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4800" dirty="0">
              <a:solidFill>
                <a:schemeClr val="accent2">
                  <a:lumMod val="75000"/>
                </a:schemeClr>
              </a:solidFill>
            </a:endParaRPr>
          </a:p>
        </p:txBody>
      </p:sp>
      <p:pic>
        <p:nvPicPr>
          <p:cNvPr id="6" name="Picture 5">
            <a:extLst>
              <a:ext uri="{FF2B5EF4-FFF2-40B4-BE49-F238E27FC236}">
                <a16:creationId xmlns:a16="http://schemas.microsoft.com/office/drawing/2014/main" id="{06947BA9-366D-2D72-9BAC-D1C99B4F22DC}"/>
              </a:ext>
            </a:extLst>
          </p:cNvPr>
          <p:cNvPicPr>
            <a:picLocks noChangeAspect="1"/>
          </p:cNvPicPr>
          <p:nvPr/>
        </p:nvPicPr>
        <p:blipFill>
          <a:blip r:embed="rId2"/>
          <a:stretch>
            <a:fillRect/>
          </a:stretch>
        </p:blipFill>
        <p:spPr>
          <a:xfrm>
            <a:off x="5495435" y="347770"/>
            <a:ext cx="3272369" cy="3753255"/>
          </a:xfrm>
          <a:prstGeom prst="rect">
            <a:avLst/>
          </a:prstGeom>
        </p:spPr>
      </p:pic>
      <p:pic>
        <p:nvPicPr>
          <p:cNvPr id="8" name="Picture 7">
            <a:extLst>
              <a:ext uri="{FF2B5EF4-FFF2-40B4-BE49-F238E27FC236}">
                <a16:creationId xmlns:a16="http://schemas.microsoft.com/office/drawing/2014/main" id="{0350C93E-0835-8255-7E40-1798ECA3D032}"/>
              </a:ext>
            </a:extLst>
          </p:cNvPr>
          <p:cNvPicPr>
            <a:picLocks noChangeAspect="1"/>
          </p:cNvPicPr>
          <p:nvPr/>
        </p:nvPicPr>
        <p:blipFill>
          <a:blip r:embed="rId3"/>
          <a:stretch>
            <a:fillRect/>
          </a:stretch>
        </p:blipFill>
        <p:spPr>
          <a:xfrm>
            <a:off x="6649686" y="3715977"/>
            <a:ext cx="3878118" cy="2914648"/>
          </a:xfrm>
          <a:prstGeom prst="rect">
            <a:avLst/>
          </a:prstGeom>
        </p:spPr>
      </p:pic>
      <p:pic>
        <p:nvPicPr>
          <p:cNvPr id="10" name="Picture 9">
            <a:extLst>
              <a:ext uri="{FF2B5EF4-FFF2-40B4-BE49-F238E27FC236}">
                <a16:creationId xmlns:a16="http://schemas.microsoft.com/office/drawing/2014/main" id="{B4C03C5B-0C51-9736-F9AB-C53EF60B7F4F}"/>
              </a:ext>
            </a:extLst>
          </p:cNvPr>
          <p:cNvPicPr>
            <a:picLocks noChangeAspect="1"/>
          </p:cNvPicPr>
          <p:nvPr/>
        </p:nvPicPr>
        <p:blipFill>
          <a:blip r:embed="rId4"/>
          <a:stretch>
            <a:fillRect/>
          </a:stretch>
        </p:blipFill>
        <p:spPr>
          <a:xfrm>
            <a:off x="9046190" y="1932708"/>
            <a:ext cx="2743833" cy="2062162"/>
          </a:xfrm>
          <a:prstGeom prst="rect">
            <a:avLst/>
          </a:prstGeom>
        </p:spPr>
      </p:pic>
      <p:pic>
        <p:nvPicPr>
          <p:cNvPr id="11" name="Picture 10">
            <a:extLst>
              <a:ext uri="{FF2B5EF4-FFF2-40B4-BE49-F238E27FC236}">
                <a16:creationId xmlns:a16="http://schemas.microsoft.com/office/drawing/2014/main" id="{2F51D5D4-B661-B1AC-3661-C06C57879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157" y="209348"/>
            <a:ext cx="1177647" cy="1148537"/>
          </a:xfrm>
          <a:prstGeom prst="rect">
            <a:avLst/>
          </a:prstGeom>
        </p:spPr>
      </p:pic>
    </p:spTree>
    <p:extLst>
      <p:ext uri="{BB962C8B-B14F-4D97-AF65-F5344CB8AC3E}">
        <p14:creationId xmlns:p14="http://schemas.microsoft.com/office/powerpoint/2010/main" val="4028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5FCC-E5F8-DEBA-0562-3C4B3D6B2D92}"/>
              </a:ext>
            </a:extLst>
          </p:cNvPr>
          <p:cNvSpPr>
            <a:spLocks noGrp="1"/>
          </p:cNvSpPr>
          <p:nvPr>
            <p:ph type="title"/>
          </p:nvPr>
        </p:nvSpPr>
        <p:spPr>
          <a:xfrm>
            <a:off x="399804" y="215202"/>
            <a:ext cx="8596668" cy="1320800"/>
          </a:xfrm>
        </p:spPr>
        <p:txBody>
          <a:bodyPr/>
          <a:lstStyle/>
          <a:p>
            <a:r>
              <a:rPr lang="en-US" b="1" u="sng" dirty="0"/>
              <a:t>National Competitions</a:t>
            </a:r>
            <a:endParaRPr lang="en-GB" b="1" u="sng" dirty="0"/>
          </a:p>
        </p:txBody>
      </p:sp>
      <p:pic>
        <p:nvPicPr>
          <p:cNvPr id="1026" name="Picture 2" descr="Made In Oldham: 10 Titles, 10 Standout Players">
            <a:extLst>
              <a:ext uri="{FF2B5EF4-FFF2-40B4-BE49-F238E27FC236}">
                <a16:creationId xmlns:a16="http://schemas.microsoft.com/office/drawing/2014/main" id="{19562306-0F20-5480-351A-744E66CAC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97" y="1061397"/>
            <a:ext cx="3694447" cy="2367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WCA Bury take home the U16 National Club Champions title for a second consecutive year">
            <a:extLst>
              <a:ext uri="{FF2B5EF4-FFF2-40B4-BE49-F238E27FC236}">
                <a16:creationId xmlns:a16="http://schemas.microsoft.com/office/drawing/2014/main" id="{5FB19A73-B324-6C3C-86F3-97E2AD9DF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209" y="1061397"/>
            <a:ext cx="3839263" cy="2559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72DD29-C455-D759-522A-25CD54502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322" y="3955997"/>
            <a:ext cx="3473830" cy="2315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chester Thunder win 2023 Fast5 All-Stars Title">
            <a:extLst>
              <a:ext uri="{FF2B5EF4-FFF2-40B4-BE49-F238E27FC236}">
                <a16:creationId xmlns:a16="http://schemas.microsoft.com/office/drawing/2014/main" id="{0C8144F8-DDE7-F216-0CE0-E8C066A57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17" y="3892766"/>
            <a:ext cx="3551406" cy="2367603"/>
          </a:xfrm>
          <a:prstGeom prst="rect">
            <a:avLst/>
          </a:prstGeom>
          <a:noFill/>
          <a:extLst>
            <a:ext uri="{909E8E84-426E-40DD-AFC4-6F175D3DCCD1}">
              <a14:hiddenFill xmlns:a14="http://schemas.microsoft.com/office/drawing/2010/main">
                <a:solidFill>
                  <a:srgbClr val="FFFFFF"/>
                </a:solidFill>
              </a14:hiddenFill>
            </a:ext>
          </a:extLst>
        </p:spPr>
      </p:pic>
      <p:pic>
        <p:nvPicPr>
          <p:cNvPr id="5" name="7D65F3BE-A87B-48CF-B539-3F99B84875B2">
            <a:extLst>
              <a:ext uri="{FF2B5EF4-FFF2-40B4-BE49-F238E27FC236}">
                <a16:creationId xmlns:a16="http://schemas.microsoft.com/office/drawing/2014/main" id="{281877C1-6B5C-3ED4-236E-1ADB90E48314}"/>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9319029" y="3829536"/>
            <a:ext cx="2476482" cy="2379116"/>
          </a:xfrm>
          <a:prstGeom prst="rect">
            <a:avLst/>
          </a:prstGeom>
          <a:noFill/>
          <a:ln>
            <a:noFill/>
          </a:ln>
        </p:spPr>
      </p:pic>
      <p:pic>
        <p:nvPicPr>
          <p:cNvPr id="8" name="Picture 7">
            <a:extLst>
              <a:ext uri="{FF2B5EF4-FFF2-40B4-BE49-F238E27FC236}">
                <a16:creationId xmlns:a16="http://schemas.microsoft.com/office/drawing/2014/main" id="{95B0DF1A-02C9-6EE3-BE4C-EA66CA1E4E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7270" y="487128"/>
            <a:ext cx="1177647" cy="1148537"/>
          </a:xfrm>
          <a:prstGeom prst="rect">
            <a:avLst/>
          </a:prstGeom>
        </p:spPr>
      </p:pic>
    </p:spTree>
    <p:extLst>
      <p:ext uri="{BB962C8B-B14F-4D97-AF65-F5344CB8AC3E}">
        <p14:creationId xmlns:p14="http://schemas.microsoft.com/office/powerpoint/2010/main" val="312399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8129-F300-4CD7-8EF4-366D05FFBE70}"/>
              </a:ext>
            </a:extLst>
          </p:cNvPr>
          <p:cNvSpPr>
            <a:spLocks noGrp="1"/>
          </p:cNvSpPr>
          <p:nvPr>
            <p:ph type="title"/>
          </p:nvPr>
        </p:nvSpPr>
        <p:spPr>
          <a:xfrm>
            <a:off x="496358" y="66675"/>
            <a:ext cx="8596668" cy="1320800"/>
          </a:xfrm>
        </p:spPr>
        <p:txBody>
          <a:bodyPr/>
          <a:lstStyle/>
          <a:p>
            <a:r>
              <a:rPr lang="en-GB" u="sng" dirty="0"/>
              <a:t>Development</a:t>
            </a:r>
            <a:r>
              <a:rPr lang="en-GB" dirty="0"/>
              <a:t> – Abbey Barry (see separate document)</a:t>
            </a:r>
          </a:p>
        </p:txBody>
      </p:sp>
      <p:sp>
        <p:nvSpPr>
          <p:cNvPr id="3" name="Content Placeholder 2">
            <a:extLst>
              <a:ext uri="{FF2B5EF4-FFF2-40B4-BE49-F238E27FC236}">
                <a16:creationId xmlns:a16="http://schemas.microsoft.com/office/drawing/2014/main" id="{4BDD5CA5-34BE-CDC0-D102-93F264E5AE6F}"/>
              </a:ext>
            </a:extLst>
          </p:cNvPr>
          <p:cNvSpPr>
            <a:spLocks noGrp="1"/>
          </p:cNvSpPr>
          <p:nvPr>
            <p:ph idx="1"/>
          </p:nvPr>
        </p:nvSpPr>
        <p:spPr>
          <a:xfrm>
            <a:off x="496358" y="2474259"/>
            <a:ext cx="8020113" cy="4063472"/>
          </a:xfrm>
        </p:spPr>
        <p:txBody>
          <a:bodyPr>
            <a:normAutofit/>
          </a:bodyPr>
          <a:lstStyle/>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pic>
        <p:nvPicPr>
          <p:cNvPr id="9" name="Picture 8">
            <a:extLst>
              <a:ext uri="{FF2B5EF4-FFF2-40B4-BE49-F238E27FC236}">
                <a16:creationId xmlns:a16="http://schemas.microsoft.com/office/drawing/2014/main" id="{2F82A5EA-64F4-4369-99DC-9B7B85067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344710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7A73-BB24-4BAA-8835-897FC2FB4258}"/>
              </a:ext>
            </a:extLst>
          </p:cNvPr>
          <p:cNvSpPr>
            <a:spLocks noGrp="1"/>
          </p:cNvSpPr>
          <p:nvPr>
            <p:ph type="title"/>
          </p:nvPr>
        </p:nvSpPr>
        <p:spPr/>
        <p:txBody>
          <a:bodyPr/>
          <a:lstStyle/>
          <a:p>
            <a:r>
              <a:rPr lang="en-GB" u="sng" dirty="0"/>
              <a:t>Volunteers</a:t>
            </a:r>
          </a:p>
        </p:txBody>
      </p:sp>
      <p:sp>
        <p:nvSpPr>
          <p:cNvPr id="4" name="Content Placeholder 3">
            <a:extLst>
              <a:ext uri="{FF2B5EF4-FFF2-40B4-BE49-F238E27FC236}">
                <a16:creationId xmlns:a16="http://schemas.microsoft.com/office/drawing/2014/main" id="{33D5B544-B77C-4ACD-AFC1-E7023276D818}"/>
              </a:ext>
            </a:extLst>
          </p:cNvPr>
          <p:cNvSpPr>
            <a:spLocks noGrp="1"/>
          </p:cNvSpPr>
          <p:nvPr>
            <p:ph sz="half" idx="2"/>
          </p:nvPr>
        </p:nvSpPr>
        <p:spPr>
          <a:xfrm>
            <a:off x="537634" y="1369482"/>
            <a:ext cx="10320866" cy="3012018"/>
          </a:xfrm>
        </p:spPr>
        <p:txBody>
          <a:bodyPr>
            <a:normAutofit/>
          </a:bodyPr>
          <a:lstStyle/>
          <a:p>
            <a:r>
              <a:rPr lang="en-GB" sz="2000" dirty="0">
                <a:latin typeface="Calibri" panose="020F0502020204030204" pitchFamily="34" charset="0"/>
                <a:cs typeface="Calibri" panose="020F0502020204030204" pitchFamily="34" charset="0"/>
              </a:rPr>
              <a:t>Netball would not survive without the wonderful Volunteers we have in our </a:t>
            </a:r>
          </a:p>
          <a:p>
            <a:pPr marL="0" indent="0">
              <a:buNone/>
            </a:pPr>
            <a:r>
              <a:rPr lang="en-GB" sz="2000" dirty="0">
                <a:latin typeface="Calibri" panose="020F0502020204030204" pitchFamily="34" charset="0"/>
                <a:cs typeface="Calibri" panose="020F0502020204030204" pitchFamily="34" charset="0"/>
              </a:rPr>
              <a:t>County – so thank you to each and everyone of you!</a:t>
            </a:r>
          </a:p>
        </p:txBody>
      </p:sp>
      <p:pic>
        <p:nvPicPr>
          <p:cNvPr id="11" name="Picture 10">
            <a:extLst>
              <a:ext uri="{FF2B5EF4-FFF2-40B4-BE49-F238E27FC236}">
                <a16:creationId xmlns:a16="http://schemas.microsoft.com/office/drawing/2014/main" id="{48FB4508-59DD-45D6-A495-FD193E614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2052" name="Picture 4" descr="Image result for volunteers are priceless">
            <a:extLst>
              <a:ext uri="{FF2B5EF4-FFF2-40B4-BE49-F238E27FC236}">
                <a16:creationId xmlns:a16="http://schemas.microsoft.com/office/drawing/2014/main" id="{93AB7C13-D52B-5AC4-61A7-04AFCEEDE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4" t="16002" r="5771" b="18865"/>
          <a:stretch/>
        </p:blipFill>
        <p:spPr bwMode="auto">
          <a:xfrm>
            <a:off x="5537666" y="3076819"/>
            <a:ext cx="3153409" cy="2337863"/>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Image result for volunteer are hearts">
            <a:extLst>
              <a:ext uri="{FF2B5EF4-FFF2-40B4-BE49-F238E27FC236}">
                <a16:creationId xmlns:a16="http://schemas.microsoft.com/office/drawing/2014/main" id="{C0F5B3D5-4089-A7A4-F6A7-4C3A5ACCA9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08"/>
          <a:stretch/>
        </p:blipFill>
        <p:spPr bwMode="auto">
          <a:xfrm>
            <a:off x="1428750" y="3076819"/>
            <a:ext cx="2944909" cy="2469417"/>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45BA-E24B-A796-BB1C-B2C4D7F42590}"/>
              </a:ext>
            </a:extLst>
          </p:cNvPr>
          <p:cNvSpPr>
            <a:spLocks noGrp="1"/>
          </p:cNvSpPr>
          <p:nvPr>
            <p:ph type="title"/>
          </p:nvPr>
        </p:nvSpPr>
        <p:spPr>
          <a:xfrm>
            <a:off x="477066" y="147915"/>
            <a:ext cx="8596668" cy="1320800"/>
          </a:xfrm>
        </p:spPr>
        <p:txBody>
          <a:bodyPr/>
          <a:lstStyle/>
          <a:p>
            <a:r>
              <a:rPr lang="en-US" u="sng" dirty="0"/>
              <a:t>Para Netball – </a:t>
            </a:r>
            <a:r>
              <a:rPr lang="en-US" dirty="0"/>
              <a:t>Katie Thompson</a:t>
            </a:r>
            <a:endParaRPr lang="en-GB" dirty="0"/>
          </a:p>
        </p:txBody>
      </p:sp>
      <p:sp>
        <p:nvSpPr>
          <p:cNvPr id="4" name="TextBox 3">
            <a:extLst>
              <a:ext uri="{FF2B5EF4-FFF2-40B4-BE49-F238E27FC236}">
                <a16:creationId xmlns:a16="http://schemas.microsoft.com/office/drawing/2014/main" id="{A9B8C25A-1307-A82D-FFD0-906EAB1D0C6D}"/>
              </a:ext>
            </a:extLst>
          </p:cNvPr>
          <p:cNvSpPr txBox="1"/>
          <p:nvPr/>
        </p:nvSpPr>
        <p:spPr>
          <a:xfrm>
            <a:off x="146088" y="808315"/>
            <a:ext cx="5793201" cy="4801314"/>
          </a:xfrm>
          <a:prstGeom prst="rect">
            <a:avLst/>
          </a:prstGeom>
          <a:noFill/>
        </p:spPr>
        <p:txBody>
          <a:bodyPr wrap="square">
            <a:spAutoFit/>
          </a:bodyPr>
          <a:lstStyle/>
          <a:p>
            <a:pPr marL="285750" indent="-285750" fontAlgn="base">
              <a:buClr>
                <a:schemeClr val="accent6">
                  <a:lumMod val="75000"/>
                </a:schemeClr>
              </a:buClr>
              <a:buFont typeface="Wingdings" panose="05000000000000000000" pitchFamily="2" charset="2"/>
              <a:buChar char="Ø"/>
            </a:pPr>
            <a:r>
              <a:rPr lang="en-GB" kern="100" dirty="0">
                <a:effectLst/>
                <a:latin typeface="Calibri" panose="020F0502020204030204" pitchFamily="34" charset="0"/>
                <a:ea typeface="Calibri" panose="020F0502020204030204" pitchFamily="34" charset="0"/>
                <a:cs typeface="Times New Roman" panose="02020603050405020304" pitchFamily="18" charset="0"/>
              </a:rPr>
              <a:t>The Para netball programme within Manchester and the North West continues to grow and enables more young people who are deaf or disabled to have an opportunity to take part in the sport we all love. </a:t>
            </a:r>
          </a:p>
          <a:p>
            <a:pPr marL="285750" indent="-285750" algn="l" rtl="0" fontAlgn="base">
              <a:buClr>
                <a:schemeClr val="accent6">
                  <a:lumMod val="75000"/>
                </a:schemeClr>
              </a:buClr>
              <a:buFont typeface="Wingdings" panose="05000000000000000000" pitchFamily="2" charset="2"/>
              <a:buChar char="Ø"/>
            </a:pPr>
            <a:r>
              <a:rPr lang="en-GB" dirty="0">
                <a:effectLst/>
                <a:latin typeface="Calibri" panose="020F0502020204030204" pitchFamily="34" charset="0"/>
                <a:ea typeface="Calibri" panose="020F0502020204030204" pitchFamily="34" charset="0"/>
                <a:cs typeface="Times New Roman" panose="02020603050405020304" pitchFamily="18" charset="0"/>
              </a:rPr>
              <a:t>In November 2023 Dominoes Para Netball Club was taken over by Manchester Thunder, with the club being called ‘Manchester Thunder Para Netball Club’. </a:t>
            </a:r>
          </a:p>
          <a:p>
            <a:pPr marL="285750" indent="-285750" algn="l" rtl="0" fontAlgn="base">
              <a:buClr>
                <a:schemeClr val="accent6">
                  <a:lumMod val="75000"/>
                </a:schemeClr>
              </a:buClr>
              <a:buFont typeface="Wingdings" panose="05000000000000000000" pitchFamily="2" charset="2"/>
              <a:buChar char="Ø"/>
            </a:pPr>
            <a:r>
              <a:rPr lang="en-GB" b="0" i="0" dirty="0">
                <a:latin typeface="Calibri" panose="020F0502020204030204" pitchFamily="34" charset="0"/>
                <a:ea typeface="Calibri" panose="020F0502020204030204" pitchFamily="34" charset="0"/>
                <a:cs typeface="Times New Roman" panose="02020603050405020304" pitchFamily="18" charset="0"/>
              </a:rPr>
              <a:t>Vimto Partnership</a:t>
            </a:r>
          </a:p>
          <a:p>
            <a:pPr marL="285750" indent="-285750" algn="l" rtl="0" fontAlgn="base">
              <a:buClr>
                <a:schemeClr val="accent6">
                  <a:lumMod val="75000"/>
                </a:schemeClr>
              </a:buClr>
              <a:buFont typeface="Wingdings" panose="05000000000000000000" pitchFamily="2" charset="2"/>
              <a:buChar char="Ø"/>
            </a:pPr>
            <a:r>
              <a:rPr lang="en-GB" dirty="0">
                <a:effectLst/>
                <a:latin typeface="Calibri" panose="020F0502020204030204" pitchFamily="34" charset="0"/>
                <a:ea typeface="Calibri" panose="020F0502020204030204" pitchFamily="34" charset="0"/>
                <a:cs typeface="Times New Roman" panose="02020603050405020304" pitchFamily="18" charset="0"/>
              </a:rPr>
              <a:t>Increased volunteer coaches – still headed up by Katie Thompson</a:t>
            </a:r>
          </a:p>
          <a:p>
            <a:pPr marL="285750" indent="-285750" algn="l" rtl="0" fontAlgn="base">
              <a:buClr>
                <a:schemeClr val="accent6">
                  <a:lumMod val="75000"/>
                </a:schemeClr>
              </a:buClr>
              <a:buFont typeface="Wingdings" panose="05000000000000000000" pitchFamily="2" charset="2"/>
              <a:buChar char="Ø"/>
            </a:pPr>
            <a:r>
              <a:rPr lang="en-GB" dirty="0">
                <a:effectLst/>
                <a:latin typeface="Calibri" panose="020F0502020204030204" pitchFamily="34" charset="0"/>
                <a:ea typeface="Calibri" panose="020F0502020204030204" pitchFamily="34" charset="0"/>
                <a:cs typeface="Times New Roman" panose="02020603050405020304" pitchFamily="18" charset="0"/>
              </a:rPr>
              <a:t>In February 2023 we took a team to the Para Netball Championships in Nottingham, hosted by England Netball</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l" rtl="0" fontAlgn="base">
              <a:buClr>
                <a:schemeClr val="accent6">
                  <a:lumMod val="75000"/>
                </a:schemeClr>
              </a:buClr>
              <a:buFont typeface="Wingdings" panose="05000000000000000000" pitchFamily="2" charset="2"/>
              <a:buChar char="Ø"/>
            </a:pPr>
            <a:r>
              <a:rPr lang="en-GB" dirty="0">
                <a:effectLst/>
                <a:latin typeface="Calibri" panose="020F0502020204030204" pitchFamily="34" charset="0"/>
                <a:ea typeface="Calibri" panose="020F0502020204030204" pitchFamily="34" charset="0"/>
                <a:cs typeface="Times New Roman" panose="02020603050405020304" pitchFamily="18" charset="0"/>
              </a:rPr>
              <a:t>Working with MMU on a study</a:t>
            </a:r>
          </a:p>
          <a:p>
            <a:pPr marL="285750" indent="-285750" algn="l" rtl="0" fontAlgn="base">
              <a:buClr>
                <a:schemeClr val="accent6">
                  <a:lumMod val="75000"/>
                </a:schemeClr>
              </a:buClr>
              <a:buFont typeface="Wingdings" panose="05000000000000000000" pitchFamily="2" charset="2"/>
              <a:buChar char="Ø"/>
            </a:pPr>
            <a:r>
              <a:rPr lang="en-GB" dirty="0">
                <a:latin typeface="Calibri" panose="020F0502020204030204" pitchFamily="34" charset="0"/>
                <a:ea typeface="Calibri" panose="020F0502020204030204" pitchFamily="34" charset="0"/>
                <a:cs typeface="Times New Roman" panose="02020603050405020304" pitchFamily="18" charset="0"/>
              </a:rPr>
              <a:t>Severn Stars and other clubs wanting to set</a:t>
            </a:r>
          </a:p>
          <a:p>
            <a:pPr algn="l" rtl="0" fontAlgn="base">
              <a:buClr>
                <a:schemeClr val="accent6">
                  <a:lumMod val="75000"/>
                </a:schemeClr>
              </a:buClr>
            </a:pPr>
            <a:r>
              <a:rPr lang="en-GB" dirty="0">
                <a:latin typeface="Calibri" panose="020F0502020204030204" pitchFamily="34" charset="0"/>
                <a:ea typeface="Calibri" panose="020F0502020204030204" pitchFamily="34" charset="0"/>
                <a:cs typeface="Times New Roman" panose="02020603050405020304" pitchFamily="18" charset="0"/>
              </a:rPr>
              <a:t> up based on this work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rtl="0" fontAlgn="base">
              <a:buClr>
                <a:schemeClr val="accent6">
                  <a:lumMod val="75000"/>
                </a:schemeClr>
              </a:buClr>
              <a:buFont typeface="Wingdings" panose="05000000000000000000" pitchFamily="2" charset="2"/>
              <a:buChar char="Ø"/>
            </a:pPr>
            <a:endParaRPr lang="en-US" b="0" i="0" dirty="0">
              <a:effectLst/>
              <a:latin typeface="Arial" panose="020B0604020202020204" pitchFamily="34" charset="0"/>
            </a:endParaRPr>
          </a:p>
        </p:txBody>
      </p:sp>
      <p:pic>
        <p:nvPicPr>
          <p:cNvPr id="3" name="Picture 2">
            <a:extLst>
              <a:ext uri="{FF2B5EF4-FFF2-40B4-BE49-F238E27FC236}">
                <a16:creationId xmlns:a16="http://schemas.microsoft.com/office/drawing/2014/main" id="{7FE71736-8D20-D674-BC14-456B985B246E}"/>
              </a:ext>
            </a:extLst>
          </p:cNvPr>
          <p:cNvPicPr/>
          <p:nvPr/>
        </p:nvPicPr>
        <p:blipFill rotWithShape="1">
          <a:blip r:embed="rId2" r:link="rId3">
            <a:extLst>
              <a:ext uri="{28A0092B-C50C-407E-A947-70E740481C1C}">
                <a14:useLocalDpi xmlns:a14="http://schemas.microsoft.com/office/drawing/2010/main" val="0"/>
              </a:ext>
            </a:extLst>
          </a:blip>
          <a:srcRect l="23379" t="-143" r="38483" b="143"/>
          <a:stretch>
            <a:fillRect/>
          </a:stretch>
        </p:blipFill>
        <p:spPr bwMode="auto">
          <a:xfrm rot="5400000">
            <a:off x="7338445" y="-149285"/>
            <a:ext cx="2957209" cy="5128674"/>
          </a:xfrm>
          <a:prstGeom prst="rect">
            <a:avLst/>
          </a:prstGeom>
          <a:noFill/>
          <a:ln>
            <a:noFill/>
          </a:ln>
        </p:spPr>
      </p:pic>
      <p:pic>
        <p:nvPicPr>
          <p:cNvPr id="6" name="Picture 5">
            <a:extLst>
              <a:ext uri="{FF2B5EF4-FFF2-40B4-BE49-F238E27FC236}">
                <a16:creationId xmlns:a16="http://schemas.microsoft.com/office/drawing/2014/main" id="{5A16AD39-30D8-53DA-D09C-DE1566A5A43D}"/>
              </a:ext>
            </a:extLst>
          </p:cNvPr>
          <p:cNvPicPr/>
          <p:nvPr/>
        </p:nvPicPr>
        <p:blipFill rotWithShape="1">
          <a:blip r:embed="rId4">
            <a:extLst>
              <a:ext uri="{28A0092B-C50C-407E-A947-70E740481C1C}">
                <a14:useLocalDpi xmlns:a14="http://schemas.microsoft.com/office/drawing/2010/main" val="0"/>
              </a:ext>
            </a:extLst>
          </a:blip>
          <a:srcRect l="7086" t="27769" r="3761" b="21356"/>
          <a:stretch/>
        </p:blipFill>
        <p:spPr bwMode="auto">
          <a:xfrm>
            <a:off x="4941650" y="4338536"/>
            <a:ext cx="6608323" cy="2261681"/>
          </a:xfrm>
          <a:prstGeom prst="rect">
            <a:avLst/>
          </a:prstGeom>
          <a:noFill/>
          <a:ln>
            <a:noFill/>
          </a:ln>
        </p:spPr>
      </p:pic>
      <p:pic>
        <p:nvPicPr>
          <p:cNvPr id="7" name="Picture 6">
            <a:extLst>
              <a:ext uri="{FF2B5EF4-FFF2-40B4-BE49-F238E27FC236}">
                <a16:creationId xmlns:a16="http://schemas.microsoft.com/office/drawing/2014/main" id="{91A419E0-6F09-7489-736F-BB29B184C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2563" y="147915"/>
            <a:ext cx="1177647" cy="1148537"/>
          </a:xfrm>
          <a:prstGeom prst="rect">
            <a:avLst/>
          </a:prstGeom>
        </p:spPr>
      </p:pic>
    </p:spTree>
    <p:extLst>
      <p:ext uri="{BB962C8B-B14F-4D97-AF65-F5344CB8AC3E}">
        <p14:creationId xmlns:p14="http://schemas.microsoft.com/office/powerpoint/2010/main" val="168583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BBB3-2C65-4B77-A265-616B2FBF4236}"/>
              </a:ext>
            </a:extLst>
          </p:cNvPr>
          <p:cNvSpPr>
            <a:spLocks noGrp="1"/>
          </p:cNvSpPr>
          <p:nvPr>
            <p:ph type="title"/>
          </p:nvPr>
        </p:nvSpPr>
        <p:spPr>
          <a:xfrm>
            <a:off x="270328" y="223063"/>
            <a:ext cx="8596668" cy="1320800"/>
          </a:xfrm>
        </p:spPr>
        <p:txBody>
          <a:bodyPr/>
          <a:lstStyle/>
          <a:p>
            <a:r>
              <a:rPr lang="en-GB" u="sng" dirty="0"/>
              <a:t>Sad News</a:t>
            </a:r>
          </a:p>
        </p:txBody>
      </p:sp>
      <p:sp>
        <p:nvSpPr>
          <p:cNvPr id="4" name="Content Placeholder 3">
            <a:extLst>
              <a:ext uri="{FF2B5EF4-FFF2-40B4-BE49-F238E27FC236}">
                <a16:creationId xmlns:a16="http://schemas.microsoft.com/office/drawing/2014/main" id="{D2B1BE87-4A3B-4593-A5A0-E4CD3DC1CB9B}"/>
              </a:ext>
            </a:extLst>
          </p:cNvPr>
          <p:cNvSpPr>
            <a:spLocks noGrp="1"/>
          </p:cNvSpPr>
          <p:nvPr>
            <p:ph sz="half" idx="2"/>
          </p:nvPr>
        </p:nvSpPr>
        <p:spPr>
          <a:xfrm>
            <a:off x="174299" y="1002500"/>
            <a:ext cx="8788726" cy="4396351"/>
          </a:xfrm>
        </p:spPr>
        <p:txBody>
          <a:bodyPr>
            <a:normAutofit/>
          </a:bodyPr>
          <a:lstStyle/>
          <a:p>
            <a:r>
              <a:rPr lang="en-US" dirty="0"/>
              <a:t>The County has lost so many legends this season – its been a very emotional year. The County would not be where it is today without these wonderful ladies and we are eternally grateful for the work they gave to the County.</a:t>
            </a:r>
          </a:p>
          <a:p>
            <a:endParaRPr lang="en-US" dirty="0"/>
          </a:p>
          <a:p>
            <a:r>
              <a:rPr lang="en-US" dirty="0"/>
              <a:t>Jackie Ashworth</a:t>
            </a:r>
          </a:p>
          <a:p>
            <a:r>
              <a:rPr lang="en-US" dirty="0"/>
              <a:t>Angela Hoyle</a:t>
            </a:r>
          </a:p>
          <a:p>
            <a:r>
              <a:rPr lang="en-GB" dirty="0"/>
              <a:t>Eileen Carlton</a:t>
            </a:r>
          </a:p>
          <a:p>
            <a:r>
              <a:rPr lang="en-GB" dirty="0"/>
              <a:t>Barbara Bishop</a:t>
            </a:r>
          </a:p>
          <a:p>
            <a:endParaRPr lang="en-GB" dirty="0"/>
          </a:p>
        </p:txBody>
      </p:sp>
      <p:pic>
        <p:nvPicPr>
          <p:cNvPr id="8" name="Picture 7">
            <a:extLst>
              <a:ext uri="{FF2B5EF4-FFF2-40B4-BE49-F238E27FC236}">
                <a16:creationId xmlns:a16="http://schemas.microsoft.com/office/drawing/2014/main" id="{90E76701-3F1F-49B5-84EA-132D93E44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3" name="C7E1C898-8450-4E9D-9CA9-11816EEDA7FF">
            <a:extLst>
              <a:ext uri="{FF2B5EF4-FFF2-40B4-BE49-F238E27FC236}">
                <a16:creationId xmlns:a16="http://schemas.microsoft.com/office/drawing/2014/main" id="{4CF95F1C-F1E8-97E8-D665-510ADCCEE797}"/>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057150" y="3517110"/>
            <a:ext cx="1862653" cy="3117827"/>
          </a:xfrm>
          <a:prstGeom prst="rect">
            <a:avLst/>
          </a:prstGeom>
          <a:noFill/>
          <a:ln>
            <a:noFill/>
          </a:ln>
        </p:spPr>
      </p:pic>
      <p:pic>
        <p:nvPicPr>
          <p:cNvPr id="5" name="5D42E0E9-0D90-4ABA-99D2-1A6EB1E9F909">
            <a:extLst>
              <a:ext uri="{FF2B5EF4-FFF2-40B4-BE49-F238E27FC236}">
                <a16:creationId xmlns:a16="http://schemas.microsoft.com/office/drawing/2014/main" id="{555281DB-1EE7-DC59-866B-AB3B13DE13BB}"/>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400101" y="2051060"/>
            <a:ext cx="2476482" cy="2755880"/>
          </a:xfrm>
          <a:prstGeom prst="rect">
            <a:avLst/>
          </a:prstGeom>
          <a:noFill/>
          <a:ln>
            <a:noFill/>
          </a:ln>
        </p:spPr>
      </p:pic>
      <p:pic>
        <p:nvPicPr>
          <p:cNvPr id="7" name="CC208996-723E-40FA-9DA3-7C245732C4AB">
            <a:extLst>
              <a:ext uri="{FF2B5EF4-FFF2-40B4-BE49-F238E27FC236}">
                <a16:creationId xmlns:a16="http://schemas.microsoft.com/office/drawing/2014/main" id="{7BDCEC94-F140-FD6E-8069-95AEE5CC0075}"/>
              </a:ext>
            </a:extLst>
          </p:cNvPr>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199491" y="1930400"/>
            <a:ext cx="1944101" cy="2398409"/>
          </a:xfrm>
          <a:prstGeom prst="rect">
            <a:avLst/>
          </a:prstGeom>
          <a:noFill/>
          <a:ln>
            <a:noFill/>
          </a:ln>
        </p:spPr>
      </p:pic>
      <p:pic>
        <p:nvPicPr>
          <p:cNvPr id="9" name="189995CF-5390-44B9-9D29-7838C95AE1E8">
            <a:extLst>
              <a:ext uri="{FF2B5EF4-FFF2-40B4-BE49-F238E27FC236}">
                <a16:creationId xmlns:a16="http://schemas.microsoft.com/office/drawing/2014/main" id="{508EBEFF-BE1D-6516-E332-023D594E6C6A}"/>
              </a:ext>
            </a:extLst>
          </p:cNvPr>
          <p:cNvPicPr/>
          <p:nvPr/>
        </p:nvPicPr>
        <p:blipFill rotWithShape="1">
          <a:blip r:embed="rId9" r:link="rId10">
            <a:extLst>
              <a:ext uri="{28A0092B-C50C-407E-A947-70E740481C1C}">
                <a14:useLocalDpi xmlns:a14="http://schemas.microsoft.com/office/drawing/2010/main" val="0"/>
              </a:ext>
            </a:extLst>
          </a:blip>
          <a:srcRect l="3928" t="6507" r="51431" b="31991"/>
          <a:stretch>
            <a:fillRect/>
          </a:stretch>
        </p:blipFill>
        <p:spPr bwMode="auto">
          <a:xfrm>
            <a:off x="9482058" y="3733888"/>
            <a:ext cx="1984442" cy="2755880"/>
          </a:xfrm>
          <a:prstGeom prst="rect">
            <a:avLst/>
          </a:prstGeom>
          <a:noFill/>
          <a:ln>
            <a:noFill/>
          </a:ln>
        </p:spPr>
      </p:pic>
    </p:spTree>
    <p:extLst>
      <p:ext uri="{BB962C8B-B14F-4D97-AF65-F5344CB8AC3E}">
        <p14:creationId xmlns:p14="http://schemas.microsoft.com/office/powerpoint/2010/main" val="2062178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E766-F443-4311-9496-638180472672}"/>
              </a:ext>
            </a:extLst>
          </p:cNvPr>
          <p:cNvSpPr>
            <a:spLocks noGrp="1"/>
          </p:cNvSpPr>
          <p:nvPr>
            <p:ph type="title"/>
          </p:nvPr>
        </p:nvSpPr>
        <p:spPr>
          <a:xfrm>
            <a:off x="677334" y="571500"/>
            <a:ext cx="8596668" cy="1320800"/>
          </a:xfrm>
        </p:spPr>
        <p:txBody>
          <a:bodyPr/>
          <a:lstStyle/>
          <a:p>
            <a:r>
              <a:rPr lang="en-GB" u="sng" dirty="0"/>
              <a:t>2023/2024</a:t>
            </a:r>
          </a:p>
        </p:txBody>
      </p:sp>
      <p:sp>
        <p:nvSpPr>
          <p:cNvPr id="4" name="Content Placeholder 3">
            <a:extLst>
              <a:ext uri="{FF2B5EF4-FFF2-40B4-BE49-F238E27FC236}">
                <a16:creationId xmlns:a16="http://schemas.microsoft.com/office/drawing/2014/main" id="{751FA5EF-FB68-49A7-8BCC-3DCBDF88089D}"/>
              </a:ext>
            </a:extLst>
          </p:cNvPr>
          <p:cNvSpPr>
            <a:spLocks noGrp="1"/>
          </p:cNvSpPr>
          <p:nvPr>
            <p:ph sz="half" idx="2"/>
          </p:nvPr>
        </p:nvSpPr>
        <p:spPr>
          <a:xfrm>
            <a:off x="1109134" y="1325428"/>
            <a:ext cx="8949266" cy="4795971"/>
          </a:xfrm>
        </p:spPr>
        <p:txBody>
          <a:bodyPr>
            <a:normAutofit fontScale="92500"/>
          </a:bodyPr>
          <a:lstStyle/>
          <a:p>
            <a:pPr>
              <a:lnSpc>
                <a:spcPct val="150000"/>
              </a:lnSpc>
            </a:pPr>
            <a:r>
              <a:rPr lang="en-GB" sz="2800" dirty="0"/>
              <a:t>Junior league – REVIEW</a:t>
            </a:r>
          </a:p>
          <a:p>
            <a:pPr>
              <a:lnSpc>
                <a:spcPct val="150000"/>
              </a:lnSpc>
            </a:pPr>
            <a:r>
              <a:rPr lang="en-GB" sz="2800" dirty="0"/>
              <a:t>Assessments for officiating and courses being planned</a:t>
            </a:r>
          </a:p>
          <a:p>
            <a:pPr>
              <a:lnSpc>
                <a:spcPct val="150000"/>
              </a:lnSpc>
            </a:pPr>
            <a:r>
              <a:rPr lang="en-GB" sz="2800" dirty="0"/>
              <a:t>Performance partnership at Under 15 with other Counties &amp; Thunder</a:t>
            </a:r>
          </a:p>
          <a:p>
            <a:pPr>
              <a:lnSpc>
                <a:spcPct val="150000"/>
              </a:lnSpc>
            </a:pPr>
            <a:r>
              <a:rPr lang="en-GB" sz="2800" dirty="0"/>
              <a:t>Planning of our Working As One Strategy - 2 year plans</a:t>
            </a:r>
          </a:p>
          <a:p>
            <a:pPr>
              <a:lnSpc>
                <a:spcPct val="150000"/>
              </a:lnSpc>
            </a:pPr>
            <a:r>
              <a:rPr lang="en-GB" sz="2800" dirty="0"/>
              <a:t>Planning our 50</a:t>
            </a:r>
            <a:r>
              <a:rPr lang="en-GB" sz="2800" baseline="30000" dirty="0"/>
              <a:t>th</a:t>
            </a:r>
            <a:r>
              <a:rPr lang="en-GB" sz="2800" dirty="0"/>
              <a:t> anniversary</a:t>
            </a:r>
          </a:p>
        </p:txBody>
      </p:sp>
      <p:pic>
        <p:nvPicPr>
          <p:cNvPr id="5" name="Picture 4">
            <a:extLst>
              <a:ext uri="{FF2B5EF4-FFF2-40B4-BE49-F238E27FC236}">
                <a16:creationId xmlns:a16="http://schemas.microsoft.com/office/drawing/2014/main" id="{8DBA4D2A-5BE2-4CE1-9D02-C4447604C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8890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D43-4F0A-49A8-8505-7008BBCAEB72}"/>
              </a:ext>
            </a:extLst>
          </p:cNvPr>
          <p:cNvSpPr>
            <a:spLocks noGrp="1"/>
          </p:cNvSpPr>
          <p:nvPr>
            <p:ph type="title"/>
          </p:nvPr>
        </p:nvSpPr>
        <p:spPr/>
        <p:txBody>
          <a:bodyPr/>
          <a:lstStyle/>
          <a:p>
            <a:r>
              <a:rPr lang="en-GB" u="sng" dirty="0"/>
              <a:t>Zoom Call Rules</a:t>
            </a:r>
            <a:br>
              <a:rPr lang="en-GB" dirty="0"/>
            </a:br>
            <a:endParaRPr lang="en-GB" dirty="0"/>
          </a:p>
        </p:txBody>
      </p:sp>
      <p:sp>
        <p:nvSpPr>
          <p:cNvPr id="3" name="Content Placeholder 2">
            <a:extLst>
              <a:ext uri="{FF2B5EF4-FFF2-40B4-BE49-F238E27FC236}">
                <a16:creationId xmlns:a16="http://schemas.microsoft.com/office/drawing/2014/main" id="{009E3B60-46B6-4895-8A7C-602DBE07110B}"/>
              </a:ext>
            </a:extLst>
          </p:cNvPr>
          <p:cNvSpPr>
            <a:spLocks noGrp="1"/>
          </p:cNvSpPr>
          <p:nvPr>
            <p:ph idx="1"/>
          </p:nvPr>
        </p:nvSpPr>
        <p:spPr>
          <a:xfrm>
            <a:off x="677334" y="1651138"/>
            <a:ext cx="8596668" cy="2424474"/>
          </a:xfrm>
        </p:spPr>
        <p:txBody>
          <a:bodyPr/>
          <a:lstStyle/>
          <a:p>
            <a:r>
              <a:rPr lang="en-GB" dirty="0"/>
              <a:t>Please can we ask that you are all on mute. We will have time for any questions at appropriate times during the presentation.</a:t>
            </a:r>
          </a:p>
          <a:p>
            <a:r>
              <a:rPr lang="en-GB" dirty="0"/>
              <a:t>Please avoid using the chat during the delivery of the presentation as it is distracting</a:t>
            </a:r>
          </a:p>
        </p:txBody>
      </p:sp>
      <p:sp>
        <p:nvSpPr>
          <p:cNvPr id="5" name="TextBox 4">
            <a:extLst>
              <a:ext uri="{FF2B5EF4-FFF2-40B4-BE49-F238E27FC236}">
                <a16:creationId xmlns:a16="http://schemas.microsoft.com/office/drawing/2014/main" id="{556E4C28-9F00-43DF-B4CF-A56A9CACA3A2}"/>
              </a:ext>
            </a:extLst>
          </p:cNvPr>
          <p:cNvSpPr txBox="1"/>
          <p:nvPr/>
        </p:nvSpPr>
        <p:spPr>
          <a:xfrm>
            <a:off x="677334" y="3303116"/>
            <a:ext cx="6100354" cy="584775"/>
          </a:xfrm>
          <a:prstGeom prst="rect">
            <a:avLst/>
          </a:prstGeom>
          <a:noFill/>
        </p:spPr>
        <p:txBody>
          <a:bodyPr wrap="square">
            <a:spAutoFit/>
          </a:bodyPr>
          <a:lstStyle/>
          <a:p>
            <a:r>
              <a:rPr lang="en-GB" sz="3200" u="sng" dirty="0">
                <a:solidFill>
                  <a:schemeClr val="accent2">
                    <a:lumMod val="75000"/>
                  </a:schemeClr>
                </a:solidFill>
              </a:rPr>
              <a:t>Present &amp; Apologies For Absence</a:t>
            </a:r>
          </a:p>
        </p:txBody>
      </p:sp>
      <p:sp>
        <p:nvSpPr>
          <p:cNvPr id="7" name="TextBox 6">
            <a:extLst>
              <a:ext uri="{FF2B5EF4-FFF2-40B4-BE49-F238E27FC236}">
                <a16:creationId xmlns:a16="http://schemas.microsoft.com/office/drawing/2014/main" id="{E58A2052-D1A6-43B7-8B33-27267E12C3D1}"/>
              </a:ext>
            </a:extLst>
          </p:cNvPr>
          <p:cNvSpPr txBox="1"/>
          <p:nvPr/>
        </p:nvSpPr>
        <p:spPr>
          <a:xfrm>
            <a:off x="920932" y="4004271"/>
            <a:ext cx="7008222" cy="1477328"/>
          </a:xfrm>
          <a:prstGeom prst="rect">
            <a:avLst/>
          </a:prstGeom>
          <a:noFill/>
        </p:spPr>
        <p:txBody>
          <a:bodyPr wrap="square">
            <a:spAutoFit/>
          </a:bodyPr>
          <a:lstStyle/>
          <a:p>
            <a:pPr marL="285750" indent="-285750">
              <a:buFont typeface="Wingdings" panose="05000000000000000000" pitchFamily="2" charset="2"/>
              <a:buChar char="Ø"/>
            </a:pPr>
            <a:r>
              <a:rPr lang="en-GB" dirty="0"/>
              <a:t>Before we begin please put your name and who you are representing in the chat, so that we can ensure we have  quorum and know how many votes we have.</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List of apologies</a:t>
            </a:r>
          </a:p>
        </p:txBody>
      </p:sp>
      <p:pic>
        <p:nvPicPr>
          <p:cNvPr id="6" name="Picture 5">
            <a:extLst>
              <a:ext uri="{FF2B5EF4-FFF2-40B4-BE49-F238E27FC236}">
                <a16:creationId xmlns:a16="http://schemas.microsoft.com/office/drawing/2014/main" id="{06719B1B-507F-4DFD-9217-56552527D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417138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23D0-9AED-4BB7-8AF2-418B41BE3572}"/>
              </a:ext>
            </a:extLst>
          </p:cNvPr>
          <p:cNvSpPr>
            <a:spLocks noGrp="1"/>
          </p:cNvSpPr>
          <p:nvPr>
            <p:ph type="ctrTitle"/>
          </p:nvPr>
        </p:nvSpPr>
        <p:spPr>
          <a:xfrm>
            <a:off x="1240366" y="-192514"/>
            <a:ext cx="8043333" cy="1665714"/>
          </a:xfrm>
        </p:spPr>
        <p:txBody>
          <a:bodyPr/>
          <a:lstStyle/>
          <a:p>
            <a:r>
              <a:rPr lang="en-GB" dirty="0"/>
              <a:t>Massive Thank You To All!</a:t>
            </a:r>
          </a:p>
        </p:txBody>
      </p:sp>
      <p:pic>
        <p:nvPicPr>
          <p:cNvPr id="9" name="Picture 8">
            <a:extLst>
              <a:ext uri="{FF2B5EF4-FFF2-40B4-BE49-F238E27FC236}">
                <a16:creationId xmlns:a16="http://schemas.microsoft.com/office/drawing/2014/main" id="{0499A250-1B0F-4836-AF7D-45ADE08310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92615" y="1802178"/>
            <a:ext cx="5750442" cy="4441992"/>
          </a:xfrm>
          <a:prstGeom prst="rect">
            <a:avLst/>
          </a:prstGeom>
          <a:noFill/>
          <a:ln w="63500">
            <a:solidFill>
              <a:schemeClr val="accent2">
                <a:lumMod val="75000"/>
              </a:schemeClr>
            </a:solidFill>
          </a:ln>
        </p:spPr>
      </p:pic>
      <p:pic>
        <p:nvPicPr>
          <p:cNvPr id="11" name="Picture 10">
            <a:extLst>
              <a:ext uri="{FF2B5EF4-FFF2-40B4-BE49-F238E27FC236}">
                <a16:creationId xmlns:a16="http://schemas.microsoft.com/office/drawing/2014/main" id="{3870BD07-8FDA-4618-8B95-0366787CF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273404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360E-1B2A-40F7-B8E9-98EB621EF923}"/>
              </a:ext>
            </a:extLst>
          </p:cNvPr>
          <p:cNvSpPr>
            <a:spLocks noGrp="1"/>
          </p:cNvSpPr>
          <p:nvPr>
            <p:ph type="title"/>
          </p:nvPr>
        </p:nvSpPr>
        <p:spPr/>
        <p:txBody>
          <a:bodyPr/>
          <a:lstStyle/>
          <a:p>
            <a:r>
              <a:rPr lang="en-GB" u="sng" dirty="0"/>
              <a:t>League &amp; Borough Reports</a:t>
            </a:r>
          </a:p>
        </p:txBody>
      </p:sp>
      <p:sp>
        <p:nvSpPr>
          <p:cNvPr id="3" name="Content Placeholder 2">
            <a:extLst>
              <a:ext uri="{FF2B5EF4-FFF2-40B4-BE49-F238E27FC236}">
                <a16:creationId xmlns:a16="http://schemas.microsoft.com/office/drawing/2014/main" id="{65C7C4F1-F063-49DC-A818-9F5F45569DA8}"/>
              </a:ext>
            </a:extLst>
          </p:cNvPr>
          <p:cNvSpPr>
            <a:spLocks noGrp="1"/>
          </p:cNvSpPr>
          <p:nvPr>
            <p:ph idx="1"/>
          </p:nvPr>
        </p:nvSpPr>
        <p:spPr>
          <a:xfrm>
            <a:off x="1032934" y="1488613"/>
            <a:ext cx="8596668" cy="3880773"/>
          </a:xfrm>
        </p:spPr>
        <p:txBody>
          <a:bodyPr/>
          <a:lstStyle/>
          <a:p>
            <a:pPr>
              <a:lnSpc>
                <a:spcPct val="200000"/>
              </a:lnSpc>
            </a:pPr>
            <a:r>
              <a:rPr lang="en-GB" dirty="0"/>
              <a:t>MENL – Summer &amp; Winter </a:t>
            </a:r>
          </a:p>
          <a:p>
            <a:pPr>
              <a:lnSpc>
                <a:spcPct val="200000"/>
              </a:lnSpc>
            </a:pPr>
            <a:r>
              <a:rPr lang="en-GB" dirty="0"/>
              <a:t>Bolton </a:t>
            </a:r>
          </a:p>
          <a:p>
            <a:pPr>
              <a:lnSpc>
                <a:spcPct val="200000"/>
              </a:lnSpc>
            </a:pPr>
            <a:r>
              <a:rPr lang="en-GB" dirty="0"/>
              <a:t>Wigan &amp; Leigh</a:t>
            </a:r>
          </a:p>
          <a:p>
            <a:pPr>
              <a:lnSpc>
                <a:spcPct val="200000"/>
              </a:lnSpc>
            </a:pPr>
            <a:r>
              <a:rPr lang="en-GB" dirty="0"/>
              <a:t>Bury</a:t>
            </a:r>
          </a:p>
          <a:p>
            <a:pPr>
              <a:lnSpc>
                <a:spcPct val="200000"/>
              </a:lnSpc>
            </a:pPr>
            <a:endParaRPr lang="en-GB" dirty="0"/>
          </a:p>
        </p:txBody>
      </p:sp>
      <p:pic>
        <p:nvPicPr>
          <p:cNvPr id="4" name="Picture 3">
            <a:extLst>
              <a:ext uri="{FF2B5EF4-FFF2-40B4-BE49-F238E27FC236}">
                <a16:creationId xmlns:a16="http://schemas.microsoft.com/office/drawing/2014/main" id="{2354FCA9-F4B1-47D6-B884-14405B246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54790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06DD-A412-4066-B498-E01D620C282E}"/>
              </a:ext>
            </a:extLst>
          </p:cNvPr>
          <p:cNvSpPr>
            <a:spLocks noGrp="1"/>
          </p:cNvSpPr>
          <p:nvPr>
            <p:ph type="title"/>
          </p:nvPr>
        </p:nvSpPr>
        <p:spPr/>
        <p:txBody>
          <a:bodyPr/>
          <a:lstStyle/>
          <a:p>
            <a:r>
              <a:rPr lang="en-GB" u="sng" dirty="0"/>
              <a:t>Other Agenda Items</a:t>
            </a:r>
          </a:p>
        </p:txBody>
      </p:sp>
      <p:sp>
        <p:nvSpPr>
          <p:cNvPr id="3" name="Content Placeholder 2">
            <a:extLst>
              <a:ext uri="{FF2B5EF4-FFF2-40B4-BE49-F238E27FC236}">
                <a16:creationId xmlns:a16="http://schemas.microsoft.com/office/drawing/2014/main" id="{9EEFC03F-C2A5-4DDF-965A-4AB23D96CE72}"/>
              </a:ext>
            </a:extLst>
          </p:cNvPr>
          <p:cNvSpPr>
            <a:spLocks noGrp="1"/>
          </p:cNvSpPr>
          <p:nvPr>
            <p:ph idx="1"/>
          </p:nvPr>
        </p:nvSpPr>
        <p:spPr/>
        <p:txBody>
          <a:bodyPr/>
          <a:lstStyle/>
          <a:p>
            <a:r>
              <a:rPr lang="en-GB" sz="3600" dirty="0"/>
              <a:t>Adoption Of Reports</a:t>
            </a:r>
          </a:p>
          <a:p>
            <a:pPr marL="0" indent="0">
              <a:buNone/>
            </a:pPr>
            <a:endParaRPr lang="en-GB" sz="3600" dirty="0"/>
          </a:p>
          <a:p>
            <a:r>
              <a:rPr lang="en-GB" sz="3600" dirty="0"/>
              <a:t>Election of Officers</a:t>
            </a:r>
          </a:p>
          <a:p>
            <a:endParaRPr lang="en-GB" sz="3600" dirty="0"/>
          </a:p>
          <a:p>
            <a:r>
              <a:rPr lang="en-GB" sz="3600" dirty="0"/>
              <a:t>Election of Auditor</a:t>
            </a:r>
            <a:endParaRPr lang="en-GB" dirty="0"/>
          </a:p>
        </p:txBody>
      </p:sp>
      <p:pic>
        <p:nvPicPr>
          <p:cNvPr id="4" name="Picture 3">
            <a:extLst>
              <a:ext uri="{FF2B5EF4-FFF2-40B4-BE49-F238E27FC236}">
                <a16:creationId xmlns:a16="http://schemas.microsoft.com/office/drawing/2014/main" id="{DD181E9E-A3C9-44FF-BB6E-A8A32923A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317655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1CBA-ACED-4EB6-966D-907E53D459FB}"/>
              </a:ext>
            </a:extLst>
          </p:cNvPr>
          <p:cNvSpPr>
            <a:spLocks noGrp="1"/>
          </p:cNvSpPr>
          <p:nvPr>
            <p:ph type="title"/>
          </p:nvPr>
        </p:nvSpPr>
        <p:spPr/>
        <p:txBody>
          <a:bodyPr/>
          <a:lstStyle/>
          <a:p>
            <a:pPr algn="ctr"/>
            <a:r>
              <a:rPr lang="en-GB" u="sng" dirty="0"/>
              <a:t>Questions</a:t>
            </a:r>
          </a:p>
        </p:txBody>
      </p:sp>
      <p:pic>
        <p:nvPicPr>
          <p:cNvPr id="5" name="Content Placeholder 4">
            <a:extLst>
              <a:ext uri="{FF2B5EF4-FFF2-40B4-BE49-F238E27FC236}">
                <a16:creationId xmlns:a16="http://schemas.microsoft.com/office/drawing/2014/main" id="{1E06B74B-4A00-44A5-8CB5-222C3247C01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71342" y="2122488"/>
            <a:ext cx="5260306" cy="3135313"/>
          </a:xfrm>
          <a:ln w="38100">
            <a:solidFill>
              <a:schemeClr val="accent2">
                <a:lumMod val="75000"/>
              </a:schemeClr>
            </a:solidFill>
          </a:ln>
        </p:spPr>
      </p:pic>
      <p:pic>
        <p:nvPicPr>
          <p:cNvPr id="4" name="Picture 3">
            <a:extLst>
              <a:ext uri="{FF2B5EF4-FFF2-40B4-BE49-F238E27FC236}">
                <a16:creationId xmlns:a16="http://schemas.microsoft.com/office/drawing/2014/main" id="{A7F53662-BEC0-42A4-BF05-8AE5D54FF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3471435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ADEE4-3CC3-429C-8D48-2A8128E8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750" y="4146364"/>
            <a:ext cx="2545970" cy="2483036"/>
          </a:xfrm>
          <a:prstGeom prst="rect">
            <a:avLst/>
          </a:prstGeom>
        </p:spPr>
      </p:pic>
      <p:sp>
        <p:nvSpPr>
          <p:cNvPr id="2" name="Title 1">
            <a:extLst>
              <a:ext uri="{FF2B5EF4-FFF2-40B4-BE49-F238E27FC236}">
                <a16:creationId xmlns:a16="http://schemas.microsoft.com/office/drawing/2014/main" id="{1D794C21-32A9-488B-8F12-DBA349913754}"/>
              </a:ext>
            </a:extLst>
          </p:cNvPr>
          <p:cNvSpPr>
            <a:spLocks noGrp="1"/>
          </p:cNvSpPr>
          <p:nvPr>
            <p:ph type="ctrTitle"/>
          </p:nvPr>
        </p:nvSpPr>
        <p:spPr>
          <a:xfrm>
            <a:off x="1583267" y="2309562"/>
            <a:ext cx="7766936" cy="1646302"/>
          </a:xfrm>
        </p:spPr>
        <p:txBody>
          <a:bodyPr/>
          <a:lstStyle/>
          <a:p>
            <a:pPr algn="ctr"/>
            <a:br>
              <a:rPr lang="en-GB" dirty="0"/>
            </a:br>
            <a:br>
              <a:rPr lang="en-GB" dirty="0"/>
            </a:br>
            <a:br>
              <a:rPr lang="en-GB" dirty="0"/>
            </a:br>
            <a:r>
              <a:rPr lang="en-GB" sz="4500" dirty="0"/>
              <a:t>Thank you for joining us this evening and if you do have any questions please do not hesitate to get in touch!</a:t>
            </a:r>
            <a:br>
              <a:rPr lang="en-GB" sz="4500" dirty="0"/>
            </a:br>
            <a:r>
              <a:rPr lang="en-GB" sz="2400" dirty="0">
                <a:hlinkClick r:id="rId3"/>
              </a:rPr>
              <a:t>greatermanchesternetball@gmail.com</a:t>
            </a:r>
            <a:r>
              <a:rPr lang="en-GB" sz="2400" dirty="0"/>
              <a:t> or </a:t>
            </a:r>
            <a:r>
              <a:rPr lang="en-GB" sz="2400" u="sng" dirty="0"/>
              <a:t>abbey.barry</a:t>
            </a:r>
            <a:r>
              <a:rPr lang="en-GB" sz="2400" u="sng" dirty="0">
                <a:hlinkClick r:id="rId4"/>
              </a:rPr>
              <a:t>@englandnetball.co.uk</a:t>
            </a:r>
            <a:r>
              <a:rPr lang="en-GB" sz="2400" u="sng" dirty="0"/>
              <a:t> </a:t>
            </a:r>
            <a:endParaRPr lang="en-GB" sz="4500" u="sng" dirty="0"/>
          </a:p>
        </p:txBody>
      </p:sp>
    </p:spTree>
    <p:extLst>
      <p:ext uri="{BB962C8B-B14F-4D97-AF65-F5344CB8AC3E}">
        <p14:creationId xmlns:p14="http://schemas.microsoft.com/office/powerpoint/2010/main" val="959682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C30E-687A-4426-B614-1BFDD2D25A4A}"/>
              </a:ext>
            </a:extLst>
          </p:cNvPr>
          <p:cNvSpPr>
            <a:spLocks noGrp="1"/>
          </p:cNvSpPr>
          <p:nvPr>
            <p:ph type="title"/>
          </p:nvPr>
        </p:nvSpPr>
        <p:spPr/>
        <p:txBody>
          <a:bodyPr>
            <a:normAutofit/>
          </a:bodyPr>
          <a:lstStyle/>
          <a:p>
            <a:pPr algn="ctr"/>
            <a:r>
              <a:rPr lang="en-GB" sz="4400" u="sng" dirty="0"/>
              <a:t>Welcome &amp; President’s Address</a:t>
            </a:r>
          </a:p>
        </p:txBody>
      </p:sp>
      <p:sp>
        <p:nvSpPr>
          <p:cNvPr id="3" name="Content Placeholder 2">
            <a:extLst>
              <a:ext uri="{FF2B5EF4-FFF2-40B4-BE49-F238E27FC236}">
                <a16:creationId xmlns:a16="http://schemas.microsoft.com/office/drawing/2014/main" id="{96BE7949-1083-4A68-86EC-32E3D3B8C7DE}"/>
              </a:ext>
            </a:extLst>
          </p:cNvPr>
          <p:cNvSpPr>
            <a:spLocks noGrp="1"/>
          </p:cNvSpPr>
          <p:nvPr>
            <p:ph idx="1"/>
          </p:nvPr>
        </p:nvSpPr>
        <p:spPr>
          <a:xfrm>
            <a:off x="677334" y="1742157"/>
            <a:ext cx="8596668" cy="3880773"/>
          </a:xfrm>
        </p:spPr>
        <p:txBody>
          <a:bodyPr/>
          <a:lstStyle/>
          <a:p>
            <a:r>
              <a:rPr lang="en-GB" sz="2400" dirty="0"/>
              <a:t>This AGM is covering the period 1</a:t>
            </a:r>
            <a:r>
              <a:rPr lang="en-GB" sz="2400" baseline="30000" dirty="0"/>
              <a:t>st</a:t>
            </a:r>
            <a:r>
              <a:rPr lang="en-GB" sz="2400" dirty="0"/>
              <a:t> September 2022 – 31</a:t>
            </a:r>
            <a:r>
              <a:rPr lang="en-GB" sz="2400" baseline="30000" dirty="0"/>
              <a:t>st</a:t>
            </a:r>
            <a:r>
              <a:rPr lang="en-GB" sz="2400" dirty="0"/>
              <a:t> August 2023</a:t>
            </a:r>
          </a:p>
          <a:p>
            <a:endParaRPr lang="en-GB" sz="2400" dirty="0"/>
          </a:p>
          <a:p>
            <a:r>
              <a:rPr lang="en-GB" sz="2400" dirty="0"/>
              <a:t>Following the reports of the AGM period we will open and discuss our plans for 2023/2024</a:t>
            </a:r>
          </a:p>
          <a:p>
            <a:endParaRPr lang="en-GB" sz="2400" dirty="0"/>
          </a:p>
          <a:p>
            <a:r>
              <a:rPr lang="en-GB" sz="2400" dirty="0"/>
              <a:t>Vice President – Kath Moss</a:t>
            </a:r>
          </a:p>
          <a:p>
            <a:endParaRPr lang="en-GB" dirty="0"/>
          </a:p>
          <a:p>
            <a:endParaRPr lang="en-GB" dirty="0"/>
          </a:p>
        </p:txBody>
      </p:sp>
      <p:pic>
        <p:nvPicPr>
          <p:cNvPr id="6" name="Picture 5">
            <a:extLst>
              <a:ext uri="{FF2B5EF4-FFF2-40B4-BE49-F238E27FC236}">
                <a16:creationId xmlns:a16="http://schemas.microsoft.com/office/drawing/2014/main" id="{4104BB95-05B5-46D9-88CE-244FCD28A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4" name="87350DE8-CBC6-4D05-9FB2-DD9E7131115A">
            <a:extLst>
              <a:ext uri="{FF2B5EF4-FFF2-40B4-BE49-F238E27FC236}">
                <a16:creationId xmlns:a16="http://schemas.microsoft.com/office/drawing/2014/main" id="{EF123447-0223-7610-F976-E2C745641F0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660136" y="4361688"/>
            <a:ext cx="1655064" cy="1667256"/>
          </a:xfrm>
          <a:prstGeom prst="rect">
            <a:avLst/>
          </a:prstGeom>
          <a:noFill/>
          <a:ln w="73025">
            <a:solidFill>
              <a:schemeClr val="accent2"/>
            </a:solidFill>
          </a:ln>
        </p:spPr>
      </p:pic>
    </p:spTree>
    <p:extLst>
      <p:ext uri="{BB962C8B-B14F-4D97-AF65-F5344CB8AC3E}">
        <p14:creationId xmlns:p14="http://schemas.microsoft.com/office/powerpoint/2010/main" val="209039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4FAB-DE6D-40A8-A665-B083CD2E064D}"/>
              </a:ext>
            </a:extLst>
          </p:cNvPr>
          <p:cNvSpPr>
            <a:spLocks noGrp="1"/>
          </p:cNvSpPr>
          <p:nvPr>
            <p:ph type="title"/>
          </p:nvPr>
        </p:nvSpPr>
        <p:spPr>
          <a:xfrm>
            <a:off x="524934" y="152401"/>
            <a:ext cx="8596668" cy="1320800"/>
          </a:xfrm>
        </p:spPr>
        <p:txBody>
          <a:bodyPr/>
          <a:lstStyle/>
          <a:p>
            <a:r>
              <a:rPr lang="en-GB" u="sng" dirty="0"/>
              <a:t>Agenda</a:t>
            </a:r>
          </a:p>
        </p:txBody>
      </p:sp>
      <p:sp>
        <p:nvSpPr>
          <p:cNvPr id="3" name="Content Placeholder 2">
            <a:extLst>
              <a:ext uri="{FF2B5EF4-FFF2-40B4-BE49-F238E27FC236}">
                <a16:creationId xmlns:a16="http://schemas.microsoft.com/office/drawing/2014/main" id="{2AE100C9-57CA-434C-8A44-2FBE19BE8E8B}"/>
              </a:ext>
            </a:extLst>
          </p:cNvPr>
          <p:cNvSpPr>
            <a:spLocks noGrp="1"/>
          </p:cNvSpPr>
          <p:nvPr>
            <p:ph idx="1"/>
          </p:nvPr>
        </p:nvSpPr>
        <p:spPr>
          <a:xfrm>
            <a:off x="344230" y="684158"/>
            <a:ext cx="5823488" cy="5572924"/>
          </a:xfrm>
        </p:spPr>
        <p:txBody>
          <a:bodyPr>
            <a:noAutofit/>
          </a:bodyPr>
          <a:lstStyle/>
          <a:p>
            <a:pPr>
              <a:lnSpc>
                <a:spcPct val="150000"/>
              </a:lnSpc>
            </a:pPr>
            <a:r>
              <a:rPr lang="en-GB" sz="2000" dirty="0"/>
              <a:t>Minutes of the last meeting – these have been circulated to those who attended or have requested them and need to be voted as  a true record</a:t>
            </a:r>
          </a:p>
          <a:p>
            <a:pPr>
              <a:lnSpc>
                <a:spcPct val="250000"/>
              </a:lnSpc>
            </a:pPr>
            <a:r>
              <a:rPr lang="en-GB" sz="2000" dirty="0"/>
              <a:t>Affiliation notification – this is to set the affiliation rates for 2024/2025</a:t>
            </a:r>
          </a:p>
          <a:p>
            <a:pPr>
              <a:lnSpc>
                <a:spcPct val="250000"/>
              </a:lnSpc>
            </a:pPr>
            <a:r>
              <a:rPr lang="en-GB" sz="2000" dirty="0"/>
              <a:t>Changes to the constitution – none </a:t>
            </a:r>
          </a:p>
          <a:p>
            <a:pPr marL="900430" indent="0">
              <a:lnSpc>
                <a:spcPct val="150000"/>
              </a:lnSpc>
              <a:spcAft>
                <a:spcPts val="20"/>
              </a:spcAft>
              <a:buNone/>
            </a:pPr>
            <a:endParaRPr lang="en-GB" sz="1200" dirty="0">
              <a:solidFill>
                <a:schemeClr val="tx1"/>
              </a:solidFill>
              <a:effectLst/>
              <a:latin typeface="Arial" panose="020B0604020202020204" pitchFamily="34" charset="0"/>
              <a:ea typeface="Arial" panose="020B0604020202020204" pitchFamily="34" charset="0"/>
            </a:endParaRPr>
          </a:p>
          <a:p>
            <a:pPr marL="10795" indent="0">
              <a:lnSpc>
                <a:spcPct val="103000"/>
              </a:lnSpc>
              <a:spcAft>
                <a:spcPts val="20"/>
              </a:spcAft>
              <a:buNone/>
            </a:pPr>
            <a:endParaRPr lang="en-GB" sz="1800" dirty="0">
              <a:solidFill>
                <a:srgbClr val="000000"/>
              </a:solidFill>
              <a:effectLst/>
              <a:latin typeface="Arial" panose="020B0604020202020204" pitchFamily="34" charset="0"/>
              <a:ea typeface="Arial" panose="020B0604020202020204" pitchFamily="34" charset="0"/>
            </a:endParaRPr>
          </a:p>
          <a:p>
            <a:pPr marL="0" indent="0">
              <a:lnSpc>
                <a:spcPct val="250000"/>
              </a:lnSpc>
              <a:buNone/>
            </a:pPr>
            <a:endParaRPr lang="en-GB" sz="2000" dirty="0"/>
          </a:p>
        </p:txBody>
      </p:sp>
      <p:pic>
        <p:nvPicPr>
          <p:cNvPr id="4" name="Picture 3">
            <a:extLst>
              <a:ext uri="{FF2B5EF4-FFF2-40B4-BE49-F238E27FC236}">
                <a16:creationId xmlns:a16="http://schemas.microsoft.com/office/drawing/2014/main" id="{7C9DF3E9-A650-4067-B649-B4D4C190D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7" name="Picture 6">
            <a:extLst>
              <a:ext uri="{FF2B5EF4-FFF2-40B4-BE49-F238E27FC236}">
                <a16:creationId xmlns:a16="http://schemas.microsoft.com/office/drawing/2014/main" id="{3DCC02C1-D521-8EF8-33BF-A5640482405D}"/>
              </a:ext>
            </a:extLst>
          </p:cNvPr>
          <p:cNvPicPr>
            <a:picLocks noChangeAspect="1"/>
          </p:cNvPicPr>
          <p:nvPr/>
        </p:nvPicPr>
        <p:blipFill>
          <a:blip r:embed="rId3"/>
          <a:stretch>
            <a:fillRect/>
          </a:stretch>
        </p:blipFill>
        <p:spPr>
          <a:xfrm>
            <a:off x="5915061" y="2073927"/>
            <a:ext cx="5692633" cy="4099915"/>
          </a:xfrm>
          <a:prstGeom prst="rect">
            <a:avLst/>
          </a:prstGeom>
        </p:spPr>
      </p:pic>
    </p:spTree>
    <p:extLst>
      <p:ext uri="{BB962C8B-B14F-4D97-AF65-F5344CB8AC3E}">
        <p14:creationId xmlns:p14="http://schemas.microsoft.com/office/powerpoint/2010/main" val="275955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FA95-DC92-4C7F-B47B-F0E85C68DAEC}"/>
              </a:ext>
            </a:extLst>
          </p:cNvPr>
          <p:cNvSpPr>
            <a:spLocks noGrp="1"/>
          </p:cNvSpPr>
          <p:nvPr>
            <p:ph type="title"/>
          </p:nvPr>
        </p:nvSpPr>
        <p:spPr>
          <a:xfrm>
            <a:off x="116538" y="274863"/>
            <a:ext cx="8596668" cy="1320800"/>
          </a:xfrm>
        </p:spPr>
        <p:txBody>
          <a:bodyPr/>
          <a:lstStyle/>
          <a:p>
            <a:r>
              <a:rPr lang="en-GB" b="1" dirty="0"/>
              <a:t>Treasurer Report</a:t>
            </a:r>
            <a:br>
              <a:rPr lang="en-GB" dirty="0"/>
            </a:br>
            <a:r>
              <a:rPr lang="en-GB" dirty="0"/>
              <a:t> – Janet Murray</a:t>
            </a:r>
          </a:p>
        </p:txBody>
      </p:sp>
      <p:sp>
        <p:nvSpPr>
          <p:cNvPr id="9" name="Text Placeholder 8">
            <a:extLst>
              <a:ext uri="{FF2B5EF4-FFF2-40B4-BE49-F238E27FC236}">
                <a16:creationId xmlns:a16="http://schemas.microsoft.com/office/drawing/2014/main" id="{DDC25D5E-1C01-4A3F-B12F-2A2B66CB6F1E}"/>
              </a:ext>
            </a:extLst>
          </p:cNvPr>
          <p:cNvSpPr>
            <a:spLocks noGrp="1"/>
          </p:cNvSpPr>
          <p:nvPr>
            <p:ph type="body" idx="1"/>
          </p:nvPr>
        </p:nvSpPr>
        <p:spPr>
          <a:xfrm>
            <a:off x="4648651" y="-1166406"/>
            <a:ext cx="3816288" cy="2380973"/>
          </a:xfrm>
        </p:spPr>
        <p:txBody>
          <a:bodyPr/>
          <a:lstStyle/>
          <a:p>
            <a:pPr algn="ctr"/>
            <a:r>
              <a:rPr lang="en-GB" dirty="0"/>
              <a:t>Income and Expenditure 2022/2023</a:t>
            </a:r>
          </a:p>
        </p:txBody>
      </p:sp>
      <p:pic>
        <p:nvPicPr>
          <p:cNvPr id="10" name="Picture 9">
            <a:extLst>
              <a:ext uri="{FF2B5EF4-FFF2-40B4-BE49-F238E27FC236}">
                <a16:creationId xmlns:a16="http://schemas.microsoft.com/office/drawing/2014/main" id="{4CA8EA11-9021-4B29-86FB-C056D958F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4962" y="119466"/>
            <a:ext cx="1460500" cy="1424398"/>
          </a:xfrm>
          <a:prstGeom prst="rect">
            <a:avLst/>
          </a:prstGeom>
        </p:spPr>
      </p:pic>
      <p:pic>
        <p:nvPicPr>
          <p:cNvPr id="15" name="Picture 14">
            <a:extLst>
              <a:ext uri="{FF2B5EF4-FFF2-40B4-BE49-F238E27FC236}">
                <a16:creationId xmlns:a16="http://schemas.microsoft.com/office/drawing/2014/main" id="{D3F6B517-018F-ED18-9FBD-B9A356C29215}"/>
              </a:ext>
            </a:extLst>
          </p:cNvPr>
          <p:cNvPicPr>
            <a:picLocks noChangeAspect="1"/>
          </p:cNvPicPr>
          <p:nvPr/>
        </p:nvPicPr>
        <p:blipFill>
          <a:blip r:embed="rId3"/>
          <a:stretch>
            <a:fillRect/>
          </a:stretch>
        </p:blipFill>
        <p:spPr>
          <a:xfrm>
            <a:off x="184825" y="1706868"/>
            <a:ext cx="5380186" cy="4008467"/>
          </a:xfrm>
          <a:prstGeom prst="rect">
            <a:avLst/>
          </a:prstGeom>
        </p:spPr>
      </p:pic>
      <p:pic>
        <p:nvPicPr>
          <p:cNvPr id="17" name="Picture 16">
            <a:extLst>
              <a:ext uri="{FF2B5EF4-FFF2-40B4-BE49-F238E27FC236}">
                <a16:creationId xmlns:a16="http://schemas.microsoft.com/office/drawing/2014/main" id="{1078185C-0ECC-74E1-4491-CDD1B17F3A1B}"/>
              </a:ext>
            </a:extLst>
          </p:cNvPr>
          <p:cNvPicPr>
            <a:picLocks noChangeAspect="1"/>
          </p:cNvPicPr>
          <p:nvPr/>
        </p:nvPicPr>
        <p:blipFill>
          <a:blip r:embed="rId4"/>
          <a:stretch>
            <a:fillRect/>
          </a:stretch>
        </p:blipFill>
        <p:spPr>
          <a:xfrm>
            <a:off x="709455" y="1483610"/>
            <a:ext cx="4099915" cy="167655"/>
          </a:xfrm>
          <a:prstGeom prst="rect">
            <a:avLst/>
          </a:prstGeom>
        </p:spPr>
      </p:pic>
      <p:pic>
        <p:nvPicPr>
          <p:cNvPr id="19" name="Picture 18">
            <a:extLst>
              <a:ext uri="{FF2B5EF4-FFF2-40B4-BE49-F238E27FC236}">
                <a16:creationId xmlns:a16="http://schemas.microsoft.com/office/drawing/2014/main" id="{627711CF-AA56-B357-0193-B410FCDC93AB}"/>
              </a:ext>
            </a:extLst>
          </p:cNvPr>
          <p:cNvPicPr>
            <a:picLocks noChangeAspect="1"/>
          </p:cNvPicPr>
          <p:nvPr/>
        </p:nvPicPr>
        <p:blipFill>
          <a:blip r:embed="rId5"/>
          <a:stretch>
            <a:fillRect/>
          </a:stretch>
        </p:blipFill>
        <p:spPr>
          <a:xfrm>
            <a:off x="5958337" y="2392767"/>
            <a:ext cx="5509737" cy="1722269"/>
          </a:xfrm>
          <a:prstGeom prst="rect">
            <a:avLst/>
          </a:prstGeom>
        </p:spPr>
      </p:pic>
      <p:sp>
        <p:nvSpPr>
          <p:cNvPr id="21" name="TextBox 20">
            <a:extLst>
              <a:ext uri="{FF2B5EF4-FFF2-40B4-BE49-F238E27FC236}">
                <a16:creationId xmlns:a16="http://schemas.microsoft.com/office/drawing/2014/main" id="{8BD8B5BD-AF4D-F779-850E-F9FE31BEC90C}"/>
              </a:ext>
            </a:extLst>
          </p:cNvPr>
          <p:cNvSpPr txBox="1"/>
          <p:nvPr/>
        </p:nvSpPr>
        <p:spPr>
          <a:xfrm>
            <a:off x="6626991" y="4533265"/>
            <a:ext cx="6133288" cy="369332"/>
          </a:xfrm>
          <a:prstGeom prst="rect">
            <a:avLst/>
          </a:prstGeom>
          <a:noFill/>
        </p:spPr>
        <p:txBody>
          <a:bodyPr wrap="square">
            <a:spAutoFit/>
          </a:bodyPr>
          <a:lstStyle/>
          <a:p>
            <a:r>
              <a:rPr lang="en-US" sz="1800" b="1" i="0" u="none" strike="noStrike" dirty="0">
                <a:effectLst/>
                <a:latin typeface="Arial" panose="020B0604020202020204" pitchFamily="34" charset="0"/>
              </a:rPr>
              <a:t>Lynn Morley</a:t>
            </a:r>
            <a:r>
              <a:rPr lang="en-US" dirty="0"/>
              <a:t> </a:t>
            </a:r>
            <a:r>
              <a:rPr lang="en-US" sz="1800" b="1" i="0" u="none" strike="noStrike" dirty="0">
                <a:effectLst/>
                <a:latin typeface="Arial" panose="020B0604020202020204" pitchFamily="34" charset="0"/>
              </a:rPr>
              <a:t>28th September 2023</a:t>
            </a:r>
            <a:r>
              <a:rPr lang="en-US" dirty="0"/>
              <a:t> </a:t>
            </a:r>
            <a:endParaRPr lang="en-GB" dirty="0"/>
          </a:p>
        </p:txBody>
      </p:sp>
    </p:spTree>
    <p:extLst>
      <p:ext uri="{BB962C8B-B14F-4D97-AF65-F5344CB8AC3E}">
        <p14:creationId xmlns:p14="http://schemas.microsoft.com/office/powerpoint/2010/main" val="361601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D190-3297-4BC0-8855-5A6DFF54AC11}"/>
              </a:ext>
            </a:extLst>
          </p:cNvPr>
          <p:cNvSpPr>
            <a:spLocks noGrp="1"/>
          </p:cNvSpPr>
          <p:nvPr>
            <p:ph type="title"/>
          </p:nvPr>
        </p:nvSpPr>
        <p:spPr/>
        <p:txBody>
          <a:bodyPr/>
          <a:lstStyle/>
          <a:p>
            <a:r>
              <a:rPr lang="en-GB" u="sng" dirty="0"/>
              <a:t>Treasurers Report </a:t>
            </a:r>
            <a:br>
              <a:rPr lang="en-GB" u="sng" dirty="0"/>
            </a:br>
            <a:r>
              <a:rPr lang="en-GB" dirty="0"/>
              <a:t>- Janet Murray</a:t>
            </a:r>
            <a:endParaRPr lang="en-GB" u="sng" dirty="0"/>
          </a:p>
        </p:txBody>
      </p:sp>
      <p:sp>
        <p:nvSpPr>
          <p:cNvPr id="3" name="Text Placeholder 2">
            <a:extLst>
              <a:ext uri="{FF2B5EF4-FFF2-40B4-BE49-F238E27FC236}">
                <a16:creationId xmlns:a16="http://schemas.microsoft.com/office/drawing/2014/main" id="{804D4957-66A0-49F1-970F-DF18A0DF6936}"/>
              </a:ext>
            </a:extLst>
          </p:cNvPr>
          <p:cNvSpPr>
            <a:spLocks noGrp="1"/>
          </p:cNvSpPr>
          <p:nvPr>
            <p:ph type="body" idx="1"/>
          </p:nvPr>
        </p:nvSpPr>
        <p:spPr>
          <a:xfrm>
            <a:off x="236818" y="1930400"/>
            <a:ext cx="4185623" cy="576262"/>
          </a:xfrm>
        </p:spPr>
        <p:txBody>
          <a:bodyPr/>
          <a:lstStyle/>
          <a:p>
            <a:r>
              <a:rPr lang="en-GB" dirty="0"/>
              <a:t>Balance Sheet 2022/2023</a:t>
            </a:r>
          </a:p>
        </p:txBody>
      </p:sp>
      <p:pic>
        <p:nvPicPr>
          <p:cNvPr id="9" name="Picture 8">
            <a:extLst>
              <a:ext uri="{FF2B5EF4-FFF2-40B4-BE49-F238E27FC236}">
                <a16:creationId xmlns:a16="http://schemas.microsoft.com/office/drawing/2014/main" id="{518D885A-7F8B-490A-8B35-CD79CDD13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9924" y="204828"/>
            <a:ext cx="1354276" cy="1320800"/>
          </a:xfrm>
          <a:prstGeom prst="rect">
            <a:avLst/>
          </a:prstGeom>
        </p:spPr>
      </p:pic>
      <p:pic>
        <p:nvPicPr>
          <p:cNvPr id="6" name="Picture 5">
            <a:extLst>
              <a:ext uri="{FF2B5EF4-FFF2-40B4-BE49-F238E27FC236}">
                <a16:creationId xmlns:a16="http://schemas.microsoft.com/office/drawing/2014/main" id="{2EA53968-F4CE-E1AE-8225-BF7B547A4590}"/>
              </a:ext>
            </a:extLst>
          </p:cNvPr>
          <p:cNvPicPr>
            <a:picLocks noChangeAspect="1"/>
          </p:cNvPicPr>
          <p:nvPr/>
        </p:nvPicPr>
        <p:blipFill rotWithShape="1">
          <a:blip r:embed="rId3"/>
          <a:srcRect r="949" b="2381"/>
          <a:stretch/>
        </p:blipFill>
        <p:spPr>
          <a:xfrm>
            <a:off x="4169522" y="1460777"/>
            <a:ext cx="6093159" cy="5140528"/>
          </a:xfrm>
          <a:prstGeom prst="rect">
            <a:avLst/>
          </a:prstGeom>
          <a:ln w="63500">
            <a:solidFill>
              <a:schemeClr val="accent2"/>
            </a:solidFill>
          </a:ln>
        </p:spPr>
      </p:pic>
    </p:spTree>
    <p:extLst>
      <p:ext uri="{BB962C8B-B14F-4D97-AF65-F5344CB8AC3E}">
        <p14:creationId xmlns:p14="http://schemas.microsoft.com/office/powerpoint/2010/main" val="369697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112C-FB3D-4D94-A34A-29438B7283FB}"/>
              </a:ext>
            </a:extLst>
          </p:cNvPr>
          <p:cNvSpPr>
            <a:spLocks noGrp="1"/>
          </p:cNvSpPr>
          <p:nvPr>
            <p:ph type="title"/>
          </p:nvPr>
        </p:nvSpPr>
        <p:spPr/>
        <p:txBody>
          <a:bodyPr/>
          <a:lstStyle/>
          <a:p>
            <a:r>
              <a:rPr lang="en-GB" u="sng" dirty="0"/>
              <a:t>Affiliation Secretary </a:t>
            </a:r>
            <a:br>
              <a:rPr lang="en-GB" dirty="0"/>
            </a:br>
            <a:r>
              <a:rPr lang="en-GB" dirty="0"/>
              <a:t>– Janet Murray</a:t>
            </a:r>
          </a:p>
        </p:txBody>
      </p:sp>
      <p:pic>
        <p:nvPicPr>
          <p:cNvPr id="9" name="Picture 8">
            <a:extLst>
              <a:ext uri="{FF2B5EF4-FFF2-40B4-BE49-F238E27FC236}">
                <a16:creationId xmlns:a16="http://schemas.microsoft.com/office/drawing/2014/main" id="{52A5A9C6-975E-40DD-A0CD-63F8320AC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4" name="Picture 3">
            <a:extLst>
              <a:ext uri="{FF2B5EF4-FFF2-40B4-BE49-F238E27FC236}">
                <a16:creationId xmlns:a16="http://schemas.microsoft.com/office/drawing/2014/main" id="{64ACE4B2-5765-8162-A6B7-87D1D7461DD1}"/>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094990" y="2256818"/>
            <a:ext cx="7097649" cy="3900792"/>
          </a:xfrm>
          <a:prstGeom prst="rect">
            <a:avLst/>
          </a:prstGeom>
          <a:noFill/>
          <a:ln>
            <a:noFill/>
          </a:ln>
        </p:spPr>
      </p:pic>
    </p:spTree>
    <p:extLst>
      <p:ext uri="{BB962C8B-B14F-4D97-AF65-F5344CB8AC3E}">
        <p14:creationId xmlns:p14="http://schemas.microsoft.com/office/powerpoint/2010/main" val="427390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3D13-B4E5-46A5-ACFD-2491731EB687}"/>
              </a:ext>
            </a:extLst>
          </p:cNvPr>
          <p:cNvSpPr>
            <a:spLocks noGrp="1"/>
          </p:cNvSpPr>
          <p:nvPr>
            <p:ph type="title"/>
          </p:nvPr>
        </p:nvSpPr>
        <p:spPr/>
        <p:txBody>
          <a:bodyPr/>
          <a:lstStyle/>
          <a:p>
            <a:r>
              <a:rPr lang="en-GB" u="sng" dirty="0"/>
              <a:t>Officer Reports</a:t>
            </a:r>
          </a:p>
        </p:txBody>
      </p:sp>
      <p:sp>
        <p:nvSpPr>
          <p:cNvPr id="5" name="Subtitle 4">
            <a:extLst>
              <a:ext uri="{FF2B5EF4-FFF2-40B4-BE49-F238E27FC236}">
                <a16:creationId xmlns:a16="http://schemas.microsoft.com/office/drawing/2014/main" id="{023623C2-EAF1-4274-9003-CB18B9EE905F}"/>
              </a:ext>
            </a:extLst>
          </p:cNvPr>
          <p:cNvSpPr>
            <a:spLocks noGrp="1"/>
          </p:cNvSpPr>
          <p:nvPr>
            <p:ph type="body" idx="1"/>
          </p:nvPr>
        </p:nvSpPr>
        <p:spPr>
          <a:xfrm>
            <a:off x="677334" y="1270000"/>
            <a:ext cx="4185623" cy="576262"/>
          </a:xfrm>
        </p:spPr>
        <p:txBody>
          <a:bodyPr>
            <a:normAutofit/>
          </a:bodyPr>
          <a:lstStyle/>
          <a:p>
            <a:pPr algn="l"/>
            <a:r>
              <a:rPr lang="en-GB" sz="2800" u="sng" dirty="0">
                <a:solidFill>
                  <a:schemeClr val="accent1"/>
                </a:solidFill>
              </a:rPr>
              <a:t>Chair</a:t>
            </a:r>
            <a:r>
              <a:rPr lang="en-GB" sz="2800" dirty="0">
                <a:solidFill>
                  <a:schemeClr val="accent1"/>
                </a:solidFill>
              </a:rPr>
              <a:t> – Sam Longley</a:t>
            </a:r>
          </a:p>
        </p:txBody>
      </p:sp>
      <p:sp>
        <p:nvSpPr>
          <p:cNvPr id="6" name="Content Placeholder 5">
            <a:extLst>
              <a:ext uri="{FF2B5EF4-FFF2-40B4-BE49-F238E27FC236}">
                <a16:creationId xmlns:a16="http://schemas.microsoft.com/office/drawing/2014/main" id="{9BE3A445-9707-4D04-BF39-18C03C0F8C71}"/>
              </a:ext>
            </a:extLst>
          </p:cNvPr>
          <p:cNvSpPr>
            <a:spLocks noGrp="1"/>
          </p:cNvSpPr>
          <p:nvPr>
            <p:ph sz="half" idx="2"/>
          </p:nvPr>
        </p:nvSpPr>
        <p:spPr>
          <a:xfrm>
            <a:off x="302849" y="1930400"/>
            <a:ext cx="8099955" cy="4686300"/>
          </a:xfrm>
        </p:spPr>
        <p:txBody>
          <a:bodyPr>
            <a:normAutofit/>
          </a:bodyPr>
          <a:lstStyle/>
          <a:p>
            <a:r>
              <a:rPr lang="en-GB" dirty="0"/>
              <a:t>Successes</a:t>
            </a:r>
          </a:p>
          <a:p>
            <a:pPr lvl="1"/>
            <a:r>
              <a:rPr lang="en-GB" dirty="0"/>
              <a:t>Committee meetings – Zoom &amp; face to face</a:t>
            </a:r>
          </a:p>
          <a:p>
            <a:pPr lvl="1"/>
            <a:r>
              <a:rPr lang="en-GB" dirty="0"/>
              <a:t>Strength and commitment from committee and wider pool of volunteers</a:t>
            </a:r>
          </a:p>
          <a:p>
            <a:pPr lvl="1"/>
            <a:r>
              <a:rPr lang="en-GB" dirty="0"/>
              <a:t>Commencement and support of leagues &amp; competitions</a:t>
            </a:r>
          </a:p>
          <a:p>
            <a:pPr lvl="1"/>
            <a:r>
              <a:rPr lang="en-GB" dirty="0"/>
              <a:t>Development of Officiating, Performance players, Bee Netball </a:t>
            </a:r>
          </a:p>
          <a:p>
            <a:pPr lvl="1"/>
            <a:r>
              <a:rPr lang="en-GB" dirty="0"/>
              <a:t>History and celebration day</a:t>
            </a:r>
          </a:p>
          <a:p>
            <a:r>
              <a:rPr lang="en-GB" dirty="0"/>
              <a:t>Challenges</a:t>
            </a:r>
          </a:p>
          <a:p>
            <a:pPr lvl="1"/>
            <a:r>
              <a:rPr lang="en-GB" dirty="0"/>
              <a:t>Venue availabilities &amp; costs</a:t>
            </a:r>
          </a:p>
          <a:p>
            <a:pPr lvl="1"/>
            <a:r>
              <a:rPr lang="en-GB" dirty="0"/>
              <a:t>Volunteer time and demands</a:t>
            </a:r>
          </a:p>
          <a:p>
            <a:pPr lvl="1"/>
            <a:r>
              <a:rPr lang="en-GB" dirty="0"/>
              <a:t>Pressures of commercial leagues on membership</a:t>
            </a:r>
          </a:p>
          <a:p>
            <a:pPr lvl="1"/>
            <a:endParaRPr lang="en-GB" dirty="0"/>
          </a:p>
          <a:p>
            <a:pPr marL="457200" lvl="1" indent="0">
              <a:buNone/>
            </a:pPr>
            <a:r>
              <a:rPr lang="en-GB" dirty="0">
                <a:solidFill>
                  <a:schemeClr val="accent6">
                    <a:lumMod val="75000"/>
                  </a:schemeClr>
                </a:solidFill>
              </a:rPr>
              <a:t>Massive thank you to everyone who makes netball happen in Greater Manchester</a:t>
            </a:r>
          </a:p>
          <a:p>
            <a:pPr marL="457200" lvl="1" indent="0">
              <a:buNone/>
            </a:pPr>
            <a:endParaRPr lang="en-GB" dirty="0"/>
          </a:p>
          <a:p>
            <a:pPr marL="0" indent="0">
              <a:buNone/>
            </a:pPr>
            <a:endParaRPr lang="en-GB" dirty="0"/>
          </a:p>
          <a:p>
            <a:pPr marL="457200" lvl="1" indent="0">
              <a:buNone/>
            </a:pPr>
            <a:endParaRPr lang="en-GB" dirty="0"/>
          </a:p>
          <a:p>
            <a:pPr lvl="1"/>
            <a:endParaRPr lang="en-GB" dirty="0"/>
          </a:p>
          <a:p>
            <a:pPr lvl="1"/>
            <a:endParaRPr lang="en-GB" dirty="0"/>
          </a:p>
        </p:txBody>
      </p:sp>
      <p:pic>
        <p:nvPicPr>
          <p:cNvPr id="7" name="Picture 6">
            <a:extLst>
              <a:ext uri="{FF2B5EF4-FFF2-40B4-BE49-F238E27FC236}">
                <a16:creationId xmlns:a16="http://schemas.microsoft.com/office/drawing/2014/main" id="{FAE5F4CC-7A1F-4C3F-AE27-97890921E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852" y="223063"/>
            <a:ext cx="1177647" cy="1148537"/>
          </a:xfrm>
          <a:prstGeom prst="rect">
            <a:avLst/>
          </a:prstGeom>
        </p:spPr>
      </p:pic>
      <p:pic>
        <p:nvPicPr>
          <p:cNvPr id="3" name="DA627D25-9ECE-4CDD-8706-F812B05C0462">
            <a:extLst>
              <a:ext uri="{FF2B5EF4-FFF2-40B4-BE49-F238E27FC236}">
                <a16:creationId xmlns:a16="http://schemas.microsoft.com/office/drawing/2014/main" id="{82FCA29F-03DA-3152-3A10-906ACED05EE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030655" y="1750978"/>
            <a:ext cx="3843844" cy="2857905"/>
          </a:xfrm>
          <a:prstGeom prst="rect">
            <a:avLst/>
          </a:prstGeom>
          <a:noFill/>
          <a:ln>
            <a:noFill/>
          </a:ln>
        </p:spPr>
      </p:pic>
    </p:spTree>
    <p:extLst>
      <p:ext uri="{BB962C8B-B14F-4D97-AF65-F5344CB8AC3E}">
        <p14:creationId xmlns:p14="http://schemas.microsoft.com/office/powerpoint/2010/main" val="2837961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FB93-9285-4FC5-8205-6371663DA686}"/>
              </a:ext>
            </a:extLst>
          </p:cNvPr>
          <p:cNvSpPr>
            <a:spLocks noGrp="1"/>
          </p:cNvSpPr>
          <p:nvPr>
            <p:ph type="title"/>
          </p:nvPr>
        </p:nvSpPr>
        <p:spPr>
          <a:xfrm>
            <a:off x="317500" y="226137"/>
            <a:ext cx="8596668" cy="1320800"/>
          </a:xfrm>
        </p:spPr>
        <p:txBody>
          <a:bodyPr/>
          <a:lstStyle/>
          <a:p>
            <a:r>
              <a:rPr lang="en-GB" b="1" u="sng" dirty="0"/>
              <a:t>Officiating</a:t>
            </a:r>
            <a:r>
              <a:rPr lang="en-GB" dirty="0"/>
              <a:t> – Lesley Smith</a:t>
            </a:r>
          </a:p>
        </p:txBody>
      </p:sp>
      <p:sp>
        <p:nvSpPr>
          <p:cNvPr id="3" name="Content Placeholder 2">
            <a:extLst>
              <a:ext uri="{FF2B5EF4-FFF2-40B4-BE49-F238E27FC236}">
                <a16:creationId xmlns:a16="http://schemas.microsoft.com/office/drawing/2014/main" id="{805BE179-C42F-4C64-B4C3-C9E8969FF182}"/>
              </a:ext>
            </a:extLst>
          </p:cNvPr>
          <p:cNvSpPr>
            <a:spLocks noGrp="1"/>
          </p:cNvSpPr>
          <p:nvPr>
            <p:ph idx="1"/>
          </p:nvPr>
        </p:nvSpPr>
        <p:spPr>
          <a:xfrm>
            <a:off x="677334" y="1001949"/>
            <a:ext cx="8982232" cy="5700408"/>
          </a:xfrm>
        </p:spPr>
        <p:txBody>
          <a:bodyPr>
            <a:normAutofit fontScale="40000" lnSpcReduction="20000"/>
          </a:bodyPr>
          <a:lstStyle/>
          <a:p>
            <a:pPr>
              <a:lnSpc>
                <a:spcPct val="200000"/>
              </a:lnSpc>
            </a:pPr>
            <a:r>
              <a:rPr lang="en-GB" sz="4000" dirty="0"/>
              <a:t>10 Umpires have passed their C award – 2 NYMC</a:t>
            </a:r>
          </a:p>
          <a:p>
            <a:pPr>
              <a:lnSpc>
                <a:spcPct val="200000"/>
              </a:lnSpc>
            </a:pPr>
            <a:r>
              <a:rPr lang="en-GB" sz="4000" dirty="0"/>
              <a:t>28 passed the INTO award – 2 NYMC</a:t>
            </a:r>
          </a:p>
          <a:p>
            <a:pPr>
              <a:lnSpc>
                <a:spcPct val="200000"/>
              </a:lnSpc>
            </a:pPr>
            <a:r>
              <a:rPr lang="en-GB" sz="4000" dirty="0"/>
              <a:t>21 waiting for  C final assessment </a:t>
            </a:r>
          </a:p>
          <a:p>
            <a:pPr>
              <a:lnSpc>
                <a:spcPct val="200000"/>
              </a:lnSpc>
            </a:pPr>
            <a:r>
              <a:rPr lang="en-GB" sz="4000" dirty="0"/>
              <a:t>37 waiting for INTO assessments</a:t>
            </a:r>
          </a:p>
          <a:p>
            <a:pPr>
              <a:lnSpc>
                <a:spcPct val="200000"/>
              </a:lnSpc>
            </a:pPr>
            <a:r>
              <a:rPr lang="en-GB" sz="4000" dirty="0"/>
              <a:t>7 assessors &amp; 3 more in training </a:t>
            </a:r>
          </a:p>
          <a:p>
            <a:pPr>
              <a:lnSpc>
                <a:spcPct val="200000"/>
              </a:lnSpc>
            </a:pPr>
            <a:r>
              <a:rPr lang="en-GB" sz="4000" dirty="0"/>
              <a:t>Too much competition not enough officials</a:t>
            </a:r>
          </a:p>
          <a:p>
            <a:pPr>
              <a:lnSpc>
                <a:spcPct val="200000"/>
              </a:lnSpc>
            </a:pPr>
            <a:r>
              <a:rPr lang="en-GB" sz="4000" dirty="0"/>
              <a:t>Performance of officials</a:t>
            </a:r>
          </a:p>
          <a:p>
            <a:pPr>
              <a:lnSpc>
                <a:spcPct val="200000"/>
              </a:lnSpc>
            </a:pPr>
            <a:r>
              <a:rPr lang="en-GB" sz="4000" dirty="0"/>
              <a:t>8 umpires in County – passed written B paper and working towards assessment</a:t>
            </a:r>
          </a:p>
          <a:p>
            <a:pPr>
              <a:lnSpc>
                <a:spcPct val="200000"/>
              </a:lnSpc>
            </a:pPr>
            <a:r>
              <a:rPr lang="en-GB" sz="4000" dirty="0"/>
              <a:t>Rule forums</a:t>
            </a:r>
          </a:p>
          <a:p>
            <a:pPr>
              <a:lnSpc>
                <a:spcPct val="200000"/>
              </a:lnSpc>
            </a:pPr>
            <a:r>
              <a:rPr lang="en-GB" sz="4000" dirty="0"/>
              <a:t>Game Management</a:t>
            </a:r>
          </a:p>
          <a:p>
            <a:pPr>
              <a:lnSpc>
                <a:spcPct val="200000"/>
              </a:lnSpc>
            </a:pPr>
            <a:endParaRPr lang="en-GB" dirty="0"/>
          </a:p>
          <a:p>
            <a:pPr marL="0" indent="0">
              <a:lnSpc>
                <a:spcPct val="200000"/>
              </a:lnSpc>
              <a:buNone/>
            </a:pPr>
            <a:endParaRPr lang="en-GB" dirty="0"/>
          </a:p>
        </p:txBody>
      </p:sp>
      <p:pic>
        <p:nvPicPr>
          <p:cNvPr id="4" name="Picture 2">
            <a:extLst>
              <a:ext uri="{FF2B5EF4-FFF2-40B4-BE49-F238E27FC236}">
                <a16:creationId xmlns:a16="http://schemas.microsoft.com/office/drawing/2014/main" id="{B0273A58-3E28-4198-A88B-A8CB3F917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437" y="2322749"/>
            <a:ext cx="1482731" cy="16232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ECE7D2-FEAF-42DE-8F38-E331C4C14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496650286"/>
      </p:ext>
    </p:extLst>
  </p:cSld>
  <p:clrMapOvr>
    <a:masterClrMapping/>
  </p:clrMapOvr>
</p:sld>
</file>

<file path=ppt/theme/theme1.xml><?xml version="1.0" encoding="utf-8"?>
<a:theme xmlns:a="http://schemas.openxmlformats.org/drawingml/2006/main" name="Facet">
  <a:themeElements>
    <a:clrScheme name="Custom 3">
      <a:dk1>
        <a:srgbClr val="000000"/>
      </a:dk1>
      <a:lt1>
        <a:sysClr val="window" lastClr="FFFFFF"/>
      </a:lt1>
      <a:dk2>
        <a:srgbClr val="637052"/>
      </a:dk2>
      <a:lt2>
        <a:srgbClr val="CCDDEA"/>
      </a:lt2>
      <a:accent1>
        <a:srgbClr val="E48312"/>
      </a:accent1>
      <a:accent2>
        <a:srgbClr val="FF9933"/>
      </a:accent2>
      <a:accent3>
        <a:srgbClr val="FFFF00"/>
      </a:accent3>
      <a:accent4>
        <a:srgbClr val="F3B46C"/>
      </a:accent4>
      <a:accent5>
        <a:srgbClr val="FF9900"/>
      </a:accent5>
      <a:accent6>
        <a:srgbClr val="F7CD9D"/>
      </a:accent6>
      <a:hlink>
        <a:srgbClr val="FF9933"/>
      </a:hlink>
      <a:folHlink>
        <a:srgbClr val="FF99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6435</TotalTime>
  <Words>1360</Words>
  <Application>Microsoft Office PowerPoint</Application>
  <PresentationFormat>Widescreen</PresentationFormat>
  <Paragraphs>232</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Black</vt:lpstr>
      <vt:lpstr>Calibri</vt:lpstr>
      <vt:lpstr>Trebuchet MS</vt:lpstr>
      <vt:lpstr>Wingdings</vt:lpstr>
      <vt:lpstr>Wingdings 3</vt:lpstr>
      <vt:lpstr>Facet</vt:lpstr>
      <vt:lpstr>Greater Manchester County Netball Association - GMCNA</vt:lpstr>
      <vt:lpstr>Zoom Call Rules </vt:lpstr>
      <vt:lpstr>Welcome &amp; President’s Address</vt:lpstr>
      <vt:lpstr>Agenda</vt:lpstr>
      <vt:lpstr>Treasurer Report  – Janet Murray</vt:lpstr>
      <vt:lpstr>Treasurers Report  - Janet Murray</vt:lpstr>
      <vt:lpstr>Affiliation Secretary  – Janet Murray</vt:lpstr>
      <vt:lpstr>Officer Reports</vt:lpstr>
      <vt:lpstr>Officiating – Lesley Smith</vt:lpstr>
      <vt:lpstr>Competition – Dawn Day (GMJCCL)</vt:lpstr>
      <vt:lpstr>Performance – Sam Longley</vt:lpstr>
      <vt:lpstr>Schools </vt:lpstr>
      <vt:lpstr>Bee Netball </vt:lpstr>
      <vt:lpstr>National Competitions</vt:lpstr>
      <vt:lpstr>Development – Abbey Barry (see separate document)</vt:lpstr>
      <vt:lpstr>Volunteers</vt:lpstr>
      <vt:lpstr>Para Netball – Katie Thompson</vt:lpstr>
      <vt:lpstr>Sad News</vt:lpstr>
      <vt:lpstr>2023/2024</vt:lpstr>
      <vt:lpstr>Massive Thank You To All!</vt:lpstr>
      <vt:lpstr>League &amp; Borough Reports</vt:lpstr>
      <vt:lpstr>Other Agenda Items</vt:lpstr>
      <vt:lpstr>Questions</vt:lpstr>
      <vt:lpstr>   Thank you for joining us this evening and if you do have any questions please do not hesitate to get in touch! greatermanchesternetball@gmail.com or abbey.barry@englandnetball.co.uk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County Netball Association - GMCNA</dc:title>
  <dc:creator>SAM LONGLEY</dc:creator>
  <cp:lastModifiedBy>Sam Longley</cp:lastModifiedBy>
  <cp:revision>44</cp:revision>
  <dcterms:created xsi:type="dcterms:W3CDTF">2020-09-21T08:56:26Z</dcterms:created>
  <dcterms:modified xsi:type="dcterms:W3CDTF">2025-11-02T16:18:39Z</dcterms:modified>
</cp:coreProperties>
</file>