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260" r:id="rId6"/>
    <p:sldId id="261" r:id="rId7"/>
    <p:sldId id="262" r:id="rId8"/>
    <p:sldId id="264" r:id="rId9"/>
    <p:sldId id="267" r:id="rId10"/>
    <p:sldId id="268" r:id="rId11"/>
    <p:sldId id="269" r:id="rId12"/>
    <p:sldId id="270" r:id="rId13"/>
    <p:sldId id="289" r:id="rId14"/>
    <p:sldId id="287" r:id="rId15"/>
    <p:sldId id="282" r:id="rId16"/>
    <p:sldId id="272" r:id="rId17"/>
    <p:sldId id="288" r:id="rId18"/>
    <p:sldId id="273" r:id="rId19"/>
    <p:sldId id="286" r:id="rId20"/>
    <p:sldId id="274" r:id="rId21"/>
    <p:sldId id="275" r:id="rId22"/>
    <p:sldId id="276" r:id="rId23"/>
    <p:sldId id="277"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5" d="100"/>
          <a:sy n="85"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 Longley" userId="e5f0231a59268a7a" providerId="LiveId" clId="{4CB17C79-C430-4C01-9C9A-5C41176BF203}"/>
    <pc:docChg chg="custSel modSld">
      <pc:chgData name="Sam Longley" userId="e5f0231a59268a7a" providerId="LiveId" clId="{4CB17C79-C430-4C01-9C9A-5C41176BF203}" dt="2025-11-02T16:17:35.737" v="41" actId="313"/>
      <pc:docMkLst>
        <pc:docMk/>
      </pc:docMkLst>
      <pc:sldChg chg="modSp mod">
        <pc:chgData name="Sam Longley" userId="e5f0231a59268a7a" providerId="LiveId" clId="{4CB17C79-C430-4C01-9C9A-5C41176BF203}" dt="2025-11-02T16:17:35.737" v="41" actId="313"/>
        <pc:sldMkLst>
          <pc:docMk/>
          <pc:sldMk cId="344710356" sldId="282"/>
        </pc:sldMkLst>
        <pc:spChg chg="mod">
          <ac:chgData name="Sam Longley" userId="e5f0231a59268a7a" providerId="LiveId" clId="{4CB17C79-C430-4C01-9C9A-5C41176BF203}" dt="2025-11-02T16:17:35.737" v="41" actId="313"/>
          <ac:spMkLst>
            <pc:docMk/>
            <pc:sldMk cId="344710356" sldId="282"/>
            <ac:spMk id="2" creationId="{8D5A8129-F300-4CD7-8EF4-366D05FFBE70}"/>
          </ac:spMkLst>
        </pc:spChg>
      </pc:sldChg>
    </pc:docChg>
  </pc:docChgLst>
  <pc:docChgLst>
    <pc:chgData name="Samantha Longley" userId="e5f0231a59268a7a" providerId="LiveId" clId="{A5D3D22C-8CEF-4623-8970-C39256A8E953}"/>
    <pc:docChg chg="custSel addSld modSld">
      <pc:chgData name="Samantha Longley" userId="e5f0231a59268a7a" providerId="LiveId" clId="{A5D3D22C-8CEF-4623-8970-C39256A8E953}" dt="2022-10-06T15:54:13.199" v="1180" actId="20577"/>
      <pc:docMkLst>
        <pc:docMk/>
      </pc:docMkLst>
      <pc:sldChg chg="addSp modSp mod">
        <pc:chgData name="Samantha Longley" userId="e5f0231a59268a7a" providerId="LiveId" clId="{A5D3D22C-8CEF-4623-8970-C39256A8E953}" dt="2022-10-06T15:53:12.092" v="1178"/>
        <pc:sldMkLst>
          <pc:docMk/>
          <pc:sldMk cId="2759550567" sldId="258"/>
        </pc:sldMkLst>
      </pc:sldChg>
      <pc:sldChg chg="modSp mod">
        <pc:chgData name="Samantha Longley" userId="e5f0231a59268a7a" providerId="LiveId" clId="{A5D3D22C-8CEF-4623-8970-C39256A8E953}" dt="2022-10-06T10:16:14.090" v="21" actId="115"/>
        <pc:sldMkLst>
          <pc:docMk/>
          <pc:sldMk cId="1496650286" sldId="267"/>
        </pc:sldMkLst>
      </pc:sldChg>
      <pc:sldChg chg="modSp mod">
        <pc:chgData name="Samantha Longley" userId="e5f0231a59268a7a" providerId="LiveId" clId="{A5D3D22C-8CEF-4623-8970-C39256A8E953}" dt="2022-10-06T10:16:19.691" v="23" actId="20577"/>
        <pc:sldMkLst>
          <pc:docMk/>
          <pc:sldMk cId="721645006" sldId="269"/>
        </pc:sldMkLst>
      </pc:sldChg>
      <pc:sldChg chg="addSp delSp modSp mod">
        <pc:chgData name="Samantha Longley" userId="e5f0231a59268a7a" providerId="LiveId" clId="{A5D3D22C-8CEF-4623-8970-C39256A8E953}" dt="2022-10-06T14:45:22.904" v="663" actId="14100"/>
        <pc:sldMkLst>
          <pc:docMk/>
          <pc:sldMk cId="25637920" sldId="272"/>
        </pc:sldMkLst>
      </pc:sldChg>
      <pc:sldChg chg="modSp mod">
        <pc:chgData name="Samantha Longley" userId="e5f0231a59268a7a" providerId="LiveId" clId="{A5D3D22C-8CEF-4623-8970-C39256A8E953}" dt="2022-10-06T15:54:13.199" v="1180" actId="20577"/>
        <pc:sldMkLst>
          <pc:docMk/>
          <pc:sldMk cId="2062178739" sldId="273"/>
        </pc:sldMkLst>
      </pc:sldChg>
      <pc:sldChg chg="modSp mod">
        <pc:chgData name="Samantha Longley" userId="e5f0231a59268a7a" providerId="LiveId" clId="{A5D3D22C-8CEF-4623-8970-C39256A8E953}" dt="2022-10-06T10:34:05.656" v="599" actId="115"/>
        <pc:sldMkLst>
          <pc:docMk/>
          <pc:sldMk cId="1547900636" sldId="276"/>
        </pc:sldMkLst>
      </pc:sldChg>
      <pc:sldChg chg="modSp mod">
        <pc:chgData name="Samantha Longley" userId="e5f0231a59268a7a" providerId="LiveId" clId="{A5D3D22C-8CEF-4623-8970-C39256A8E953}" dt="2022-10-06T10:14:40.681" v="8" actId="2"/>
        <pc:sldMkLst>
          <pc:docMk/>
          <pc:sldMk cId="344710356" sldId="282"/>
        </pc:sldMkLst>
      </pc:sldChg>
      <pc:sldChg chg="addSp delSp modSp mod">
        <pc:chgData name="Samantha Longley" userId="e5f0231a59268a7a" providerId="LiveId" clId="{A5D3D22C-8CEF-4623-8970-C39256A8E953}" dt="2022-10-06T14:56:31.724" v="1121" actId="692"/>
        <pc:sldMkLst>
          <pc:docMk/>
          <pc:sldMk cId="168583966" sldId="288"/>
        </pc:sldMkLst>
      </pc:sldChg>
      <pc:sldChg chg="addSp modSp new mod">
        <pc:chgData name="Samantha Longley" userId="e5f0231a59268a7a" providerId="LiveId" clId="{A5D3D22C-8CEF-4623-8970-C39256A8E953}" dt="2022-10-06T14:50:53.331" v="1094" actId="2"/>
        <pc:sldMkLst>
          <pc:docMk/>
          <pc:sldMk cId="40289963" sldId="289"/>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11752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14129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63170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25535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19331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9513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8797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35848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3294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1702758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49583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76234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43065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05176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2984823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88546F8-0366-4B5D-BE59-70F6F69081FE}" type="datetimeFigureOut">
              <a:rPr lang="en-GB" smtClean="0"/>
              <a:t>02/11/2025</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A60B6F1-F371-437F-BD9F-7A7191DACA9F}" type="slidenum">
              <a:rPr lang="en-GB" smtClean="0"/>
              <a:t>‹#›</a:t>
            </a:fld>
            <a:endParaRPr lang="en-GB" dirty="0"/>
          </a:p>
        </p:txBody>
      </p:sp>
    </p:spTree>
    <p:extLst>
      <p:ext uri="{BB962C8B-B14F-4D97-AF65-F5344CB8AC3E}">
        <p14:creationId xmlns:p14="http://schemas.microsoft.com/office/powerpoint/2010/main" val="3184104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88546F8-0366-4B5D-BE59-70F6F69081FE}" type="datetimeFigureOut">
              <a:rPr lang="en-GB" smtClean="0"/>
              <a:t>02/11/2025</a:t>
            </a:fld>
            <a:endParaRPr lang="en-GB"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A60B6F1-F371-437F-BD9F-7A7191DACA9F}" type="slidenum">
              <a:rPr lang="en-GB" smtClean="0"/>
              <a:t>‹#›</a:t>
            </a:fld>
            <a:endParaRPr lang="en-GB" dirty="0"/>
          </a:p>
        </p:txBody>
      </p:sp>
    </p:spTree>
    <p:extLst>
      <p:ext uri="{BB962C8B-B14F-4D97-AF65-F5344CB8AC3E}">
        <p14:creationId xmlns:p14="http://schemas.microsoft.com/office/powerpoint/2010/main" val="19777018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cid:D8994898-5FD7-4D88-86FF-A1030077AD1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cid:0E54B89D-A9C4-4432-A526-E82C3F88C2A9"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cid:99028F61-56B0-4C3D-A65E-F88FC34441AD"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cid:E192C9F6-45B4-453C-A09C-718AA987DA2A" TargetMode="External"/><Relationship Id="rId5" Type="http://schemas.openxmlformats.org/officeDocument/2006/relationships/image" Target="../media/image10.png"/><Relationship Id="rId4" Type="http://schemas.openxmlformats.org/officeDocument/2006/relationships/image" Target="cid:ABAF0CB2-25EF-4D96-AB0D-E2173B86A53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cid:BF53004F-C4C2-463D-AC86-F041B7C26B7A"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cid:C312F5D7-276D-4C5C-8B5E-B231C85D144A" TargetMode="External"/><Relationship Id="rId7" Type="http://schemas.openxmlformats.org/officeDocument/2006/relationships/image" Target="cid:6A8EBA68-A7C6-4997-AB14-EF144B3E4A84" TargetMode="Externa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cid:0025E32C-DAB8-4FD8-AF18-3BE6AC684B27" TargetMode="External"/><Relationship Id="rId4" Type="http://schemas.openxmlformats.org/officeDocument/2006/relationships/image" Target="../media/image14.png"/><Relationship Id="rId9" Type="http://schemas.openxmlformats.org/officeDocument/2006/relationships/image" Target="cid:F75E5D4F-71A6-4FA2-9245-F9F334FEC14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cid:image004.png@01D8D8DC.32C0F1E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cid:6BF46B16-57DC-4576-B74B-1CD933546D3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4CF2468A-8EAF-4113-ADD5-9DCBFFD0839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5940C1F9-644F-4D2B-82C8-9D0E267666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evergreenleaf.blogspot.com/2013/04/my-first-blog-award-liebster.html" TargetMode="External"/><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wl.excelsior.edu/writing-process/prewriting-strategies/prewriting-strategies-asking-defining-questions/" TargetMode="External"/><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hyperlink" Target="mailto:greatermanchesternetball@gmail.com"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mailto:Katie.Thompson@englandnetball.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cid:753C830F-B828-4FA2-84E8-51C98A0C716A"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8B368002-3240-40B0-A368-AFC08FB2DC4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0c2aba15-c8e2-4516-bebe-c743f1062089@eurprd02.prod.outlook.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cid:image001.png@01D8D96F.465E1DC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2139-E192-4AA5-8515-8D35297CE6FA}"/>
              </a:ext>
            </a:extLst>
          </p:cNvPr>
          <p:cNvSpPr>
            <a:spLocks noGrp="1"/>
          </p:cNvSpPr>
          <p:nvPr>
            <p:ph type="ctrTitle"/>
          </p:nvPr>
        </p:nvSpPr>
        <p:spPr/>
        <p:txBody>
          <a:bodyPr/>
          <a:lstStyle/>
          <a:p>
            <a:pPr algn="ctr"/>
            <a:r>
              <a:rPr lang="en-GB" dirty="0">
                <a:latin typeface="Arial Black" panose="020B0A04020102020204" pitchFamily="34" charset="0"/>
              </a:rPr>
              <a:t>Greater Manchester County Netball Association - GMCNA</a:t>
            </a:r>
          </a:p>
        </p:txBody>
      </p:sp>
      <p:sp>
        <p:nvSpPr>
          <p:cNvPr id="3" name="Subtitle 2">
            <a:extLst>
              <a:ext uri="{FF2B5EF4-FFF2-40B4-BE49-F238E27FC236}">
                <a16:creationId xmlns:a16="http://schemas.microsoft.com/office/drawing/2014/main" id="{3CE9063F-50C0-4F1C-B289-04BD098A2CC7}"/>
              </a:ext>
            </a:extLst>
          </p:cNvPr>
          <p:cNvSpPr>
            <a:spLocks noGrp="1"/>
          </p:cNvSpPr>
          <p:nvPr>
            <p:ph type="subTitle" idx="1"/>
          </p:nvPr>
        </p:nvSpPr>
        <p:spPr>
          <a:xfrm>
            <a:off x="1507067" y="4050833"/>
            <a:ext cx="7766936" cy="1952402"/>
          </a:xfrm>
        </p:spPr>
        <p:txBody>
          <a:bodyPr>
            <a:normAutofit/>
          </a:bodyPr>
          <a:lstStyle/>
          <a:p>
            <a:pPr algn="ctr"/>
            <a:r>
              <a:rPr lang="en-GB" sz="2800" dirty="0"/>
              <a:t>Annual General Meeting – 6</a:t>
            </a:r>
            <a:r>
              <a:rPr lang="en-GB" sz="2800" baseline="30000" dirty="0"/>
              <a:t>th</a:t>
            </a:r>
            <a:r>
              <a:rPr lang="en-GB" sz="2800" dirty="0"/>
              <a:t> October 2022</a:t>
            </a:r>
          </a:p>
          <a:p>
            <a:pPr algn="ctr"/>
            <a:endParaRPr lang="en-GB" sz="2800" dirty="0"/>
          </a:p>
          <a:p>
            <a:pPr algn="ctr"/>
            <a:r>
              <a:rPr lang="en-GB" sz="2800" dirty="0"/>
              <a:t>In Person &amp; Zoom Call</a:t>
            </a:r>
          </a:p>
          <a:p>
            <a:endParaRPr lang="en-GB" dirty="0"/>
          </a:p>
        </p:txBody>
      </p:sp>
      <p:pic>
        <p:nvPicPr>
          <p:cNvPr id="9" name="Picture 8">
            <a:extLst>
              <a:ext uri="{FF2B5EF4-FFF2-40B4-BE49-F238E27FC236}">
                <a16:creationId xmlns:a16="http://schemas.microsoft.com/office/drawing/2014/main" id="{7638F016-92D1-4159-B78B-8051C3882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2590" y="1266842"/>
            <a:ext cx="2703110" cy="2636292"/>
          </a:xfrm>
          <a:prstGeom prst="rect">
            <a:avLst/>
          </a:prstGeom>
        </p:spPr>
      </p:pic>
    </p:spTree>
    <p:extLst>
      <p:ext uri="{BB962C8B-B14F-4D97-AF65-F5344CB8AC3E}">
        <p14:creationId xmlns:p14="http://schemas.microsoft.com/office/powerpoint/2010/main" val="3517232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88BB1-7CE0-4E31-8CC2-6291375990A3}"/>
              </a:ext>
            </a:extLst>
          </p:cNvPr>
          <p:cNvSpPr>
            <a:spLocks noGrp="1"/>
          </p:cNvSpPr>
          <p:nvPr>
            <p:ph type="title"/>
          </p:nvPr>
        </p:nvSpPr>
        <p:spPr>
          <a:xfrm>
            <a:off x="677334" y="266700"/>
            <a:ext cx="8596668" cy="1320800"/>
          </a:xfrm>
        </p:spPr>
        <p:txBody>
          <a:bodyPr/>
          <a:lstStyle/>
          <a:p>
            <a:r>
              <a:rPr lang="en-GB" u="sng" dirty="0"/>
              <a:t>Competition</a:t>
            </a:r>
            <a:r>
              <a:rPr lang="en-GB" dirty="0"/>
              <a:t> – Dawn Day (GMJCCL)</a:t>
            </a:r>
          </a:p>
        </p:txBody>
      </p:sp>
      <p:sp>
        <p:nvSpPr>
          <p:cNvPr id="3" name="Content Placeholder 2">
            <a:extLst>
              <a:ext uri="{FF2B5EF4-FFF2-40B4-BE49-F238E27FC236}">
                <a16:creationId xmlns:a16="http://schemas.microsoft.com/office/drawing/2014/main" id="{39406EC4-38D9-46CE-8AF7-34D5680F2F93}"/>
              </a:ext>
            </a:extLst>
          </p:cNvPr>
          <p:cNvSpPr>
            <a:spLocks noGrp="1"/>
          </p:cNvSpPr>
          <p:nvPr>
            <p:ph idx="1"/>
          </p:nvPr>
        </p:nvSpPr>
        <p:spPr>
          <a:xfrm>
            <a:off x="558184" y="1069513"/>
            <a:ext cx="8890615" cy="5521787"/>
          </a:xfrm>
        </p:spPr>
        <p:txBody>
          <a:bodyPr>
            <a:normAutofit/>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Massive thank you to Dawn </a:t>
            </a:r>
            <a:r>
              <a:rPr lang="en-GB" dirty="0">
                <a:latin typeface="Calibri" panose="020F0502020204030204" pitchFamily="34" charset="0"/>
                <a:ea typeface="Calibri" panose="020F0502020204030204" pitchFamily="34" charset="0"/>
                <a:cs typeface="Times New Roman" panose="02020603050405020304" pitchFamily="18" charset="0"/>
              </a:rPr>
              <a:t>for co-ordinating the league and to Lesley for sourcing umpires.</a:t>
            </a:r>
          </a:p>
          <a:p>
            <a:r>
              <a:rPr lang="en-GB" dirty="0">
                <a:latin typeface="Calibri" panose="020F0502020204030204" pitchFamily="34" charset="0"/>
                <a:ea typeface="Calibri" panose="020F0502020204030204" pitchFamily="34" charset="0"/>
                <a:cs typeface="Times New Roman" panose="02020603050405020304" pitchFamily="18" charset="0"/>
              </a:rPr>
              <a:t>New league format saw elite and developments leagues starting at different times to fit in with the qualification for Regional competition.</a:t>
            </a:r>
          </a:p>
          <a:p>
            <a:r>
              <a:rPr lang="en-GB" dirty="0"/>
              <a:t>League was used for Umpiring Assessments.</a:t>
            </a:r>
          </a:p>
          <a:p>
            <a:endParaRPr lang="en-GB" dirty="0"/>
          </a:p>
          <a:p>
            <a:endParaRPr lang="en-GB" dirty="0"/>
          </a:p>
          <a:p>
            <a:endParaRPr lang="en-GB" dirty="0"/>
          </a:p>
          <a:p>
            <a:endParaRPr lang="en-GB" dirty="0"/>
          </a:p>
          <a:p>
            <a:endParaRPr lang="en-GB" dirty="0"/>
          </a:p>
          <a:p>
            <a:pPr marL="0" indent="0">
              <a:buNone/>
            </a:pPr>
            <a:endParaRPr lang="en-GB" dirty="0"/>
          </a:p>
          <a:p>
            <a:endParaRPr lang="en-GB" dirty="0"/>
          </a:p>
          <a:p>
            <a:endParaRPr lang="en-GB" dirty="0"/>
          </a:p>
          <a:p>
            <a:endParaRPr lang="en-GB" dirty="0"/>
          </a:p>
        </p:txBody>
      </p:sp>
      <p:pic>
        <p:nvPicPr>
          <p:cNvPr id="11" name="Picture 10">
            <a:extLst>
              <a:ext uri="{FF2B5EF4-FFF2-40B4-BE49-F238E27FC236}">
                <a16:creationId xmlns:a16="http://schemas.microsoft.com/office/drawing/2014/main" id="{66955D3B-CCA2-4BCE-B62B-37021BE5A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4" name="D8994898-5FD7-4D88-86FF-A1030077AD1C">
            <a:extLst>
              <a:ext uri="{FF2B5EF4-FFF2-40B4-BE49-F238E27FC236}">
                <a16:creationId xmlns:a16="http://schemas.microsoft.com/office/drawing/2014/main" id="{AE723129-A2F6-6008-EE15-6C0FAED18948}"/>
              </a:ext>
            </a:extLst>
          </p:cNvPr>
          <p:cNvPicPr/>
          <p:nvPr/>
        </p:nvPicPr>
        <p:blipFill rotWithShape="1">
          <a:blip r:embed="rId3" r:link="rId4">
            <a:extLst>
              <a:ext uri="{28A0092B-C50C-407E-A947-70E740481C1C}">
                <a14:useLocalDpi xmlns:a14="http://schemas.microsoft.com/office/drawing/2010/main" val="0"/>
              </a:ext>
            </a:extLst>
          </a:blip>
          <a:srcRect b="8905"/>
          <a:stretch>
            <a:fillRect/>
          </a:stretch>
        </p:blipFill>
        <p:spPr bwMode="auto">
          <a:xfrm>
            <a:off x="1451728" y="2978869"/>
            <a:ext cx="7473197" cy="3488606"/>
          </a:xfrm>
          <a:prstGeom prst="rect">
            <a:avLst/>
          </a:prstGeom>
          <a:noFill/>
          <a:ln w="50800">
            <a:solidFill>
              <a:srgbClr val="FFC000"/>
            </a:solidFill>
          </a:ln>
        </p:spPr>
      </p:pic>
    </p:spTree>
    <p:extLst>
      <p:ext uri="{BB962C8B-B14F-4D97-AF65-F5344CB8AC3E}">
        <p14:creationId xmlns:p14="http://schemas.microsoft.com/office/powerpoint/2010/main" val="327560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559BB-8B72-475C-B339-3C5F2C44DE0E}"/>
              </a:ext>
            </a:extLst>
          </p:cNvPr>
          <p:cNvSpPr>
            <a:spLocks noGrp="1"/>
          </p:cNvSpPr>
          <p:nvPr>
            <p:ph type="title"/>
          </p:nvPr>
        </p:nvSpPr>
        <p:spPr/>
        <p:txBody>
          <a:bodyPr/>
          <a:lstStyle/>
          <a:p>
            <a:r>
              <a:rPr lang="en-GB" u="sng" dirty="0"/>
              <a:t>Performance</a:t>
            </a:r>
            <a:r>
              <a:rPr lang="en-GB" dirty="0"/>
              <a:t> – Sam Longley</a:t>
            </a:r>
          </a:p>
        </p:txBody>
      </p:sp>
      <p:sp>
        <p:nvSpPr>
          <p:cNvPr id="3" name="Content Placeholder 2">
            <a:extLst>
              <a:ext uri="{FF2B5EF4-FFF2-40B4-BE49-F238E27FC236}">
                <a16:creationId xmlns:a16="http://schemas.microsoft.com/office/drawing/2014/main" id="{7BA4D58F-0723-4EC2-8332-76A74EABE7DB}"/>
              </a:ext>
            </a:extLst>
          </p:cNvPr>
          <p:cNvSpPr>
            <a:spLocks noGrp="1"/>
          </p:cNvSpPr>
          <p:nvPr>
            <p:ph idx="1"/>
          </p:nvPr>
        </p:nvSpPr>
        <p:spPr>
          <a:xfrm>
            <a:off x="677334" y="1282700"/>
            <a:ext cx="4875741" cy="5308600"/>
          </a:xfrm>
        </p:spPr>
        <p:txBody>
          <a:bodyPr>
            <a:normAutofit/>
          </a:bodyPr>
          <a:lstStyle/>
          <a:p>
            <a:r>
              <a:rPr lang="en-GB" dirty="0"/>
              <a:t>Full programme ran at Under 13 &amp; Under 15’s</a:t>
            </a:r>
          </a:p>
          <a:p>
            <a:r>
              <a:rPr lang="en-GB" dirty="0"/>
              <a:t>Play Days – very successful </a:t>
            </a:r>
          </a:p>
          <a:p>
            <a:r>
              <a:rPr lang="en-GB" dirty="0"/>
              <a:t>Trip to Bedfordshire &amp; Staffordshire for tournaments.</a:t>
            </a:r>
          </a:p>
          <a:p>
            <a:r>
              <a:rPr lang="en-GB" dirty="0"/>
              <a:t>Challenges impact of calendar and demands on athletes</a:t>
            </a:r>
          </a:p>
          <a:p>
            <a:r>
              <a:rPr lang="en-GB" dirty="0"/>
              <a:t>Massive thank you to my team of coaches for their invaluable coaching and the selectors and support staff and the umpires who represented Manchester at the play days and helped at trials.</a:t>
            </a:r>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ABEA906E-3E9C-4FA1-B6A0-A5DDED730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7" name="0E54B89D-A9C4-4432-A526-E82C3F88C2A9">
            <a:extLst>
              <a:ext uri="{FF2B5EF4-FFF2-40B4-BE49-F238E27FC236}">
                <a16:creationId xmlns:a16="http://schemas.microsoft.com/office/drawing/2014/main" id="{AC483ECB-346A-5676-DA19-8154A1560E5B}"/>
              </a:ext>
            </a:extLst>
          </p:cNvPr>
          <p:cNvPicPr/>
          <p:nvPr/>
        </p:nvPicPr>
        <p:blipFill rotWithShape="1">
          <a:blip r:embed="rId3" r:link="rId4">
            <a:extLst>
              <a:ext uri="{28A0092B-C50C-407E-A947-70E740481C1C}">
                <a14:useLocalDpi xmlns:a14="http://schemas.microsoft.com/office/drawing/2010/main" val="0"/>
              </a:ext>
            </a:extLst>
          </a:blip>
          <a:srcRect t="1072"/>
          <a:stretch>
            <a:fillRect/>
          </a:stretch>
        </p:blipFill>
        <p:spPr bwMode="auto">
          <a:xfrm>
            <a:off x="5631771" y="1495425"/>
            <a:ext cx="4067175" cy="4320380"/>
          </a:xfrm>
          <a:prstGeom prst="rect">
            <a:avLst/>
          </a:prstGeom>
          <a:noFill/>
          <a:ln w="31750">
            <a:solidFill>
              <a:schemeClr val="accent2">
                <a:lumMod val="75000"/>
              </a:schemeClr>
            </a:solidFill>
          </a:ln>
        </p:spPr>
      </p:pic>
    </p:spTree>
    <p:extLst>
      <p:ext uri="{BB962C8B-B14F-4D97-AF65-F5344CB8AC3E}">
        <p14:creationId xmlns:p14="http://schemas.microsoft.com/office/powerpoint/2010/main" val="721645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D166-41BF-4C62-ACFA-AFA4E66B598A}"/>
              </a:ext>
            </a:extLst>
          </p:cNvPr>
          <p:cNvSpPr>
            <a:spLocks noGrp="1"/>
          </p:cNvSpPr>
          <p:nvPr>
            <p:ph type="title"/>
          </p:nvPr>
        </p:nvSpPr>
        <p:spPr/>
        <p:txBody>
          <a:bodyPr/>
          <a:lstStyle/>
          <a:p>
            <a:r>
              <a:rPr lang="en-GB" u="sng" dirty="0"/>
              <a:t>Schools</a:t>
            </a:r>
            <a:r>
              <a:rPr lang="en-GB" dirty="0"/>
              <a:t> </a:t>
            </a:r>
          </a:p>
        </p:txBody>
      </p:sp>
      <p:sp>
        <p:nvSpPr>
          <p:cNvPr id="5" name="Content Placeholder 4">
            <a:extLst>
              <a:ext uri="{FF2B5EF4-FFF2-40B4-BE49-F238E27FC236}">
                <a16:creationId xmlns:a16="http://schemas.microsoft.com/office/drawing/2014/main" id="{30D6D577-4F7F-4086-9E38-1C2C13B165B0}"/>
              </a:ext>
            </a:extLst>
          </p:cNvPr>
          <p:cNvSpPr>
            <a:spLocks noGrp="1"/>
          </p:cNvSpPr>
          <p:nvPr>
            <p:ph sz="half" idx="2"/>
          </p:nvPr>
        </p:nvSpPr>
        <p:spPr>
          <a:xfrm>
            <a:off x="409045" y="1501972"/>
            <a:ext cx="9369955" cy="4174928"/>
          </a:xfrm>
        </p:spPr>
        <p:txBody>
          <a:bodyPr>
            <a:normAutofit/>
          </a:bodyPr>
          <a:lstStyle/>
          <a:p>
            <a:r>
              <a:rPr lang="en-GB" dirty="0"/>
              <a:t>Our schools have had another great season, thank you to the Schools Committee for running their leagues and qualification competitions for Regional Schools that lead to National School Competition.</a:t>
            </a:r>
          </a:p>
          <a:p>
            <a:r>
              <a:rPr lang="en-GB" dirty="0"/>
              <a:t>Thank you to all officials and Tournament Referees who have supported these competitions and to Lesley for sourcing them.</a:t>
            </a:r>
          </a:p>
          <a:p>
            <a:endParaRPr lang="en-GB" dirty="0"/>
          </a:p>
          <a:p>
            <a:endParaRPr lang="en-GB" dirty="0"/>
          </a:p>
          <a:p>
            <a:endParaRPr lang="en-GB" dirty="0"/>
          </a:p>
          <a:p>
            <a:endParaRPr lang="en-GB" dirty="0"/>
          </a:p>
        </p:txBody>
      </p:sp>
      <p:sp>
        <p:nvSpPr>
          <p:cNvPr id="9" name="Title 1">
            <a:extLst>
              <a:ext uri="{FF2B5EF4-FFF2-40B4-BE49-F238E27FC236}">
                <a16:creationId xmlns:a16="http://schemas.microsoft.com/office/drawing/2014/main" id="{993D6F52-A751-465A-8391-679093B78B07}"/>
              </a:ext>
            </a:extLst>
          </p:cNvPr>
          <p:cNvSpPr txBox="1">
            <a:spLocks/>
          </p:cNvSpPr>
          <p:nvPr/>
        </p:nvSpPr>
        <p:spPr>
          <a:xfrm>
            <a:off x="795688" y="3429000"/>
            <a:ext cx="8596668"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u="sng" dirty="0"/>
          </a:p>
        </p:txBody>
      </p:sp>
      <p:pic>
        <p:nvPicPr>
          <p:cNvPr id="14" name="Picture 13">
            <a:extLst>
              <a:ext uri="{FF2B5EF4-FFF2-40B4-BE49-F238E27FC236}">
                <a16:creationId xmlns:a16="http://schemas.microsoft.com/office/drawing/2014/main" id="{D4574E16-4035-4A45-9291-0A5853578F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3" name="ABAF0CB2-25EF-4D96-AB0D-E2173B86A539">
            <a:extLst>
              <a:ext uri="{FF2B5EF4-FFF2-40B4-BE49-F238E27FC236}">
                <a16:creationId xmlns:a16="http://schemas.microsoft.com/office/drawing/2014/main" id="{0914C960-E7AD-9D20-04BF-BE55A3DBBF0E}"/>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118460" y="3279579"/>
            <a:ext cx="3504799" cy="3115468"/>
          </a:xfrm>
          <a:prstGeom prst="rect">
            <a:avLst/>
          </a:prstGeom>
          <a:noFill/>
          <a:ln w="31750">
            <a:solidFill>
              <a:schemeClr val="accent2">
                <a:lumMod val="75000"/>
              </a:schemeClr>
            </a:solidFill>
          </a:ln>
        </p:spPr>
      </p:pic>
      <p:pic>
        <p:nvPicPr>
          <p:cNvPr id="4" name="E192C9F6-45B4-453C-A09C-718AA987DA2A">
            <a:extLst>
              <a:ext uri="{FF2B5EF4-FFF2-40B4-BE49-F238E27FC236}">
                <a16:creationId xmlns:a16="http://schemas.microsoft.com/office/drawing/2014/main" id="{E3C98F47-F2FF-FD71-E6B7-A6804D032A76}"/>
              </a:ext>
            </a:extLst>
          </p:cNvPr>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7995889" y="3279579"/>
            <a:ext cx="3663727" cy="3115468"/>
          </a:xfrm>
          <a:prstGeom prst="rect">
            <a:avLst/>
          </a:prstGeom>
          <a:noFill/>
          <a:ln w="31750">
            <a:solidFill>
              <a:schemeClr val="accent2">
                <a:lumMod val="75000"/>
              </a:schemeClr>
            </a:solidFill>
          </a:ln>
        </p:spPr>
      </p:pic>
      <p:pic>
        <p:nvPicPr>
          <p:cNvPr id="6" name="99028F61-56B0-4C3D-A65E-F88FC34441AD">
            <a:extLst>
              <a:ext uri="{FF2B5EF4-FFF2-40B4-BE49-F238E27FC236}">
                <a16:creationId xmlns:a16="http://schemas.microsoft.com/office/drawing/2014/main" id="{50D0D78C-97EF-5221-6A81-9F8FC6348FC8}"/>
              </a:ext>
            </a:extLst>
          </p:cNvPr>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32384" y="3279579"/>
            <a:ext cx="3322772" cy="3115469"/>
          </a:xfrm>
          <a:prstGeom prst="rect">
            <a:avLst/>
          </a:prstGeom>
          <a:noFill/>
          <a:ln w="31750">
            <a:solidFill>
              <a:schemeClr val="accent2">
                <a:lumMod val="75000"/>
              </a:schemeClr>
            </a:solidFill>
          </a:ln>
        </p:spPr>
      </p:pic>
    </p:spTree>
    <p:extLst>
      <p:ext uri="{BB962C8B-B14F-4D97-AF65-F5344CB8AC3E}">
        <p14:creationId xmlns:p14="http://schemas.microsoft.com/office/powerpoint/2010/main" val="224031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86F6-DD4F-F228-4DE2-0827DFABF493}"/>
              </a:ext>
            </a:extLst>
          </p:cNvPr>
          <p:cNvSpPr>
            <a:spLocks noGrp="1"/>
          </p:cNvSpPr>
          <p:nvPr>
            <p:ph type="title"/>
          </p:nvPr>
        </p:nvSpPr>
        <p:spPr/>
        <p:txBody>
          <a:bodyPr/>
          <a:lstStyle/>
          <a:p>
            <a:r>
              <a:rPr lang="en-US" u="sng" dirty="0"/>
              <a:t>Bee Netball </a:t>
            </a:r>
            <a:endParaRPr lang="en-GB" u="sng" dirty="0"/>
          </a:p>
        </p:txBody>
      </p:sp>
      <p:sp>
        <p:nvSpPr>
          <p:cNvPr id="3" name="Content Placeholder 2">
            <a:extLst>
              <a:ext uri="{FF2B5EF4-FFF2-40B4-BE49-F238E27FC236}">
                <a16:creationId xmlns:a16="http://schemas.microsoft.com/office/drawing/2014/main" id="{137AE3ED-FAF2-08F1-6251-F885E67DB335}"/>
              </a:ext>
            </a:extLst>
          </p:cNvPr>
          <p:cNvSpPr>
            <a:spLocks noGrp="1"/>
          </p:cNvSpPr>
          <p:nvPr>
            <p:ph idx="1"/>
          </p:nvPr>
        </p:nvSpPr>
        <p:spPr>
          <a:xfrm>
            <a:off x="677335" y="1484314"/>
            <a:ext cx="4809066" cy="5097461"/>
          </a:xfrm>
        </p:spPr>
        <p:txBody>
          <a:bodyPr>
            <a:normAutofit fontScale="85000" lnSpcReduction="20000"/>
          </a:bodyPr>
          <a:lstStyle/>
          <a:p>
            <a:r>
              <a:rPr lang="en-US" dirty="0"/>
              <a:t>First Bee Netball Festival </a:t>
            </a:r>
          </a:p>
          <a:p>
            <a:pPr marL="0" indent="0">
              <a:buNone/>
            </a:pPr>
            <a:r>
              <a:rPr lang="en-US" dirty="0"/>
              <a:t>		–Winners St Paul’s Manchester</a:t>
            </a:r>
          </a:p>
          <a:p>
            <a:pPr lvl="1"/>
            <a:r>
              <a:rPr lang="en-US" dirty="0"/>
              <a:t>BME – 27</a:t>
            </a:r>
          </a:p>
          <a:p>
            <a:pPr lvl="1"/>
            <a:r>
              <a:rPr lang="en-US" dirty="0"/>
              <a:t>Children – 68</a:t>
            </a:r>
          </a:p>
          <a:p>
            <a:pPr lvl="1"/>
            <a:r>
              <a:rPr lang="en-US" dirty="0"/>
              <a:t>Boys – 5</a:t>
            </a:r>
          </a:p>
          <a:p>
            <a:pPr lvl="1"/>
            <a:r>
              <a:rPr lang="en-US" dirty="0"/>
              <a:t>7 Schools/boroughs</a:t>
            </a:r>
          </a:p>
          <a:p>
            <a:r>
              <a:rPr lang="en-US" dirty="0"/>
              <a:t>High 5 Schools Festival </a:t>
            </a:r>
          </a:p>
          <a:p>
            <a:pPr marL="457200" lvl="1" indent="0">
              <a:buNone/>
            </a:pPr>
            <a:r>
              <a:rPr lang="en-US" dirty="0"/>
              <a:t>	– South Failsworth Primary, Oldham</a:t>
            </a:r>
          </a:p>
          <a:p>
            <a:pPr lvl="1"/>
            <a:r>
              <a:rPr lang="en-US" dirty="0"/>
              <a:t>9 Teams/boroughs</a:t>
            </a:r>
          </a:p>
          <a:p>
            <a:pPr lvl="1"/>
            <a:r>
              <a:rPr lang="en-US" dirty="0"/>
              <a:t>70 children</a:t>
            </a:r>
          </a:p>
          <a:p>
            <a:r>
              <a:rPr lang="en-US" dirty="0"/>
              <a:t>Massive thanks to Emma Toone for </a:t>
            </a:r>
            <a:r>
              <a:rPr lang="en-GB" dirty="0"/>
              <a:t>organising</a:t>
            </a:r>
            <a:r>
              <a:rPr lang="en-US" dirty="0"/>
              <a:t> and running the event and to the coaches and volunteers for their help on the day. </a:t>
            </a:r>
          </a:p>
          <a:p>
            <a:r>
              <a:rPr lang="en-US" dirty="0"/>
              <a:t>Special recognition to the volunteers from Tyldesley NC, Tameside NC, Rivington NC, Dominoes Nc &amp; Trafford NC who did an amazing job!</a:t>
            </a:r>
          </a:p>
          <a:p>
            <a:r>
              <a:rPr lang="en-US" dirty="0"/>
              <a:t>Thanks to the partners who supported the event EN, Greater Sport and GM SGO Network</a:t>
            </a:r>
            <a:endParaRPr lang="en-GB" dirty="0"/>
          </a:p>
        </p:txBody>
      </p:sp>
      <p:pic>
        <p:nvPicPr>
          <p:cNvPr id="4" name="BF53004F-C4C2-463D-AC86-F041B7C26B7A">
            <a:extLst>
              <a:ext uri="{FF2B5EF4-FFF2-40B4-BE49-F238E27FC236}">
                <a16:creationId xmlns:a16="http://schemas.microsoft.com/office/drawing/2014/main" id="{636DF228-A5E1-7778-9246-261402B25EDD}"/>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619750" y="609600"/>
            <a:ext cx="5667375" cy="5295900"/>
          </a:xfrm>
          <a:prstGeom prst="rect">
            <a:avLst/>
          </a:prstGeom>
          <a:noFill/>
          <a:ln w="31750">
            <a:solidFill>
              <a:schemeClr val="accent2">
                <a:lumMod val="75000"/>
              </a:schemeClr>
            </a:solidFill>
          </a:ln>
        </p:spPr>
      </p:pic>
    </p:spTree>
    <p:extLst>
      <p:ext uri="{BB962C8B-B14F-4D97-AF65-F5344CB8AC3E}">
        <p14:creationId xmlns:p14="http://schemas.microsoft.com/office/powerpoint/2010/main" val="40289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D5FCC-E5F8-DEBA-0562-3C4B3D6B2D92}"/>
              </a:ext>
            </a:extLst>
          </p:cNvPr>
          <p:cNvSpPr>
            <a:spLocks noGrp="1"/>
          </p:cNvSpPr>
          <p:nvPr>
            <p:ph type="title"/>
          </p:nvPr>
        </p:nvSpPr>
        <p:spPr>
          <a:xfrm>
            <a:off x="399804" y="215202"/>
            <a:ext cx="8596668" cy="1320800"/>
          </a:xfrm>
        </p:spPr>
        <p:txBody>
          <a:bodyPr/>
          <a:lstStyle/>
          <a:p>
            <a:r>
              <a:rPr lang="en-US" b="1" u="sng" dirty="0"/>
              <a:t>National Competitions</a:t>
            </a:r>
            <a:endParaRPr lang="en-GB" b="1" u="sng" dirty="0"/>
          </a:p>
        </p:txBody>
      </p:sp>
      <p:pic>
        <p:nvPicPr>
          <p:cNvPr id="6" name="C312F5D7-276D-4C5C-8B5E-B231C85D144A">
            <a:extLst>
              <a:ext uri="{FF2B5EF4-FFF2-40B4-BE49-F238E27FC236}">
                <a16:creationId xmlns:a16="http://schemas.microsoft.com/office/drawing/2014/main" id="{7BF44C08-D542-2811-FD8D-7A69FF1567F0}"/>
              </a:ext>
            </a:extLst>
          </p:cNvPr>
          <p:cNvPicPr>
            <a:picLocks noGrp="1"/>
          </p:cNvPicPr>
          <p:nvPr>
            <p:ph idx="1"/>
          </p:nvPr>
        </p:nvPicPr>
        <p:blipFill rotWithShape="1">
          <a:blip r:embed="rId2" r:link="rId3">
            <a:extLst>
              <a:ext uri="{28A0092B-C50C-407E-A947-70E740481C1C}">
                <a14:useLocalDpi xmlns:a14="http://schemas.microsoft.com/office/drawing/2010/main" val="0"/>
              </a:ext>
            </a:extLst>
          </a:blip>
          <a:srcRect r="1958" b="11100"/>
          <a:stretch>
            <a:fillRect/>
          </a:stretch>
        </p:blipFill>
        <p:spPr bwMode="auto">
          <a:xfrm>
            <a:off x="466726" y="1104900"/>
            <a:ext cx="3972171" cy="2601071"/>
          </a:xfrm>
          <a:prstGeom prst="rect">
            <a:avLst/>
          </a:prstGeom>
          <a:noFill/>
          <a:ln w="31750">
            <a:solidFill>
              <a:schemeClr val="accent2">
                <a:lumMod val="75000"/>
              </a:schemeClr>
            </a:solidFill>
          </a:ln>
        </p:spPr>
      </p:pic>
      <p:pic>
        <p:nvPicPr>
          <p:cNvPr id="7" name="0025E32C-DAB8-4FD8-AF18-3BE6AC684B27">
            <a:extLst>
              <a:ext uri="{FF2B5EF4-FFF2-40B4-BE49-F238E27FC236}">
                <a16:creationId xmlns:a16="http://schemas.microsoft.com/office/drawing/2014/main" id="{77C52D79-B5C3-3D6F-7620-0828B5203A1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260184" y="371571"/>
            <a:ext cx="3752850" cy="2328862"/>
          </a:xfrm>
          <a:prstGeom prst="rect">
            <a:avLst/>
          </a:prstGeom>
          <a:noFill/>
          <a:ln w="31750">
            <a:solidFill>
              <a:schemeClr val="accent2">
                <a:lumMod val="75000"/>
              </a:schemeClr>
            </a:solidFill>
          </a:ln>
        </p:spPr>
      </p:pic>
      <p:pic>
        <p:nvPicPr>
          <p:cNvPr id="9" name="6A8EBA68-A7C6-4997-AB14-EF144B3E4A84">
            <a:extLst>
              <a:ext uri="{FF2B5EF4-FFF2-40B4-BE49-F238E27FC236}">
                <a16:creationId xmlns:a16="http://schemas.microsoft.com/office/drawing/2014/main" id="{456981AA-A0A2-D5B1-323F-70214D3A18F5}"/>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182069" y="2975468"/>
            <a:ext cx="4543205" cy="2776537"/>
          </a:xfrm>
          <a:prstGeom prst="rect">
            <a:avLst/>
          </a:prstGeom>
          <a:noFill/>
          <a:ln w="31750">
            <a:solidFill>
              <a:schemeClr val="accent2">
                <a:lumMod val="75000"/>
              </a:schemeClr>
            </a:solidFill>
          </a:ln>
        </p:spPr>
      </p:pic>
      <p:pic>
        <p:nvPicPr>
          <p:cNvPr id="10" name="F75E5D4F-71A6-4FA2-9245-F9F334FEC14A">
            <a:extLst>
              <a:ext uri="{FF2B5EF4-FFF2-40B4-BE49-F238E27FC236}">
                <a16:creationId xmlns:a16="http://schemas.microsoft.com/office/drawing/2014/main" id="{0F04DB97-F69F-E6C5-AB06-AE412276CAB3}"/>
              </a:ext>
            </a:extLst>
          </p:cNvPr>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256607" y="3946333"/>
            <a:ext cx="3839393" cy="2696465"/>
          </a:xfrm>
          <a:prstGeom prst="rect">
            <a:avLst/>
          </a:prstGeom>
          <a:noFill/>
          <a:ln w="31750">
            <a:solidFill>
              <a:schemeClr val="accent2">
                <a:lumMod val="75000"/>
              </a:schemeClr>
            </a:solidFill>
          </a:ln>
        </p:spPr>
      </p:pic>
    </p:spTree>
    <p:extLst>
      <p:ext uri="{BB962C8B-B14F-4D97-AF65-F5344CB8AC3E}">
        <p14:creationId xmlns:p14="http://schemas.microsoft.com/office/powerpoint/2010/main" val="3123993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A8129-F300-4CD7-8EF4-366D05FFBE70}"/>
              </a:ext>
            </a:extLst>
          </p:cNvPr>
          <p:cNvSpPr>
            <a:spLocks noGrp="1"/>
          </p:cNvSpPr>
          <p:nvPr>
            <p:ph type="title"/>
          </p:nvPr>
        </p:nvSpPr>
        <p:spPr>
          <a:xfrm>
            <a:off x="496358" y="66675"/>
            <a:ext cx="8596668" cy="1320800"/>
          </a:xfrm>
        </p:spPr>
        <p:txBody>
          <a:bodyPr/>
          <a:lstStyle/>
          <a:p>
            <a:r>
              <a:rPr lang="en-GB" u="sng" dirty="0"/>
              <a:t>Development</a:t>
            </a:r>
            <a:r>
              <a:rPr lang="en-GB" dirty="0"/>
              <a:t> – Abbey Barry </a:t>
            </a:r>
            <a:r>
              <a:rPr lang="en-GB" sz="1400" dirty="0"/>
              <a:t>(see also separate document)</a:t>
            </a:r>
            <a:endParaRPr lang="en-GB" dirty="0"/>
          </a:p>
        </p:txBody>
      </p:sp>
      <p:sp>
        <p:nvSpPr>
          <p:cNvPr id="3" name="Content Placeholder 2">
            <a:extLst>
              <a:ext uri="{FF2B5EF4-FFF2-40B4-BE49-F238E27FC236}">
                <a16:creationId xmlns:a16="http://schemas.microsoft.com/office/drawing/2014/main" id="{4BDD5CA5-34BE-CDC0-D102-93F264E5AE6F}"/>
              </a:ext>
            </a:extLst>
          </p:cNvPr>
          <p:cNvSpPr>
            <a:spLocks noGrp="1"/>
          </p:cNvSpPr>
          <p:nvPr>
            <p:ph idx="1"/>
          </p:nvPr>
        </p:nvSpPr>
        <p:spPr>
          <a:xfrm>
            <a:off x="496358" y="765581"/>
            <a:ext cx="9257241" cy="5772150"/>
          </a:xfrm>
        </p:spPr>
        <p:txBody>
          <a:bodyPr>
            <a:normAutofit fontScale="25000" lnSpcReduction="20000"/>
          </a:bodyPr>
          <a:lstStyle/>
          <a:p>
            <a:r>
              <a:rPr lang="en-US" sz="4800" dirty="0"/>
              <a:t>Membership</a:t>
            </a:r>
          </a:p>
          <a:p>
            <a:r>
              <a:rPr lang="en-US" sz="4800" dirty="0"/>
              <a:t>Participants</a:t>
            </a:r>
          </a:p>
          <a:p>
            <a:pPr lvl="1"/>
            <a:r>
              <a:rPr lang="en-US" sz="4800" dirty="0"/>
              <a:t>B2N – 337</a:t>
            </a:r>
          </a:p>
          <a:p>
            <a:pPr lvl="1"/>
            <a:r>
              <a:rPr lang="en-US" sz="4800" dirty="0"/>
              <a:t>Bee – 93</a:t>
            </a:r>
          </a:p>
          <a:p>
            <a:pPr lvl="1"/>
            <a:r>
              <a:rPr lang="en-US" sz="4800" dirty="0"/>
              <a:t>Festivals – 381</a:t>
            </a:r>
          </a:p>
          <a:p>
            <a:pPr lvl="1"/>
            <a:r>
              <a:rPr lang="en-US" sz="4800" dirty="0"/>
              <a:t>NN – 73</a:t>
            </a:r>
          </a:p>
          <a:p>
            <a:pPr lvl="1"/>
            <a:r>
              <a:rPr lang="en-US" sz="4800" dirty="0"/>
              <a:t>Para Netball – 224</a:t>
            </a:r>
          </a:p>
          <a:p>
            <a:pPr lvl="1"/>
            <a:r>
              <a:rPr lang="en-US" sz="4800" dirty="0"/>
              <a:t>WN - 93</a:t>
            </a:r>
          </a:p>
          <a:p>
            <a:pPr marL="0" indent="0">
              <a:buNone/>
            </a:pPr>
            <a:endParaRPr lang="en-US" sz="3200" dirty="0"/>
          </a:p>
          <a:p>
            <a:r>
              <a:rPr lang="en-US" sz="4800" dirty="0"/>
              <a:t>Courses</a:t>
            </a:r>
          </a:p>
          <a:p>
            <a:pPr marL="0" indent="0">
              <a:buNone/>
            </a:pPr>
            <a:r>
              <a:rPr lang="en-US" sz="4800" dirty="0">
                <a:effectLst/>
                <a:latin typeface="Calibri" panose="020F0502020204030204" pitchFamily="34" charset="0"/>
                <a:ea typeface="Times New Roman" panose="02020603050405020304" pitchFamily="18" charset="0"/>
              </a:rPr>
              <a:t>	</a:t>
            </a:r>
            <a:r>
              <a:rPr lang="en-US" sz="4800" dirty="0">
                <a:latin typeface="Calibri" panose="020F0502020204030204" pitchFamily="34" charset="0"/>
                <a:ea typeface="Times New Roman" panose="02020603050405020304" pitchFamily="18" charset="0"/>
              </a:rPr>
              <a:t>	</a:t>
            </a:r>
            <a:r>
              <a:rPr lang="en-GB" sz="4800" dirty="0">
                <a:effectLst/>
                <a:latin typeface="Calibri" panose="020F0502020204030204" pitchFamily="34" charset="0"/>
                <a:ea typeface="Times New Roman" panose="02020603050405020304" pitchFamily="18" charset="0"/>
              </a:rPr>
              <a:t>F2F L2s – Eccles Sept 2022 and Feb 2023 @ MEA (sold out within a couple of days)</a:t>
            </a:r>
          </a:p>
          <a:p>
            <a:endParaRPr lang="en-US" sz="4800" dirty="0"/>
          </a:p>
          <a:p>
            <a:r>
              <a:rPr lang="en-US" sz="4800" dirty="0"/>
              <a:t>Community Events Attended</a:t>
            </a: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UniteHER</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Wythenshawe Games</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Radcliffe Fair</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Stockport Baton Relay</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Manchester Communication Academy Summer Activation </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New Bridge School Sports Day (ParaNetball)</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Windrush Event</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Manchester Pride (16 people came to last week’s LGBTQ+ session)</a:t>
            </a:r>
            <a:endParaRPr lang="en-GB" sz="4800" dirty="0">
              <a:effectLst/>
              <a:latin typeface="Calibri" panose="020F0502020204030204" pitchFamily="34" charset="0"/>
              <a:ea typeface="Times New Roman" panose="02020603050405020304" pitchFamily="18" charset="0"/>
            </a:endParaRPr>
          </a:p>
          <a:p>
            <a:pPr lvl="1" indent="-342900">
              <a:buFont typeface="Symbol" panose="05050102010706020507" pitchFamily="18" charset="2"/>
              <a:buChar char=""/>
            </a:pPr>
            <a:r>
              <a:rPr lang="en-US" sz="4800" dirty="0">
                <a:effectLst/>
                <a:latin typeface="Calibri" panose="020F0502020204030204" pitchFamily="34" charset="0"/>
                <a:ea typeface="Times New Roman" panose="02020603050405020304" pitchFamily="18" charset="0"/>
              </a:rPr>
              <a:t>School Games</a:t>
            </a:r>
            <a:endParaRPr lang="en-GB" sz="4800" dirty="0">
              <a:effectLst/>
              <a:latin typeface="Calibri" panose="020F0502020204030204" pitchFamily="34" charset="0"/>
              <a:ea typeface="Times New Roman" panose="02020603050405020304" pitchFamily="18" charset="0"/>
            </a:endParaRPr>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GB" dirty="0"/>
          </a:p>
        </p:txBody>
      </p:sp>
      <p:pic>
        <p:nvPicPr>
          <p:cNvPr id="9" name="Picture 8">
            <a:extLst>
              <a:ext uri="{FF2B5EF4-FFF2-40B4-BE49-F238E27FC236}">
                <a16:creationId xmlns:a16="http://schemas.microsoft.com/office/drawing/2014/main" id="{2F82A5EA-64F4-4369-99DC-9B7B85067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4" name="Picture 3">
            <a:extLst>
              <a:ext uri="{FF2B5EF4-FFF2-40B4-BE49-F238E27FC236}">
                <a16:creationId xmlns:a16="http://schemas.microsoft.com/office/drawing/2014/main" id="{5E27204A-F8B6-E978-8A18-B808565ADF88}"/>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852501" y="913705"/>
            <a:ext cx="2849880" cy="2033390"/>
          </a:xfrm>
          <a:prstGeom prst="rect">
            <a:avLst/>
          </a:prstGeom>
          <a:noFill/>
          <a:ln>
            <a:noFill/>
          </a:ln>
        </p:spPr>
      </p:pic>
    </p:spTree>
    <p:extLst>
      <p:ext uri="{BB962C8B-B14F-4D97-AF65-F5344CB8AC3E}">
        <p14:creationId xmlns:p14="http://schemas.microsoft.com/office/powerpoint/2010/main" val="344710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7A73-BB24-4BAA-8835-897FC2FB4258}"/>
              </a:ext>
            </a:extLst>
          </p:cNvPr>
          <p:cNvSpPr>
            <a:spLocks noGrp="1"/>
          </p:cNvSpPr>
          <p:nvPr>
            <p:ph type="title"/>
          </p:nvPr>
        </p:nvSpPr>
        <p:spPr/>
        <p:txBody>
          <a:bodyPr/>
          <a:lstStyle/>
          <a:p>
            <a:r>
              <a:rPr lang="en-GB" u="sng" dirty="0"/>
              <a:t>Volunteers</a:t>
            </a:r>
          </a:p>
        </p:txBody>
      </p:sp>
      <p:sp>
        <p:nvSpPr>
          <p:cNvPr id="4" name="Content Placeholder 3">
            <a:extLst>
              <a:ext uri="{FF2B5EF4-FFF2-40B4-BE49-F238E27FC236}">
                <a16:creationId xmlns:a16="http://schemas.microsoft.com/office/drawing/2014/main" id="{33D5B544-B77C-4ACD-AFC1-E7023276D818}"/>
              </a:ext>
            </a:extLst>
          </p:cNvPr>
          <p:cNvSpPr>
            <a:spLocks noGrp="1"/>
          </p:cNvSpPr>
          <p:nvPr>
            <p:ph sz="half" idx="2"/>
          </p:nvPr>
        </p:nvSpPr>
        <p:spPr>
          <a:xfrm>
            <a:off x="537634" y="1369482"/>
            <a:ext cx="10320866" cy="3012018"/>
          </a:xfrm>
        </p:spPr>
        <p:txBody>
          <a:bodyPr>
            <a:normAutofit/>
          </a:bodyPr>
          <a:lstStyle/>
          <a:p>
            <a:r>
              <a:rPr lang="en-GB" sz="2000" dirty="0">
                <a:latin typeface="Calibri" panose="020F0502020204030204" pitchFamily="34" charset="0"/>
                <a:cs typeface="Calibri" panose="020F0502020204030204" pitchFamily="34" charset="0"/>
              </a:rPr>
              <a:t>Netball would not have survived Covid without the wonderful Volunteers we have in our </a:t>
            </a:r>
          </a:p>
          <a:p>
            <a:pPr marL="0" indent="0">
              <a:buNone/>
            </a:pPr>
            <a:r>
              <a:rPr lang="en-GB" sz="2000" dirty="0">
                <a:latin typeface="Calibri" panose="020F0502020204030204" pitchFamily="34" charset="0"/>
                <a:cs typeface="Calibri" panose="020F0502020204030204" pitchFamily="34" charset="0"/>
              </a:rPr>
              <a:t>County – so thank you to each and everyone of you!</a:t>
            </a:r>
          </a:p>
        </p:txBody>
      </p:sp>
      <p:pic>
        <p:nvPicPr>
          <p:cNvPr id="11" name="Picture 10">
            <a:extLst>
              <a:ext uri="{FF2B5EF4-FFF2-40B4-BE49-F238E27FC236}">
                <a16:creationId xmlns:a16="http://schemas.microsoft.com/office/drawing/2014/main" id="{48FB4508-59DD-45D6-A495-FD193E614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2052" name="Picture 4" descr="Image result for volunteers are priceless">
            <a:extLst>
              <a:ext uri="{FF2B5EF4-FFF2-40B4-BE49-F238E27FC236}">
                <a16:creationId xmlns:a16="http://schemas.microsoft.com/office/drawing/2014/main" id="{93AB7C13-D52B-5AC4-61A7-04AFCEEDE3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4" t="16002" r="5771" b="18865"/>
          <a:stretch/>
        </p:blipFill>
        <p:spPr bwMode="auto">
          <a:xfrm>
            <a:off x="5537666" y="3076819"/>
            <a:ext cx="3153409" cy="2337863"/>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pic>
        <p:nvPicPr>
          <p:cNvPr id="2054" name="Picture 6" descr="Image result for volunteer are hearts">
            <a:extLst>
              <a:ext uri="{FF2B5EF4-FFF2-40B4-BE49-F238E27FC236}">
                <a16:creationId xmlns:a16="http://schemas.microsoft.com/office/drawing/2014/main" id="{C0F5B3D5-4089-A7A4-F6A7-4C3A5ACCA9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008"/>
          <a:stretch/>
        </p:blipFill>
        <p:spPr bwMode="auto">
          <a:xfrm>
            <a:off x="1428750" y="3076819"/>
            <a:ext cx="2944909" cy="2469417"/>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7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45BA-E24B-A796-BB1C-B2C4D7F42590}"/>
              </a:ext>
            </a:extLst>
          </p:cNvPr>
          <p:cNvSpPr>
            <a:spLocks noGrp="1"/>
          </p:cNvSpPr>
          <p:nvPr>
            <p:ph type="title"/>
          </p:nvPr>
        </p:nvSpPr>
        <p:spPr>
          <a:xfrm>
            <a:off x="477066" y="147915"/>
            <a:ext cx="8596668" cy="1320800"/>
          </a:xfrm>
        </p:spPr>
        <p:txBody>
          <a:bodyPr/>
          <a:lstStyle/>
          <a:p>
            <a:r>
              <a:rPr lang="en-US" u="sng" dirty="0"/>
              <a:t>Para Netball – </a:t>
            </a:r>
            <a:r>
              <a:rPr lang="en-US" dirty="0"/>
              <a:t>Katie Thompson</a:t>
            </a:r>
            <a:endParaRPr lang="en-GB" dirty="0"/>
          </a:p>
        </p:txBody>
      </p:sp>
      <p:pic>
        <p:nvPicPr>
          <p:cNvPr id="1026" name="Picture 2">
            <a:extLst>
              <a:ext uri="{FF2B5EF4-FFF2-40B4-BE49-F238E27FC236}">
                <a16:creationId xmlns:a16="http://schemas.microsoft.com/office/drawing/2014/main" id="{5C8EBC3B-14CF-5520-3C66-BEBC580417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274" y="4761945"/>
            <a:ext cx="5368019" cy="1948140"/>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B8C25A-1307-A82D-FFD0-906EAB1D0C6D}"/>
              </a:ext>
            </a:extLst>
          </p:cNvPr>
          <p:cNvSpPr txBox="1"/>
          <p:nvPr/>
        </p:nvSpPr>
        <p:spPr>
          <a:xfrm>
            <a:off x="146088" y="808315"/>
            <a:ext cx="6857611" cy="3970318"/>
          </a:xfrm>
          <a:prstGeom prst="rect">
            <a:avLst/>
          </a:prstGeom>
          <a:noFill/>
        </p:spPr>
        <p:txBody>
          <a:bodyPr wrap="square">
            <a:spAutoFit/>
          </a:bodyPr>
          <a:lstStyle/>
          <a:p>
            <a:pPr marL="285750" indent="-285750" algn="l" rtl="0" fontAlgn="base">
              <a:buClr>
                <a:schemeClr val="accent6">
                  <a:lumMod val="75000"/>
                </a:schemeClr>
              </a:buClr>
              <a:buFont typeface="Wingdings" panose="05000000000000000000" pitchFamily="2" charset="2"/>
              <a:buChar char="Ø"/>
            </a:pPr>
            <a:r>
              <a:rPr lang="en-US" b="0" i="0" u="none" strike="noStrike" dirty="0">
                <a:effectLst/>
                <a:latin typeface="Trebuchet MS" panose="020B0603020202020204" pitchFamily="34" charset="0"/>
              </a:rPr>
              <a:t>Launched November 2021</a:t>
            </a:r>
            <a:r>
              <a:rPr lang="en-US" b="0" i="0" dirty="0">
                <a:effectLst/>
                <a:latin typeface="Trebuchet MS" panose="020B0603020202020204" pitchFamily="34" charset="0"/>
              </a:rPr>
              <a:t>​</a:t>
            </a:r>
            <a:r>
              <a:rPr lang="en-US" dirty="0">
                <a:latin typeface="Arial" panose="020B0604020202020204" pitchFamily="34" charset="0"/>
              </a:rPr>
              <a:t>- </a:t>
            </a:r>
            <a:r>
              <a:rPr lang="en-US" b="0" i="0" u="none" strike="noStrike" dirty="0">
                <a:effectLst/>
                <a:latin typeface="Trebuchet MS" panose="020B0603020202020204" pitchFamily="34" charset="0"/>
              </a:rPr>
              <a:t> First session 8 participants attended</a:t>
            </a:r>
            <a:r>
              <a:rPr lang="en-US" b="0" i="0" dirty="0">
                <a:effectLst/>
                <a:latin typeface="Trebuchet MS" panose="020B0603020202020204" pitchFamily="34" charset="0"/>
              </a:rPr>
              <a:t>​</a:t>
            </a:r>
            <a:endParaRPr lang="en-US"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endParaRPr lang="en-GB"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r>
              <a:rPr lang="en-GB" b="0" i="0" u="none" strike="noStrike" dirty="0">
                <a:effectLst/>
                <a:latin typeface="Trebuchet MS" panose="020B0603020202020204" pitchFamily="34" charset="0"/>
              </a:rPr>
              <a:t>Sessions ran monthly (10-11am, 1st Saturday of each month) at Wright Robinson College</a:t>
            </a:r>
            <a:r>
              <a:rPr lang="en-US" b="0" i="0" dirty="0">
                <a:effectLst/>
                <a:latin typeface="Trebuchet MS" panose="020B0603020202020204" pitchFamily="34" charset="0"/>
              </a:rPr>
              <a:t>​</a:t>
            </a:r>
            <a:endParaRPr lang="en-US"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endParaRPr lang="en-GB"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r>
              <a:rPr lang="en-GB" b="0" i="0" u="none" strike="noStrike" dirty="0">
                <a:effectLst/>
                <a:latin typeface="Trebuchet MS" panose="020B0603020202020204" pitchFamily="34" charset="0"/>
              </a:rPr>
              <a:t>7 dedicated volunteers (Katie, Rebekah, Julie, Jo, Lorna, Lola, Sam) </a:t>
            </a:r>
            <a:r>
              <a:rPr lang="en-US" b="0" i="0" dirty="0">
                <a:effectLst/>
                <a:latin typeface="Trebuchet MS" panose="020B0603020202020204" pitchFamily="34" charset="0"/>
              </a:rPr>
              <a:t>​</a:t>
            </a:r>
            <a:endParaRPr lang="en-US"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endParaRPr lang="en-GB"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r>
              <a:rPr lang="en-GB" b="0" i="0" u="none" strike="noStrike" dirty="0">
                <a:effectLst/>
                <a:latin typeface="Trebuchet MS" panose="020B0603020202020204" pitchFamily="34" charset="0"/>
              </a:rPr>
              <a:t>21 participants to sessions</a:t>
            </a:r>
            <a:r>
              <a:rPr lang="en-US" b="0" i="0" dirty="0">
                <a:effectLst/>
                <a:latin typeface="Trebuchet MS" panose="020B0603020202020204" pitchFamily="34" charset="0"/>
              </a:rPr>
              <a:t>​</a:t>
            </a:r>
            <a:endParaRPr lang="en-US"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endParaRPr lang="en-GB" b="0" i="0" dirty="0">
              <a:effectLst/>
              <a:latin typeface="Arial" panose="020B0604020202020204" pitchFamily="34" charset="0"/>
            </a:endParaRPr>
          </a:p>
          <a:p>
            <a:pPr marL="285750" indent="-285750" algn="l" rtl="0" fontAlgn="base">
              <a:buClr>
                <a:schemeClr val="accent6">
                  <a:lumMod val="75000"/>
                </a:schemeClr>
              </a:buClr>
              <a:buFont typeface="Wingdings" panose="05000000000000000000" pitchFamily="2" charset="2"/>
              <a:buChar char="Ø"/>
            </a:pPr>
            <a:r>
              <a:rPr lang="en-GB" b="0" i="0" u="none" strike="noStrike" dirty="0">
                <a:effectLst/>
                <a:latin typeface="Trebuchet MS" panose="020B0603020202020204" pitchFamily="34" charset="0"/>
              </a:rPr>
              <a:t>Variety of disabilities to include: Down's syndrome, Autism, Cerebral Palsy, Global Development Delay, Speech &amp; Learning Difficulties, ADHD.</a:t>
            </a:r>
            <a:r>
              <a:rPr lang="en-US" b="0" i="0" dirty="0">
                <a:effectLst/>
                <a:latin typeface="Trebuchet MS" panose="020B0603020202020204" pitchFamily="34" charset="0"/>
              </a:rPr>
              <a:t>​</a:t>
            </a:r>
            <a:endParaRPr lang="en-US" b="0" i="0" dirty="0">
              <a:effectLst/>
              <a:latin typeface="Arial" panose="020B0604020202020204" pitchFamily="34" charset="0"/>
            </a:endParaRPr>
          </a:p>
        </p:txBody>
      </p:sp>
      <p:pic>
        <p:nvPicPr>
          <p:cNvPr id="5" name="6BF46B16-57DC-4576-B74B-1CD933546D37">
            <a:extLst>
              <a:ext uri="{FF2B5EF4-FFF2-40B4-BE49-F238E27FC236}">
                <a16:creationId xmlns:a16="http://schemas.microsoft.com/office/drawing/2014/main" id="{8A1CA643-D4B5-027B-8DB8-3B6A52E2672F}"/>
              </a:ext>
            </a:extLst>
          </p:cNvPr>
          <p:cNvPicPr/>
          <p:nvPr/>
        </p:nvPicPr>
        <p:blipFill rotWithShape="1">
          <a:blip r:embed="rId3" r:link="rId4">
            <a:extLst>
              <a:ext uri="{28A0092B-C50C-407E-A947-70E740481C1C}">
                <a14:useLocalDpi xmlns:a14="http://schemas.microsoft.com/office/drawing/2010/main" val="0"/>
              </a:ext>
            </a:extLst>
          </a:blip>
          <a:srcRect b="3048"/>
          <a:stretch>
            <a:fillRect/>
          </a:stretch>
        </p:blipFill>
        <p:spPr bwMode="auto">
          <a:xfrm>
            <a:off x="7654887" y="886681"/>
            <a:ext cx="4391025" cy="4732791"/>
          </a:xfrm>
          <a:prstGeom prst="rect">
            <a:avLst/>
          </a:prstGeom>
          <a:noFill/>
          <a:ln w="31750">
            <a:solidFill>
              <a:schemeClr val="accent1"/>
            </a:solidFill>
          </a:ln>
        </p:spPr>
      </p:pic>
    </p:spTree>
    <p:extLst>
      <p:ext uri="{BB962C8B-B14F-4D97-AF65-F5344CB8AC3E}">
        <p14:creationId xmlns:p14="http://schemas.microsoft.com/office/powerpoint/2010/main" val="168583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DBBB3-2C65-4B77-A265-616B2FBF4236}"/>
              </a:ext>
            </a:extLst>
          </p:cNvPr>
          <p:cNvSpPr>
            <a:spLocks noGrp="1"/>
          </p:cNvSpPr>
          <p:nvPr>
            <p:ph type="title"/>
          </p:nvPr>
        </p:nvSpPr>
        <p:spPr>
          <a:xfrm>
            <a:off x="675745" y="647700"/>
            <a:ext cx="8596668" cy="1320800"/>
          </a:xfrm>
        </p:spPr>
        <p:txBody>
          <a:bodyPr/>
          <a:lstStyle/>
          <a:p>
            <a:r>
              <a:rPr lang="en-GB" u="sng" dirty="0"/>
              <a:t>Sad News</a:t>
            </a:r>
          </a:p>
        </p:txBody>
      </p:sp>
      <p:sp>
        <p:nvSpPr>
          <p:cNvPr id="4" name="Content Placeholder 3">
            <a:extLst>
              <a:ext uri="{FF2B5EF4-FFF2-40B4-BE49-F238E27FC236}">
                <a16:creationId xmlns:a16="http://schemas.microsoft.com/office/drawing/2014/main" id="{D2B1BE87-4A3B-4593-A5A0-E4CD3DC1CB9B}"/>
              </a:ext>
            </a:extLst>
          </p:cNvPr>
          <p:cNvSpPr>
            <a:spLocks noGrp="1"/>
          </p:cNvSpPr>
          <p:nvPr>
            <p:ph sz="half" idx="2"/>
          </p:nvPr>
        </p:nvSpPr>
        <p:spPr>
          <a:xfrm>
            <a:off x="802746" y="1479155"/>
            <a:ext cx="8596668" cy="1035445"/>
          </a:xfrm>
        </p:spPr>
        <p:txBody>
          <a:bodyPr>
            <a:normAutofit/>
          </a:bodyPr>
          <a:lstStyle/>
          <a:p>
            <a:r>
              <a:rPr lang="en-GB" dirty="0"/>
              <a:t>We were very saddened to hear about the passing of one of our True County Legends Mary Slade– our thoughts go to her family and friends. The game certainly won’t be the same without her and she will be truly missed. </a:t>
            </a:r>
          </a:p>
        </p:txBody>
      </p:sp>
      <p:pic>
        <p:nvPicPr>
          <p:cNvPr id="8" name="Picture 7">
            <a:extLst>
              <a:ext uri="{FF2B5EF4-FFF2-40B4-BE49-F238E27FC236}">
                <a16:creationId xmlns:a16="http://schemas.microsoft.com/office/drawing/2014/main" id="{90E76701-3F1F-49B5-84EA-132D93E448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6" name="4CF2468A-8EAF-4113-ADD5-9DCBFFD08392">
            <a:extLst>
              <a:ext uri="{FF2B5EF4-FFF2-40B4-BE49-F238E27FC236}">
                <a16:creationId xmlns:a16="http://schemas.microsoft.com/office/drawing/2014/main" id="{893CE7DA-AFB8-036A-015B-A576144AE998}"/>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57730" y="2619375"/>
            <a:ext cx="8241684" cy="4124325"/>
          </a:xfrm>
          <a:prstGeom prst="rect">
            <a:avLst/>
          </a:prstGeom>
          <a:noFill/>
          <a:ln w="31750">
            <a:solidFill>
              <a:schemeClr val="accent2">
                <a:lumMod val="75000"/>
              </a:schemeClr>
            </a:solidFill>
          </a:ln>
        </p:spPr>
      </p:pic>
    </p:spTree>
    <p:extLst>
      <p:ext uri="{BB962C8B-B14F-4D97-AF65-F5344CB8AC3E}">
        <p14:creationId xmlns:p14="http://schemas.microsoft.com/office/powerpoint/2010/main" val="2062178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4843-0418-4FA1-9536-8EB905FB27C6}"/>
              </a:ext>
            </a:extLst>
          </p:cNvPr>
          <p:cNvSpPr>
            <a:spLocks noGrp="1"/>
          </p:cNvSpPr>
          <p:nvPr>
            <p:ph type="title"/>
          </p:nvPr>
        </p:nvSpPr>
        <p:spPr/>
        <p:txBody>
          <a:bodyPr/>
          <a:lstStyle/>
          <a:p>
            <a:r>
              <a:rPr lang="en-GB" u="sng" dirty="0"/>
              <a:t>Retirement News</a:t>
            </a:r>
          </a:p>
        </p:txBody>
      </p:sp>
      <p:sp>
        <p:nvSpPr>
          <p:cNvPr id="3" name="Text Placeholder 2">
            <a:extLst>
              <a:ext uri="{FF2B5EF4-FFF2-40B4-BE49-F238E27FC236}">
                <a16:creationId xmlns:a16="http://schemas.microsoft.com/office/drawing/2014/main" id="{F6195837-27D9-4B37-8E93-B595E6797F35}"/>
              </a:ext>
            </a:extLst>
          </p:cNvPr>
          <p:cNvSpPr>
            <a:spLocks noGrp="1"/>
          </p:cNvSpPr>
          <p:nvPr>
            <p:ph type="body" idx="1"/>
          </p:nvPr>
        </p:nvSpPr>
        <p:spPr>
          <a:xfrm>
            <a:off x="677334" y="2437587"/>
            <a:ext cx="3904191" cy="3153588"/>
          </a:xfrm>
        </p:spPr>
        <p:txBody>
          <a:bodyPr/>
          <a:lstStyle/>
          <a:p>
            <a:r>
              <a:rPr lang="en-GB" dirty="0"/>
              <a:t>Some very special legends of the game have decided the time has come to retire. We owe them a massive thank you for all their hard work, dedication and commitment to the sport for such a long long time – it will not be the same without you around!</a:t>
            </a:r>
          </a:p>
        </p:txBody>
      </p:sp>
      <p:pic>
        <p:nvPicPr>
          <p:cNvPr id="12" name="Picture 11">
            <a:extLst>
              <a:ext uri="{FF2B5EF4-FFF2-40B4-BE49-F238E27FC236}">
                <a16:creationId xmlns:a16="http://schemas.microsoft.com/office/drawing/2014/main" id="{38804585-90B8-40A9-84BB-7A1266C1A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4" name="5940C1F9-644F-4D2B-82C8-9D0E26766630">
            <a:extLst>
              <a:ext uri="{FF2B5EF4-FFF2-40B4-BE49-F238E27FC236}">
                <a16:creationId xmlns:a16="http://schemas.microsoft.com/office/drawing/2014/main" id="{2DAD7852-BF08-B008-B65B-2E971C21BC4D}"/>
              </a:ext>
            </a:extLst>
          </p:cNvPr>
          <p:cNvPicPr/>
          <p:nvPr/>
        </p:nvPicPr>
        <p:blipFill rotWithShape="1">
          <a:blip r:embed="rId3" r:link="rId4">
            <a:extLst>
              <a:ext uri="{28A0092B-C50C-407E-A947-70E740481C1C}">
                <a14:useLocalDpi xmlns:a14="http://schemas.microsoft.com/office/drawing/2010/main" val="0"/>
              </a:ext>
            </a:extLst>
          </a:blip>
          <a:srcRect t="-286" b="4503"/>
          <a:stretch>
            <a:fillRect/>
          </a:stretch>
        </p:blipFill>
        <p:spPr bwMode="auto">
          <a:xfrm>
            <a:off x="4974524" y="223063"/>
            <a:ext cx="4910138" cy="6381750"/>
          </a:xfrm>
          <a:prstGeom prst="rect">
            <a:avLst/>
          </a:prstGeom>
          <a:noFill/>
          <a:ln w="31750">
            <a:solidFill>
              <a:schemeClr val="accent2">
                <a:lumMod val="75000"/>
              </a:schemeClr>
            </a:solidFill>
          </a:ln>
        </p:spPr>
      </p:pic>
    </p:spTree>
    <p:extLst>
      <p:ext uri="{BB962C8B-B14F-4D97-AF65-F5344CB8AC3E}">
        <p14:creationId xmlns:p14="http://schemas.microsoft.com/office/powerpoint/2010/main" val="22804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ED43-4F0A-49A8-8505-7008BBCAEB72}"/>
              </a:ext>
            </a:extLst>
          </p:cNvPr>
          <p:cNvSpPr>
            <a:spLocks noGrp="1"/>
          </p:cNvSpPr>
          <p:nvPr>
            <p:ph type="title"/>
          </p:nvPr>
        </p:nvSpPr>
        <p:spPr/>
        <p:txBody>
          <a:bodyPr/>
          <a:lstStyle/>
          <a:p>
            <a:r>
              <a:rPr lang="en-GB" u="sng" dirty="0"/>
              <a:t>Zoom Call Rules</a:t>
            </a:r>
            <a:br>
              <a:rPr lang="en-GB" dirty="0"/>
            </a:br>
            <a:endParaRPr lang="en-GB" dirty="0"/>
          </a:p>
        </p:txBody>
      </p:sp>
      <p:sp>
        <p:nvSpPr>
          <p:cNvPr id="3" name="Content Placeholder 2">
            <a:extLst>
              <a:ext uri="{FF2B5EF4-FFF2-40B4-BE49-F238E27FC236}">
                <a16:creationId xmlns:a16="http://schemas.microsoft.com/office/drawing/2014/main" id="{009E3B60-46B6-4895-8A7C-602DBE07110B}"/>
              </a:ext>
            </a:extLst>
          </p:cNvPr>
          <p:cNvSpPr>
            <a:spLocks noGrp="1"/>
          </p:cNvSpPr>
          <p:nvPr>
            <p:ph idx="1"/>
          </p:nvPr>
        </p:nvSpPr>
        <p:spPr>
          <a:xfrm>
            <a:off x="677334" y="1651138"/>
            <a:ext cx="8596668" cy="2424474"/>
          </a:xfrm>
        </p:spPr>
        <p:txBody>
          <a:bodyPr/>
          <a:lstStyle/>
          <a:p>
            <a:r>
              <a:rPr lang="en-GB" dirty="0"/>
              <a:t>Please can we ask that you are all on mute. We will have time for any questions at appropriate times during the presentation.</a:t>
            </a:r>
          </a:p>
          <a:p>
            <a:r>
              <a:rPr lang="en-GB" dirty="0"/>
              <a:t>Please avoid using the chat during the delivery of the presentation as it is distracting</a:t>
            </a:r>
          </a:p>
        </p:txBody>
      </p:sp>
      <p:sp>
        <p:nvSpPr>
          <p:cNvPr id="5" name="TextBox 4">
            <a:extLst>
              <a:ext uri="{FF2B5EF4-FFF2-40B4-BE49-F238E27FC236}">
                <a16:creationId xmlns:a16="http://schemas.microsoft.com/office/drawing/2014/main" id="{556E4C28-9F00-43DF-B4CF-A56A9CACA3A2}"/>
              </a:ext>
            </a:extLst>
          </p:cNvPr>
          <p:cNvSpPr txBox="1"/>
          <p:nvPr/>
        </p:nvSpPr>
        <p:spPr>
          <a:xfrm>
            <a:off x="677334" y="3303116"/>
            <a:ext cx="6100354" cy="584775"/>
          </a:xfrm>
          <a:prstGeom prst="rect">
            <a:avLst/>
          </a:prstGeom>
          <a:noFill/>
        </p:spPr>
        <p:txBody>
          <a:bodyPr wrap="square">
            <a:spAutoFit/>
          </a:bodyPr>
          <a:lstStyle/>
          <a:p>
            <a:r>
              <a:rPr lang="en-GB" sz="3200" u="sng" dirty="0">
                <a:solidFill>
                  <a:schemeClr val="accent2">
                    <a:lumMod val="75000"/>
                  </a:schemeClr>
                </a:solidFill>
              </a:rPr>
              <a:t>Present &amp; Apologies For Absence</a:t>
            </a:r>
          </a:p>
        </p:txBody>
      </p:sp>
      <p:sp>
        <p:nvSpPr>
          <p:cNvPr id="7" name="TextBox 6">
            <a:extLst>
              <a:ext uri="{FF2B5EF4-FFF2-40B4-BE49-F238E27FC236}">
                <a16:creationId xmlns:a16="http://schemas.microsoft.com/office/drawing/2014/main" id="{E58A2052-D1A6-43B7-8B33-27267E12C3D1}"/>
              </a:ext>
            </a:extLst>
          </p:cNvPr>
          <p:cNvSpPr txBox="1"/>
          <p:nvPr/>
        </p:nvSpPr>
        <p:spPr>
          <a:xfrm>
            <a:off x="920932" y="4004271"/>
            <a:ext cx="7008222" cy="1477328"/>
          </a:xfrm>
          <a:prstGeom prst="rect">
            <a:avLst/>
          </a:prstGeom>
          <a:noFill/>
        </p:spPr>
        <p:txBody>
          <a:bodyPr wrap="square">
            <a:spAutoFit/>
          </a:bodyPr>
          <a:lstStyle/>
          <a:p>
            <a:pPr marL="285750" indent="-285750">
              <a:buFont typeface="Wingdings" panose="05000000000000000000" pitchFamily="2" charset="2"/>
              <a:buChar char="Ø"/>
            </a:pPr>
            <a:r>
              <a:rPr lang="en-GB" dirty="0"/>
              <a:t>Before we begin please put your name and who you are representing in the chat, so that we can ensure we have  quorum and know how many votes we have.</a:t>
            </a:r>
          </a:p>
          <a:p>
            <a:pPr marL="285750" indent="-285750">
              <a:buFont typeface="Wingdings" panose="05000000000000000000" pitchFamily="2" charset="2"/>
              <a:buChar char="Ø"/>
            </a:pPr>
            <a:endParaRPr lang="en-GB" dirty="0"/>
          </a:p>
          <a:p>
            <a:pPr marL="285750" indent="-285750">
              <a:buFont typeface="Wingdings" panose="05000000000000000000" pitchFamily="2" charset="2"/>
              <a:buChar char="Ø"/>
            </a:pPr>
            <a:r>
              <a:rPr lang="en-GB" dirty="0"/>
              <a:t>List of apologies</a:t>
            </a:r>
          </a:p>
        </p:txBody>
      </p:sp>
      <p:pic>
        <p:nvPicPr>
          <p:cNvPr id="6" name="Picture 5">
            <a:extLst>
              <a:ext uri="{FF2B5EF4-FFF2-40B4-BE49-F238E27FC236}">
                <a16:creationId xmlns:a16="http://schemas.microsoft.com/office/drawing/2014/main" id="{06719B1B-507F-4DFD-9217-56552527D4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4171386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2E766-F443-4311-9496-638180472672}"/>
              </a:ext>
            </a:extLst>
          </p:cNvPr>
          <p:cNvSpPr>
            <a:spLocks noGrp="1"/>
          </p:cNvSpPr>
          <p:nvPr>
            <p:ph type="title"/>
          </p:nvPr>
        </p:nvSpPr>
        <p:spPr>
          <a:xfrm>
            <a:off x="677334" y="571500"/>
            <a:ext cx="8596668" cy="1320800"/>
          </a:xfrm>
        </p:spPr>
        <p:txBody>
          <a:bodyPr/>
          <a:lstStyle/>
          <a:p>
            <a:r>
              <a:rPr lang="en-GB" u="sng" dirty="0"/>
              <a:t>2022/2023</a:t>
            </a:r>
          </a:p>
        </p:txBody>
      </p:sp>
      <p:sp>
        <p:nvSpPr>
          <p:cNvPr id="4" name="Content Placeholder 3">
            <a:extLst>
              <a:ext uri="{FF2B5EF4-FFF2-40B4-BE49-F238E27FC236}">
                <a16:creationId xmlns:a16="http://schemas.microsoft.com/office/drawing/2014/main" id="{751FA5EF-FB68-49A7-8BCC-3DCBDF88089D}"/>
              </a:ext>
            </a:extLst>
          </p:cNvPr>
          <p:cNvSpPr>
            <a:spLocks noGrp="1"/>
          </p:cNvSpPr>
          <p:nvPr>
            <p:ph sz="half" idx="2"/>
          </p:nvPr>
        </p:nvSpPr>
        <p:spPr>
          <a:xfrm>
            <a:off x="1109134" y="1325428"/>
            <a:ext cx="8949266" cy="4795971"/>
          </a:xfrm>
        </p:spPr>
        <p:txBody>
          <a:bodyPr>
            <a:normAutofit/>
          </a:bodyPr>
          <a:lstStyle/>
          <a:p>
            <a:pPr>
              <a:lnSpc>
                <a:spcPct val="150000"/>
              </a:lnSpc>
            </a:pPr>
            <a:r>
              <a:rPr lang="en-GB" dirty="0"/>
              <a:t>Junior league – same format with Regional league changing their format</a:t>
            </a:r>
          </a:p>
          <a:p>
            <a:pPr>
              <a:lnSpc>
                <a:spcPct val="150000"/>
              </a:lnSpc>
            </a:pPr>
            <a:r>
              <a:rPr lang="en-GB" dirty="0"/>
              <a:t>Assessments for officiating and courses being planned</a:t>
            </a:r>
          </a:p>
          <a:p>
            <a:pPr>
              <a:lnSpc>
                <a:spcPct val="150000"/>
              </a:lnSpc>
            </a:pPr>
            <a:r>
              <a:rPr lang="en-GB" dirty="0"/>
              <a:t>Para Netball Partnership with Manchester Thunder &amp; Vimto</a:t>
            </a:r>
          </a:p>
          <a:p>
            <a:pPr>
              <a:lnSpc>
                <a:spcPct val="150000"/>
              </a:lnSpc>
            </a:pPr>
            <a:r>
              <a:rPr lang="en-GB" dirty="0"/>
              <a:t>Performance partnership at Under 15 with other Counties &amp; Thunder</a:t>
            </a:r>
          </a:p>
          <a:p>
            <a:pPr>
              <a:lnSpc>
                <a:spcPct val="150000"/>
              </a:lnSpc>
            </a:pPr>
            <a:r>
              <a:rPr lang="en-GB" dirty="0"/>
              <a:t>Return of face to face meetings</a:t>
            </a:r>
          </a:p>
          <a:p>
            <a:pPr>
              <a:lnSpc>
                <a:spcPct val="150000"/>
              </a:lnSpc>
            </a:pPr>
            <a:r>
              <a:rPr lang="en-GB" dirty="0"/>
              <a:t>Planning of our Working As One Strategy - 1 year and 5 year plans</a:t>
            </a:r>
          </a:p>
        </p:txBody>
      </p:sp>
      <p:pic>
        <p:nvPicPr>
          <p:cNvPr id="5" name="Picture 4">
            <a:extLst>
              <a:ext uri="{FF2B5EF4-FFF2-40B4-BE49-F238E27FC236}">
                <a16:creationId xmlns:a16="http://schemas.microsoft.com/office/drawing/2014/main" id="{8DBA4D2A-5BE2-4CE1-9D02-C4447604C3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88907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23D0-9AED-4BB7-8AF2-418B41BE3572}"/>
              </a:ext>
            </a:extLst>
          </p:cNvPr>
          <p:cNvSpPr>
            <a:spLocks noGrp="1"/>
          </p:cNvSpPr>
          <p:nvPr>
            <p:ph type="ctrTitle"/>
          </p:nvPr>
        </p:nvSpPr>
        <p:spPr>
          <a:xfrm>
            <a:off x="1240366" y="-192514"/>
            <a:ext cx="8043333" cy="1665714"/>
          </a:xfrm>
        </p:spPr>
        <p:txBody>
          <a:bodyPr/>
          <a:lstStyle/>
          <a:p>
            <a:r>
              <a:rPr lang="en-GB" dirty="0"/>
              <a:t>Massive Thank You To All!</a:t>
            </a:r>
          </a:p>
        </p:txBody>
      </p:sp>
      <p:pic>
        <p:nvPicPr>
          <p:cNvPr id="9" name="Picture 8">
            <a:extLst>
              <a:ext uri="{FF2B5EF4-FFF2-40B4-BE49-F238E27FC236}">
                <a16:creationId xmlns:a16="http://schemas.microsoft.com/office/drawing/2014/main" id="{0499A250-1B0F-4836-AF7D-45ADE083101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92615" y="1802178"/>
            <a:ext cx="5750442" cy="4441992"/>
          </a:xfrm>
          <a:prstGeom prst="rect">
            <a:avLst/>
          </a:prstGeom>
          <a:noFill/>
          <a:ln w="63500">
            <a:solidFill>
              <a:schemeClr val="accent2">
                <a:lumMod val="75000"/>
              </a:schemeClr>
            </a:solidFill>
          </a:ln>
        </p:spPr>
      </p:pic>
      <p:pic>
        <p:nvPicPr>
          <p:cNvPr id="11" name="Picture 10">
            <a:extLst>
              <a:ext uri="{FF2B5EF4-FFF2-40B4-BE49-F238E27FC236}">
                <a16:creationId xmlns:a16="http://schemas.microsoft.com/office/drawing/2014/main" id="{3870BD07-8FDA-4618-8B95-0366787CF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2273404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5360E-1B2A-40F7-B8E9-98EB621EF923}"/>
              </a:ext>
            </a:extLst>
          </p:cNvPr>
          <p:cNvSpPr>
            <a:spLocks noGrp="1"/>
          </p:cNvSpPr>
          <p:nvPr>
            <p:ph type="title"/>
          </p:nvPr>
        </p:nvSpPr>
        <p:spPr/>
        <p:txBody>
          <a:bodyPr/>
          <a:lstStyle/>
          <a:p>
            <a:r>
              <a:rPr lang="en-GB" u="sng" dirty="0"/>
              <a:t>League &amp; Borough Reports</a:t>
            </a:r>
          </a:p>
        </p:txBody>
      </p:sp>
      <p:sp>
        <p:nvSpPr>
          <p:cNvPr id="3" name="Content Placeholder 2">
            <a:extLst>
              <a:ext uri="{FF2B5EF4-FFF2-40B4-BE49-F238E27FC236}">
                <a16:creationId xmlns:a16="http://schemas.microsoft.com/office/drawing/2014/main" id="{65C7C4F1-F063-49DC-A818-9F5F45569DA8}"/>
              </a:ext>
            </a:extLst>
          </p:cNvPr>
          <p:cNvSpPr>
            <a:spLocks noGrp="1"/>
          </p:cNvSpPr>
          <p:nvPr>
            <p:ph idx="1"/>
          </p:nvPr>
        </p:nvSpPr>
        <p:spPr>
          <a:xfrm>
            <a:off x="1032934" y="1488613"/>
            <a:ext cx="8596668" cy="3880773"/>
          </a:xfrm>
        </p:spPr>
        <p:txBody>
          <a:bodyPr/>
          <a:lstStyle/>
          <a:p>
            <a:pPr>
              <a:lnSpc>
                <a:spcPct val="200000"/>
              </a:lnSpc>
            </a:pPr>
            <a:r>
              <a:rPr lang="en-GB" dirty="0"/>
              <a:t>MENL – Summer &amp; Winter </a:t>
            </a:r>
          </a:p>
          <a:p>
            <a:pPr>
              <a:lnSpc>
                <a:spcPct val="200000"/>
              </a:lnSpc>
            </a:pPr>
            <a:r>
              <a:rPr lang="en-GB" dirty="0"/>
              <a:t>Bolton </a:t>
            </a:r>
          </a:p>
          <a:p>
            <a:pPr>
              <a:lnSpc>
                <a:spcPct val="200000"/>
              </a:lnSpc>
            </a:pPr>
            <a:r>
              <a:rPr lang="en-GB" dirty="0"/>
              <a:t>Wigan &amp; Leigh</a:t>
            </a:r>
          </a:p>
          <a:p>
            <a:pPr>
              <a:lnSpc>
                <a:spcPct val="200000"/>
              </a:lnSpc>
            </a:pPr>
            <a:r>
              <a:rPr lang="en-GB" dirty="0"/>
              <a:t>Bury</a:t>
            </a:r>
          </a:p>
          <a:p>
            <a:pPr>
              <a:lnSpc>
                <a:spcPct val="200000"/>
              </a:lnSpc>
            </a:pPr>
            <a:endParaRPr lang="en-GB" dirty="0"/>
          </a:p>
        </p:txBody>
      </p:sp>
      <p:pic>
        <p:nvPicPr>
          <p:cNvPr id="4" name="Picture 3">
            <a:extLst>
              <a:ext uri="{FF2B5EF4-FFF2-40B4-BE49-F238E27FC236}">
                <a16:creationId xmlns:a16="http://schemas.microsoft.com/office/drawing/2014/main" id="{2354FCA9-F4B1-47D6-B884-14405B246F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547900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A06DD-A412-4066-B498-E01D620C282E}"/>
              </a:ext>
            </a:extLst>
          </p:cNvPr>
          <p:cNvSpPr>
            <a:spLocks noGrp="1"/>
          </p:cNvSpPr>
          <p:nvPr>
            <p:ph type="title"/>
          </p:nvPr>
        </p:nvSpPr>
        <p:spPr/>
        <p:txBody>
          <a:bodyPr/>
          <a:lstStyle/>
          <a:p>
            <a:r>
              <a:rPr lang="en-GB" u="sng" dirty="0"/>
              <a:t>Other Agenda Items</a:t>
            </a:r>
          </a:p>
        </p:txBody>
      </p:sp>
      <p:sp>
        <p:nvSpPr>
          <p:cNvPr id="3" name="Content Placeholder 2">
            <a:extLst>
              <a:ext uri="{FF2B5EF4-FFF2-40B4-BE49-F238E27FC236}">
                <a16:creationId xmlns:a16="http://schemas.microsoft.com/office/drawing/2014/main" id="{9EEFC03F-C2A5-4DDF-965A-4AB23D96CE72}"/>
              </a:ext>
            </a:extLst>
          </p:cNvPr>
          <p:cNvSpPr>
            <a:spLocks noGrp="1"/>
          </p:cNvSpPr>
          <p:nvPr>
            <p:ph idx="1"/>
          </p:nvPr>
        </p:nvSpPr>
        <p:spPr/>
        <p:txBody>
          <a:bodyPr/>
          <a:lstStyle/>
          <a:p>
            <a:r>
              <a:rPr lang="en-GB" sz="3600" dirty="0"/>
              <a:t>Adoption Of Reports</a:t>
            </a:r>
          </a:p>
          <a:p>
            <a:pPr marL="0" indent="0">
              <a:buNone/>
            </a:pPr>
            <a:endParaRPr lang="en-GB" sz="3600" dirty="0"/>
          </a:p>
          <a:p>
            <a:r>
              <a:rPr lang="en-GB" sz="3600" dirty="0"/>
              <a:t>Election of Officers</a:t>
            </a:r>
          </a:p>
          <a:p>
            <a:endParaRPr lang="en-GB" sz="3600" dirty="0"/>
          </a:p>
          <a:p>
            <a:r>
              <a:rPr lang="en-GB" sz="3600" dirty="0"/>
              <a:t>Election of Auditor</a:t>
            </a:r>
            <a:endParaRPr lang="en-GB" dirty="0"/>
          </a:p>
        </p:txBody>
      </p:sp>
      <p:pic>
        <p:nvPicPr>
          <p:cNvPr id="4" name="Picture 3">
            <a:extLst>
              <a:ext uri="{FF2B5EF4-FFF2-40B4-BE49-F238E27FC236}">
                <a16:creationId xmlns:a16="http://schemas.microsoft.com/office/drawing/2014/main" id="{DD181E9E-A3C9-44FF-BB6E-A8A32923A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5" name="Picture 4">
            <a:extLst>
              <a:ext uri="{FF2B5EF4-FFF2-40B4-BE49-F238E27FC236}">
                <a16:creationId xmlns:a16="http://schemas.microsoft.com/office/drawing/2014/main" id="{21792580-190F-4B15-BB17-746DFCC6C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6290" y="375463"/>
            <a:ext cx="1750610" cy="1707337"/>
          </a:xfrm>
          <a:prstGeom prst="rect">
            <a:avLst/>
          </a:prstGeom>
        </p:spPr>
      </p:pic>
    </p:spTree>
    <p:extLst>
      <p:ext uri="{BB962C8B-B14F-4D97-AF65-F5344CB8AC3E}">
        <p14:creationId xmlns:p14="http://schemas.microsoft.com/office/powerpoint/2010/main" val="1317655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61CBA-ACED-4EB6-966D-907E53D459FB}"/>
              </a:ext>
            </a:extLst>
          </p:cNvPr>
          <p:cNvSpPr>
            <a:spLocks noGrp="1"/>
          </p:cNvSpPr>
          <p:nvPr>
            <p:ph type="title"/>
          </p:nvPr>
        </p:nvSpPr>
        <p:spPr/>
        <p:txBody>
          <a:bodyPr/>
          <a:lstStyle/>
          <a:p>
            <a:pPr algn="ctr"/>
            <a:r>
              <a:rPr lang="en-GB" u="sng" dirty="0"/>
              <a:t>Questions</a:t>
            </a:r>
          </a:p>
        </p:txBody>
      </p:sp>
      <p:pic>
        <p:nvPicPr>
          <p:cNvPr id="5" name="Content Placeholder 4">
            <a:extLst>
              <a:ext uri="{FF2B5EF4-FFF2-40B4-BE49-F238E27FC236}">
                <a16:creationId xmlns:a16="http://schemas.microsoft.com/office/drawing/2014/main" id="{1E06B74B-4A00-44A5-8CB5-222C3247C01D}"/>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71342" y="2122488"/>
            <a:ext cx="5260306" cy="3135313"/>
          </a:xfrm>
          <a:ln w="38100">
            <a:solidFill>
              <a:schemeClr val="accent2">
                <a:lumMod val="75000"/>
              </a:schemeClr>
            </a:solidFill>
          </a:ln>
        </p:spPr>
      </p:pic>
      <p:pic>
        <p:nvPicPr>
          <p:cNvPr id="4" name="Picture 3">
            <a:extLst>
              <a:ext uri="{FF2B5EF4-FFF2-40B4-BE49-F238E27FC236}">
                <a16:creationId xmlns:a16="http://schemas.microsoft.com/office/drawing/2014/main" id="{A7F53662-BEC0-42A4-BF05-8AE5D54FF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347143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ADEE4-3CC3-429C-8D48-2A8128E88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750" y="4146364"/>
            <a:ext cx="2545970" cy="2483036"/>
          </a:xfrm>
          <a:prstGeom prst="rect">
            <a:avLst/>
          </a:prstGeom>
        </p:spPr>
      </p:pic>
      <p:sp>
        <p:nvSpPr>
          <p:cNvPr id="2" name="Title 1">
            <a:extLst>
              <a:ext uri="{FF2B5EF4-FFF2-40B4-BE49-F238E27FC236}">
                <a16:creationId xmlns:a16="http://schemas.microsoft.com/office/drawing/2014/main" id="{1D794C21-32A9-488B-8F12-DBA349913754}"/>
              </a:ext>
            </a:extLst>
          </p:cNvPr>
          <p:cNvSpPr>
            <a:spLocks noGrp="1"/>
          </p:cNvSpPr>
          <p:nvPr>
            <p:ph type="ctrTitle"/>
          </p:nvPr>
        </p:nvSpPr>
        <p:spPr>
          <a:xfrm>
            <a:off x="1583267" y="2309562"/>
            <a:ext cx="7766936" cy="1646302"/>
          </a:xfrm>
        </p:spPr>
        <p:txBody>
          <a:bodyPr/>
          <a:lstStyle/>
          <a:p>
            <a:pPr algn="ctr"/>
            <a:br>
              <a:rPr lang="en-GB" dirty="0"/>
            </a:br>
            <a:br>
              <a:rPr lang="en-GB" dirty="0"/>
            </a:br>
            <a:br>
              <a:rPr lang="en-GB" dirty="0"/>
            </a:br>
            <a:r>
              <a:rPr lang="en-GB" sz="4500" dirty="0"/>
              <a:t>Thank you for joining us this evening and if you do have any questions please do not hesitate to get in touch!</a:t>
            </a:r>
            <a:br>
              <a:rPr lang="en-GB" sz="4500" dirty="0"/>
            </a:br>
            <a:r>
              <a:rPr lang="en-GB" sz="2400" dirty="0">
                <a:hlinkClick r:id="rId3"/>
              </a:rPr>
              <a:t>greatermanchesternetball@gmail.com</a:t>
            </a:r>
            <a:r>
              <a:rPr lang="en-GB" sz="2400" dirty="0"/>
              <a:t> or </a:t>
            </a:r>
            <a:r>
              <a:rPr lang="en-GB" sz="2400" u="sng" dirty="0"/>
              <a:t>abbey.barry</a:t>
            </a:r>
            <a:r>
              <a:rPr lang="en-GB" sz="2400" u="sng" dirty="0">
                <a:hlinkClick r:id="rId4"/>
              </a:rPr>
              <a:t>@englandnetball.co.uk</a:t>
            </a:r>
            <a:r>
              <a:rPr lang="en-GB" sz="2400" u="sng" dirty="0"/>
              <a:t> </a:t>
            </a:r>
            <a:endParaRPr lang="en-GB" sz="4500" u="sng" dirty="0"/>
          </a:p>
        </p:txBody>
      </p:sp>
    </p:spTree>
    <p:extLst>
      <p:ext uri="{BB962C8B-B14F-4D97-AF65-F5344CB8AC3E}">
        <p14:creationId xmlns:p14="http://schemas.microsoft.com/office/powerpoint/2010/main" val="959682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C30E-687A-4426-B614-1BFDD2D25A4A}"/>
              </a:ext>
            </a:extLst>
          </p:cNvPr>
          <p:cNvSpPr>
            <a:spLocks noGrp="1"/>
          </p:cNvSpPr>
          <p:nvPr>
            <p:ph type="title"/>
          </p:nvPr>
        </p:nvSpPr>
        <p:spPr/>
        <p:txBody>
          <a:bodyPr>
            <a:normAutofit/>
          </a:bodyPr>
          <a:lstStyle/>
          <a:p>
            <a:pPr algn="ctr"/>
            <a:r>
              <a:rPr lang="en-GB" sz="4400" u="sng" dirty="0"/>
              <a:t>Welcome &amp; President’s Address</a:t>
            </a:r>
          </a:p>
        </p:txBody>
      </p:sp>
      <p:sp>
        <p:nvSpPr>
          <p:cNvPr id="3" name="Content Placeholder 2">
            <a:extLst>
              <a:ext uri="{FF2B5EF4-FFF2-40B4-BE49-F238E27FC236}">
                <a16:creationId xmlns:a16="http://schemas.microsoft.com/office/drawing/2014/main" id="{96BE7949-1083-4A68-86EC-32E3D3B8C7DE}"/>
              </a:ext>
            </a:extLst>
          </p:cNvPr>
          <p:cNvSpPr>
            <a:spLocks noGrp="1"/>
          </p:cNvSpPr>
          <p:nvPr>
            <p:ph idx="1"/>
          </p:nvPr>
        </p:nvSpPr>
        <p:spPr>
          <a:xfrm>
            <a:off x="677334" y="1742157"/>
            <a:ext cx="8596668" cy="3880773"/>
          </a:xfrm>
        </p:spPr>
        <p:txBody>
          <a:bodyPr/>
          <a:lstStyle/>
          <a:p>
            <a:r>
              <a:rPr lang="en-GB" sz="2400" dirty="0"/>
              <a:t>This AGM is covering the period 1</a:t>
            </a:r>
            <a:r>
              <a:rPr lang="en-GB" sz="2400" baseline="30000" dirty="0"/>
              <a:t>st</a:t>
            </a:r>
            <a:r>
              <a:rPr lang="en-GB" sz="2400" dirty="0"/>
              <a:t> September 2021 – 31</a:t>
            </a:r>
            <a:r>
              <a:rPr lang="en-GB" sz="2400" baseline="30000" dirty="0"/>
              <a:t>st</a:t>
            </a:r>
            <a:r>
              <a:rPr lang="en-GB" sz="2400" dirty="0"/>
              <a:t> August 2022</a:t>
            </a:r>
          </a:p>
          <a:p>
            <a:endParaRPr lang="en-GB" sz="2400" dirty="0"/>
          </a:p>
          <a:p>
            <a:r>
              <a:rPr lang="en-GB" sz="2400" dirty="0"/>
              <a:t>Following the reports of the AGM period we will open and discuss our plans for 2022/2023</a:t>
            </a:r>
          </a:p>
          <a:p>
            <a:endParaRPr lang="en-GB" sz="2400" dirty="0"/>
          </a:p>
          <a:p>
            <a:r>
              <a:rPr lang="en-GB" sz="2400" dirty="0"/>
              <a:t>President – Kath Pemberton</a:t>
            </a:r>
          </a:p>
          <a:p>
            <a:endParaRPr lang="en-GB" dirty="0"/>
          </a:p>
          <a:p>
            <a:endParaRPr lang="en-GB" dirty="0"/>
          </a:p>
        </p:txBody>
      </p:sp>
      <p:pic>
        <p:nvPicPr>
          <p:cNvPr id="6" name="Picture 5">
            <a:extLst>
              <a:ext uri="{FF2B5EF4-FFF2-40B4-BE49-F238E27FC236}">
                <a16:creationId xmlns:a16="http://schemas.microsoft.com/office/drawing/2014/main" id="{4104BB95-05B5-46D9-88CE-244FCD28A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7" name="753C830F-B828-4FA2-84E8-51C98A0C716A">
            <a:extLst>
              <a:ext uri="{FF2B5EF4-FFF2-40B4-BE49-F238E27FC236}">
                <a16:creationId xmlns:a16="http://schemas.microsoft.com/office/drawing/2014/main" id="{D4120F82-6C82-43E5-A9DC-23B59F942F3B}"/>
              </a:ext>
            </a:extLst>
          </p:cNvPr>
          <p:cNvPicPr/>
          <p:nvPr/>
        </p:nvPicPr>
        <p:blipFill rotWithShape="1">
          <a:blip r:embed="rId3" r:link="rId4">
            <a:extLst>
              <a:ext uri="{28A0092B-C50C-407E-A947-70E740481C1C}">
                <a14:useLocalDpi xmlns:a14="http://schemas.microsoft.com/office/drawing/2010/main" val="0"/>
              </a:ext>
            </a:extLst>
          </a:blip>
          <a:srcRect l="5617" t="9851" r="7491" b="15303"/>
          <a:stretch>
            <a:fillRect/>
          </a:stretch>
        </p:blipFill>
        <p:spPr bwMode="auto">
          <a:xfrm>
            <a:off x="6184900" y="4064000"/>
            <a:ext cx="1473200" cy="1917700"/>
          </a:xfrm>
          <a:prstGeom prst="rect">
            <a:avLst/>
          </a:prstGeom>
          <a:noFill/>
          <a:ln w="63500">
            <a:solidFill>
              <a:schemeClr val="accent2">
                <a:lumMod val="75000"/>
              </a:schemeClr>
            </a:solidFill>
          </a:ln>
        </p:spPr>
      </p:pic>
    </p:spTree>
    <p:extLst>
      <p:ext uri="{BB962C8B-B14F-4D97-AF65-F5344CB8AC3E}">
        <p14:creationId xmlns:p14="http://schemas.microsoft.com/office/powerpoint/2010/main" val="209039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94FAB-DE6D-40A8-A665-B083CD2E064D}"/>
              </a:ext>
            </a:extLst>
          </p:cNvPr>
          <p:cNvSpPr>
            <a:spLocks noGrp="1"/>
          </p:cNvSpPr>
          <p:nvPr>
            <p:ph type="title"/>
          </p:nvPr>
        </p:nvSpPr>
        <p:spPr>
          <a:xfrm>
            <a:off x="524934" y="152401"/>
            <a:ext cx="8596668" cy="1320800"/>
          </a:xfrm>
        </p:spPr>
        <p:txBody>
          <a:bodyPr/>
          <a:lstStyle/>
          <a:p>
            <a:r>
              <a:rPr lang="en-GB" u="sng" dirty="0"/>
              <a:t>Agenda</a:t>
            </a:r>
          </a:p>
        </p:txBody>
      </p:sp>
      <p:sp>
        <p:nvSpPr>
          <p:cNvPr id="3" name="Content Placeholder 2">
            <a:extLst>
              <a:ext uri="{FF2B5EF4-FFF2-40B4-BE49-F238E27FC236}">
                <a16:creationId xmlns:a16="http://schemas.microsoft.com/office/drawing/2014/main" id="{2AE100C9-57CA-434C-8A44-2FBE19BE8E8B}"/>
              </a:ext>
            </a:extLst>
          </p:cNvPr>
          <p:cNvSpPr>
            <a:spLocks noGrp="1"/>
          </p:cNvSpPr>
          <p:nvPr>
            <p:ph idx="1"/>
          </p:nvPr>
        </p:nvSpPr>
        <p:spPr>
          <a:xfrm>
            <a:off x="344230" y="684158"/>
            <a:ext cx="5823488" cy="5572924"/>
          </a:xfrm>
        </p:spPr>
        <p:txBody>
          <a:bodyPr>
            <a:noAutofit/>
          </a:bodyPr>
          <a:lstStyle/>
          <a:p>
            <a:pPr>
              <a:lnSpc>
                <a:spcPct val="150000"/>
              </a:lnSpc>
            </a:pPr>
            <a:r>
              <a:rPr lang="en-GB" sz="2000" dirty="0"/>
              <a:t>Minutes of the last meeting – these have been circulated to those who attended or have requested them and need to be voted as  a true record</a:t>
            </a:r>
          </a:p>
          <a:p>
            <a:pPr>
              <a:lnSpc>
                <a:spcPct val="250000"/>
              </a:lnSpc>
            </a:pPr>
            <a:r>
              <a:rPr lang="en-GB" sz="2000" dirty="0"/>
              <a:t>Affiliation notification – this is to set the affiliation rates for 2023/2024</a:t>
            </a:r>
          </a:p>
          <a:p>
            <a:pPr>
              <a:lnSpc>
                <a:spcPct val="250000"/>
              </a:lnSpc>
            </a:pPr>
            <a:r>
              <a:rPr lang="en-GB" sz="2000" dirty="0"/>
              <a:t>Changes to the constitution – none </a:t>
            </a:r>
          </a:p>
          <a:p>
            <a:pPr marL="900430" indent="0">
              <a:lnSpc>
                <a:spcPct val="150000"/>
              </a:lnSpc>
              <a:spcAft>
                <a:spcPts val="20"/>
              </a:spcAft>
              <a:buNone/>
            </a:pPr>
            <a:endParaRPr lang="en-GB" sz="1200" dirty="0">
              <a:solidFill>
                <a:schemeClr val="tx1"/>
              </a:solidFill>
              <a:effectLst/>
              <a:latin typeface="Arial" panose="020B0604020202020204" pitchFamily="34" charset="0"/>
              <a:ea typeface="Arial" panose="020B0604020202020204" pitchFamily="34" charset="0"/>
            </a:endParaRPr>
          </a:p>
          <a:p>
            <a:pPr marL="10795" indent="0">
              <a:lnSpc>
                <a:spcPct val="103000"/>
              </a:lnSpc>
              <a:spcAft>
                <a:spcPts val="20"/>
              </a:spcAft>
              <a:buNone/>
            </a:pPr>
            <a:endParaRPr lang="en-GB" sz="1800" dirty="0">
              <a:solidFill>
                <a:srgbClr val="000000"/>
              </a:solidFill>
              <a:effectLst/>
              <a:latin typeface="Arial" panose="020B0604020202020204" pitchFamily="34" charset="0"/>
              <a:ea typeface="Arial" panose="020B0604020202020204" pitchFamily="34" charset="0"/>
            </a:endParaRPr>
          </a:p>
          <a:p>
            <a:pPr marL="0" indent="0">
              <a:lnSpc>
                <a:spcPct val="250000"/>
              </a:lnSpc>
              <a:buNone/>
            </a:pPr>
            <a:endParaRPr lang="en-GB" sz="2000" dirty="0"/>
          </a:p>
        </p:txBody>
      </p:sp>
      <p:pic>
        <p:nvPicPr>
          <p:cNvPr id="4" name="Picture 3">
            <a:extLst>
              <a:ext uri="{FF2B5EF4-FFF2-40B4-BE49-F238E27FC236}">
                <a16:creationId xmlns:a16="http://schemas.microsoft.com/office/drawing/2014/main" id="{7C9DF3E9-A650-4067-B649-B4D4C190D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graphicFrame>
        <p:nvGraphicFramePr>
          <p:cNvPr id="5" name="Table 4">
            <a:extLst>
              <a:ext uri="{FF2B5EF4-FFF2-40B4-BE49-F238E27FC236}">
                <a16:creationId xmlns:a16="http://schemas.microsoft.com/office/drawing/2014/main" id="{C3362D27-5086-2897-8B24-523A0C62F063}"/>
              </a:ext>
            </a:extLst>
          </p:cNvPr>
          <p:cNvGraphicFramePr>
            <a:graphicFrameLocks noGrp="1"/>
          </p:cNvGraphicFramePr>
          <p:nvPr>
            <p:extLst>
              <p:ext uri="{D42A27DB-BD31-4B8C-83A1-F6EECF244321}">
                <p14:modId xmlns:p14="http://schemas.microsoft.com/office/powerpoint/2010/main" val="536487969"/>
              </p:ext>
            </p:extLst>
          </p:nvPr>
        </p:nvGraphicFramePr>
        <p:xfrm>
          <a:off x="5599472" y="2196352"/>
          <a:ext cx="5092665" cy="3881436"/>
        </p:xfrm>
        <a:graphic>
          <a:graphicData uri="http://schemas.openxmlformats.org/drawingml/2006/table">
            <a:tbl>
              <a:tblPr>
                <a:tableStyleId>{5C22544A-7EE6-4342-B048-85BDC9FD1C3A}</a:tableStyleId>
              </a:tblPr>
              <a:tblGrid>
                <a:gridCol w="3350929">
                  <a:extLst>
                    <a:ext uri="{9D8B030D-6E8A-4147-A177-3AD203B41FA5}">
                      <a16:colId xmlns:a16="http://schemas.microsoft.com/office/drawing/2014/main" val="3012339173"/>
                    </a:ext>
                  </a:extLst>
                </a:gridCol>
                <a:gridCol w="453636">
                  <a:extLst>
                    <a:ext uri="{9D8B030D-6E8A-4147-A177-3AD203B41FA5}">
                      <a16:colId xmlns:a16="http://schemas.microsoft.com/office/drawing/2014/main" val="644064371"/>
                    </a:ext>
                  </a:extLst>
                </a:gridCol>
                <a:gridCol w="408832">
                  <a:extLst>
                    <a:ext uri="{9D8B030D-6E8A-4147-A177-3AD203B41FA5}">
                      <a16:colId xmlns:a16="http://schemas.microsoft.com/office/drawing/2014/main" val="172045555"/>
                    </a:ext>
                  </a:extLst>
                </a:gridCol>
                <a:gridCol w="392030">
                  <a:extLst>
                    <a:ext uri="{9D8B030D-6E8A-4147-A177-3AD203B41FA5}">
                      <a16:colId xmlns:a16="http://schemas.microsoft.com/office/drawing/2014/main" val="2738213499"/>
                    </a:ext>
                  </a:extLst>
                </a:gridCol>
                <a:gridCol w="487238">
                  <a:extLst>
                    <a:ext uri="{9D8B030D-6E8A-4147-A177-3AD203B41FA5}">
                      <a16:colId xmlns:a16="http://schemas.microsoft.com/office/drawing/2014/main" val="3797940796"/>
                    </a:ext>
                  </a:extLst>
                </a:gridCol>
              </a:tblGrid>
              <a:tr h="180652">
                <a:tc gridSpan="5">
                  <a:txBody>
                    <a:bodyPr/>
                    <a:lstStyle/>
                    <a:p>
                      <a:pPr algn="ctr" fontAlgn="b"/>
                      <a:r>
                        <a:rPr lang="en-US" sz="1100" u="none" strike="noStrike">
                          <a:effectLst/>
                        </a:rPr>
                        <a:t>G M C N A - Notification of Membership Fees 2023-24</a:t>
                      </a:r>
                      <a:endParaRPr lang="en-US" sz="1100" b="1" i="0" u="none" strike="noStrike">
                        <a:effectLst/>
                        <a:latin typeface="Arial" panose="020B0604020202020204" pitchFamily="34" charset="0"/>
                      </a:endParaRPr>
                    </a:p>
                  </a:txBody>
                  <a:tcPr marL="5161" marR="5161" marT="5161" marB="0" anchor="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784962709"/>
                  </a:ext>
                </a:extLst>
              </a:tr>
              <a:tr h="303237">
                <a:tc gridSpan="5">
                  <a:txBody>
                    <a:bodyPr/>
                    <a:lstStyle/>
                    <a:p>
                      <a:pPr algn="ctr" fontAlgn="ctr"/>
                      <a:r>
                        <a:rPr lang="en-US" sz="900" u="none" strike="noStrike" dirty="0">
                          <a:effectLst/>
                        </a:rPr>
                        <a:t>Membership shall be valid between 1 September 2023 and 31 August 2024</a:t>
                      </a:r>
                      <a:endParaRPr lang="en-US" sz="900" b="0" i="0" u="none" strike="noStrike" dirty="0">
                        <a:effectLst/>
                        <a:latin typeface="Arial" panose="020B0604020202020204" pitchFamily="34" charset="0"/>
                      </a:endParaRPr>
                    </a:p>
                  </a:txBody>
                  <a:tcPr marL="5161" marR="5161" marT="5161" marB="0" anchor="ctr">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38751870"/>
                  </a:ext>
                </a:extLst>
              </a:tr>
              <a:tr h="171619">
                <a:tc>
                  <a:txBody>
                    <a:bodyPr/>
                    <a:lstStyle/>
                    <a:p>
                      <a:pPr algn="l" fontAlgn="b"/>
                      <a:endParaRPr lang="en-GB" sz="900" b="1" i="0" u="none" strike="noStrike" dirty="0">
                        <a:effectLst/>
                        <a:latin typeface="Arial" panose="020B0604020202020204" pitchFamily="34" charset="0"/>
                      </a:endParaRPr>
                    </a:p>
                  </a:txBody>
                  <a:tcPr marL="5161" marR="5161" marT="5161" marB="0" anchor="b">
                    <a:solidFill>
                      <a:schemeClr val="tx1"/>
                    </a:solidFill>
                  </a:tcPr>
                </a:tc>
                <a:tc gridSpan="4">
                  <a:txBody>
                    <a:bodyPr/>
                    <a:lstStyle/>
                    <a:p>
                      <a:pPr algn="ctr" fontAlgn="b"/>
                      <a:r>
                        <a:rPr lang="en-GB" sz="900" u="none" strike="noStrike">
                          <a:effectLst/>
                        </a:rPr>
                        <a:t>Fees</a:t>
                      </a:r>
                      <a:endParaRPr lang="en-GB" sz="900" b="1" i="0" u="none" strike="noStrike">
                        <a:effectLst/>
                        <a:latin typeface="Arial" panose="020B0604020202020204" pitchFamily="34" charset="0"/>
                      </a:endParaRPr>
                    </a:p>
                  </a:txBody>
                  <a:tcPr marL="5161" marR="5161" marT="5161" marB="0" anchor="b">
                    <a:solidFill>
                      <a:schemeClr val="tx1"/>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75710370"/>
                  </a:ext>
                </a:extLst>
              </a:tr>
              <a:tr h="294205">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EN</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GMCNA</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NW</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TOTAL</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172106849"/>
                  </a:ext>
                </a:extLst>
              </a:tr>
              <a:tr h="171619">
                <a:tc>
                  <a:txBody>
                    <a:bodyPr/>
                    <a:lstStyle/>
                    <a:p>
                      <a:pPr algn="l" fontAlgn="b"/>
                      <a:r>
                        <a:rPr lang="en-GB" sz="900" u="none" strike="noStrike">
                          <a:effectLst/>
                        </a:rPr>
                        <a:t>Over 18 </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£39.00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£3.00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£43.00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68097853"/>
                  </a:ext>
                </a:extLst>
              </a:tr>
              <a:tr h="171619">
                <a:tc>
                  <a:txBody>
                    <a:bodyPr/>
                    <a:lstStyle/>
                    <a:p>
                      <a:pPr algn="l" fontAlgn="b"/>
                      <a:r>
                        <a:rPr lang="en-GB" sz="900" u="none" strike="noStrike">
                          <a:effectLst/>
                        </a:rPr>
                        <a:t>Under 18</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£18.00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£0.50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£19.50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3454761533"/>
                  </a:ext>
                </a:extLst>
              </a:tr>
              <a:tr h="171619">
                <a:tc>
                  <a:txBody>
                    <a:bodyPr/>
                    <a:lstStyle/>
                    <a:p>
                      <a:pPr algn="l" fontAlgn="ctr"/>
                      <a:r>
                        <a:rPr lang="en-GB" sz="900" u="none" strike="noStrike">
                          <a:effectLst/>
                        </a:rPr>
                        <a:t>Under 14</a:t>
                      </a:r>
                      <a:endParaRPr lang="en-GB" sz="900" b="1" i="0" u="none" strike="noStrike">
                        <a:effectLst/>
                        <a:latin typeface="Arial" panose="020B0604020202020204" pitchFamily="34" charset="0"/>
                      </a:endParaRPr>
                    </a:p>
                  </a:txBody>
                  <a:tcPr marL="5161" marR="5161" marT="5161" marB="0" anchor="ctr">
                    <a:solidFill>
                      <a:schemeClr val="tx1"/>
                    </a:solidFill>
                  </a:tcPr>
                </a:tc>
                <a:tc>
                  <a:txBody>
                    <a:bodyPr/>
                    <a:lstStyle/>
                    <a:p>
                      <a:pPr algn="r" fontAlgn="b"/>
                      <a:r>
                        <a:rPr lang="en-GB" sz="900" u="none" strike="noStrike">
                          <a:effectLst/>
                        </a:rPr>
                        <a:t>£10.00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£0.50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£11.50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2752096800"/>
                  </a:ext>
                </a:extLst>
              </a:tr>
              <a:tr h="171619">
                <a:tc>
                  <a:txBody>
                    <a:bodyPr/>
                    <a:lstStyle/>
                    <a:p>
                      <a:pPr algn="l" fontAlgn="t"/>
                      <a:r>
                        <a:rPr lang="en-GB" sz="900" u="none" strike="noStrike">
                          <a:effectLst/>
                        </a:rPr>
                        <a:t>Under 11</a:t>
                      </a:r>
                      <a:endParaRPr lang="en-GB" sz="900" b="1" i="0" u="none" strike="noStrike">
                        <a:effectLst/>
                        <a:latin typeface="Arial" panose="020B0604020202020204" pitchFamily="34" charset="0"/>
                      </a:endParaRPr>
                    </a:p>
                  </a:txBody>
                  <a:tcPr marL="5161" marR="5161" marT="5161" marB="0">
                    <a:solidFill>
                      <a:schemeClr val="tx1"/>
                    </a:solidFill>
                  </a:tcPr>
                </a:tc>
                <a:tc>
                  <a:txBody>
                    <a:bodyPr/>
                    <a:lstStyle/>
                    <a:p>
                      <a:pPr algn="r" fontAlgn="b"/>
                      <a:r>
                        <a:rPr lang="en-GB" sz="900" u="none" strike="noStrike">
                          <a:effectLst/>
                        </a:rPr>
                        <a:t>£7.00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£0.50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£8.50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980192055"/>
                  </a:ext>
                </a:extLst>
              </a:tr>
              <a:tr h="438726">
                <a:tc>
                  <a:txBody>
                    <a:bodyPr/>
                    <a:lstStyle/>
                    <a:p>
                      <a:pPr algn="l" fontAlgn="ctr"/>
                      <a:r>
                        <a:rPr lang="en-US" sz="900" u="none" strike="noStrike">
                          <a:effectLst/>
                        </a:rPr>
                        <a:t>College or University# - comprising an unlimited number of Registered Participants who are students in full time education, plus one nominated lecturer</a:t>
                      </a:r>
                      <a:endParaRPr lang="en-US" sz="900" b="0" i="0" u="none" strike="noStrike">
                        <a:effectLst/>
                        <a:latin typeface="Arial" panose="020B0604020202020204" pitchFamily="34" charset="0"/>
                      </a:endParaRPr>
                    </a:p>
                  </a:txBody>
                  <a:tcPr marL="5161" marR="5161" marT="5161" marB="0" anchor="ctr">
                    <a:solidFill>
                      <a:schemeClr val="tx1"/>
                    </a:solidFill>
                  </a:tcPr>
                </a:tc>
                <a:tc>
                  <a:txBody>
                    <a:bodyPr/>
                    <a:lstStyle/>
                    <a:p>
                      <a:pPr algn="r" fontAlgn="b"/>
                      <a:r>
                        <a:rPr lang="en-GB" sz="900" u="none" strike="noStrike">
                          <a:effectLst/>
                        </a:rPr>
                        <a:t>£180.00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£25.00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£215.00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613253168"/>
                  </a:ext>
                </a:extLst>
              </a:tr>
              <a:tr h="438726">
                <a:tc>
                  <a:txBody>
                    <a:bodyPr/>
                    <a:lstStyle/>
                    <a:p>
                      <a:pPr algn="l" fontAlgn="ctr"/>
                      <a:r>
                        <a:rPr lang="en-US" sz="900" u="none" strike="noStrike" dirty="0">
                          <a:effectLst/>
                        </a:rPr>
                        <a:t>Social &amp; Supporting Membership - membership for administrators, fans and parents who do not play, coach or officiate ^</a:t>
                      </a:r>
                      <a:endParaRPr lang="en-US" sz="900" b="0" i="0" u="none" strike="noStrike" dirty="0">
                        <a:effectLst/>
                        <a:latin typeface="Arial" panose="020B0604020202020204" pitchFamily="34" charset="0"/>
                      </a:endParaRPr>
                    </a:p>
                  </a:txBody>
                  <a:tcPr marL="5161" marR="5161" marT="5161" marB="0" anchor="ctr">
                    <a:solidFill>
                      <a:schemeClr val="tx1"/>
                    </a:solidFill>
                  </a:tcPr>
                </a:tc>
                <a:tc>
                  <a:txBody>
                    <a:bodyPr/>
                    <a:lstStyle/>
                    <a:p>
                      <a:pPr algn="r" fontAlgn="b"/>
                      <a:r>
                        <a:rPr lang="en-GB" sz="900" u="none" strike="noStrike">
                          <a:effectLst/>
                        </a:rPr>
                        <a:t>£15.00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dirty="0">
                          <a:effectLst/>
                        </a:rPr>
                        <a:t>£1.00</a:t>
                      </a:r>
                      <a:endParaRPr lang="en-GB" sz="900" b="0" i="0" u="none" strike="noStrike" dirty="0">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£17.00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915250463"/>
                  </a:ext>
                </a:extLst>
              </a:tr>
              <a:tr h="154845">
                <a:tc>
                  <a:txBody>
                    <a:bodyPr/>
                    <a:lstStyle/>
                    <a:p>
                      <a:pPr algn="l" fontAlgn="b"/>
                      <a:r>
                        <a:rPr lang="en-GB" sz="900" u="none" strike="noStrike">
                          <a:effectLst/>
                        </a:rPr>
                        <a:t>A County Association*</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£63.00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£63.00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210835221"/>
                  </a:ext>
                </a:extLst>
              </a:tr>
              <a:tr h="154845">
                <a:tc>
                  <a:txBody>
                    <a:bodyPr/>
                    <a:lstStyle/>
                    <a:p>
                      <a:pPr algn="l" fontAlgn="b"/>
                      <a:r>
                        <a:rPr lang="en-GB" sz="900" u="none" strike="noStrike">
                          <a:effectLst/>
                        </a:rPr>
                        <a:t>A Regional Association*</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£38.00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£38.00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3600504058"/>
                  </a:ext>
                </a:extLst>
              </a:tr>
              <a:tr h="154845">
                <a:tc>
                  <a:txBody>
                    <a:bodyPr/>
                    <a:lstStyle/>
                    <a:p>
                      <a:pPr algn="l" fontAlgn="b"/>
                      <a:r>
                        <a:rPr lang="en-US" sz="900" u="none" strike="noStrike">
                          <a:effectLst/>
                        </a:rPr>
                        <a:t>A Middle or Secondary School</a:t>
                      </a:r>
                      <a:endParaRPr lang="en-US"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£27.50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£8.00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£0.50</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r" fontAlgn="b"/>
                      <a:r>
                        <a:rPr lang="en-GB" sz="900" u="none" strike="noStrike">
                          <a:effectLst/>
                        </a:rPr>
                        <a:t>£36.00</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771026620"/>
                  </a:ext>
                </a:extLst>
              </a:tr>
              <a:tr h="154845">
                <a:tc>
                  <a:txBody>
                    <a:bodyPr/>
                    <a:lstStyle/>
                    <a:p>
                      <a:pPr algn="l" fontAlgn="b"/>
                      <a:r>
                        <a:rPr lang="en-US" sz="900" u="none" strike="noStrike">
                          <a:effectLst/>
                        </a:rPr>
                        <a:t>A Junior or Primary School</a:t>
                      </a:r>
                      <a:endParaRPr lang="en-US"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FREE</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FREE</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FREE</a:t>
                      </a:r>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r>
                        <a:rPr lang="en-GB" sz="900" u="none" strike="noStrike">
                          <a:effectLst/>
                        </a:rPr>
                        <a:t>FREE</a:t>
                      </a:r>
                      <a:endParaRPr lang="en-GB" sz="900" b="1"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1149547766"/>
                  </a:ext>
                </a:extLst>
              </a:tr>
              <a:tr h="149683">
                <a:tc>
                  <a:txBody>
                    <a:bodyPr/>
                    <a:lstStyle/>
                    <a:p>
                      <a:pPr algn="l" fontAlgn="b"/>
                      <a:endParaRPr lang="en-GB" sz="900" b="1"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ctr" fontAlgn="b"/>
                      <a:endParaRPr lang="en-GB" sz="900" b="0" i="0" u="none" strike="noStrike" dirty="0">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65397947"/>
                  </a:ext>
                </a:extLst>
              </a:tr>
              <a:tr h="149683">
                <a:tc>
                  <a:txBody>
                    <a:bodyPr/>
                    <a:lstStyle/>
                    <a:p>
                      <a:pPr algn="l" fontAlgn="b"/>
                      <a:r>
                        <a:rPr lang="en-US" sz="900" u="none" strike="noStrike">
                          <a:effectLst/>
                        </a:rPr>
                        <a:t>* Liability and Gold Personal Accident Insurance Included</a:t>
                      </a:r>
                      <a:endParaRPr lang="en-US" sz="900" b="1"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842129712"/>
                  </a:ext>
                </a:extLst>
              </a:tr>
              <a:tr h="149683">
                <a:tc gridSpan="2">
                  <a:txBody>
                    <a:bodyPr/>
                    <a:lstStyle/>
                    <a:p>
                      <a:pPr algn="l" fontAlgn="b"/>
                      <a:r>
                        <a:rPr lang="en-US" sz="900" u="none" strike="noStrike">
                          <a:effectLst/>
                        </a:rPr>
                        <a:t># Liability and Silver Personal Accident Insurance Included</a:t>
                      </a:r>
                      <a:endParaRPr lang="en-US" sz="900" b="0" i="0" u="none" strike="noStrike">
                        <a:effectLst/>
                        <a:latin typeface="Arial" panose="020B0604020202020204" pitchFamily="34" charset="0"/>
                      </a:endParaRPr>
                    </a:p>
                  </a:txBody>
                  <a:tcPr marL="5161" marR="5161" marT="5161" marB="0" anchor="b">
                    <a:solidFill>
                      <a:schemeClr val="tx1"/>
                    </a:solidFill>
                  </a:tcPr>
                </a:tc>
                <a:tc hMerge="1">
                  <a:txBody>
                    <a:bodyPr/>
                    <a:lstStyle/>
                    <a:p>
                      <a:endParaRPr lang="en-GB"/>
                    </a:p>
                  </a:txBody>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l" fontAlgn="b"/>
                      <a:endParaRPr lang="en-GB" sz="900" b="0" i="0" u="none" strike="noStrike">
                        <a:effectLst/>
                        <a:latin typeface="Arial" panose="020B0604020202020204" pitchFamily="34" charset="0"/>
                      </a:endParaRPr>
                    </a:p>
                  </a:txBody>
                  <a:tcPr marL="5161" marR="5161" marT="5161" marB="0" anchor="b">
                    <a:solidFill>
                      <a:schemeClr val="tx1"/>
                    </a:solidFill>
                  </a:tcPr>
                </a:tc>
                <a:extLst>
                  <a:ext uri="{0D108BD9-81ED-4DB2-BD59-A6C34878D82A}">
                    <a16:rowId xmlns:a16="http://schemas.microsoft.com/office/drawing/2014/main" val="3171657182"/>
                  </a:ext>
                </a:extLst>
              </a:tr>
              <a:tr h="149683">
                <a:tc>
                  <a:txBody>
                    <a:bodyPr/>
                    <a:lstStyle/>
                    <a:p>
                      <a:pPr algn="l" fontAlgn="b"/>
                      <a:r>
                        <a:rPr lang="en-GB" sz="900" u="none" strike="noStrike">
                          <a:effectLst/>
                        </a:rPr>
                        <a:t>^ Liability Insurance Only</a:t>
                      </a:r>
                      <a:endParaRPr lang="en-GB" sz="900" b="0" i="0" u="none" strike="noStrike">
                        <a:effectLst/>
                        <a:latin typeface="Arial" panose="020B0604020202020204" pitchFamily="34" charset="0"/>
                      </a:endParaRPr>
                    </a:p>
                  </a:txBody>
                  <a:tcPr marL="5161" marR="5161" marT="5161" marB="0" anchor="b">
                    <a:solidFill>
                      <a:schemeClr val="tx1"/>
                    </a:solidFill>
                  </a:tcPr>
                </a:tc>
                <a:tc>
                  <a:txBody>
                    <a:bodyPr/>
                    <a:lstStyle/>
                    <a:p>
                      <a:pPr algn="l" fontAlgn="t"/>
                      <a:endParaRPr lang="en-GB" sz="900" b="0" i="0" u="none" strike="noStrike">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a:effectLst/>
                        <a:latin typeface="Arial" panose="020B0604020202020204" pitchFamily="34" charset="0"/>
                      </a:endParaRPr>
                    </a:p>
                  </a:txBody>
                  <a:tcPr marL="5161" marR="5161" marT="5161" marB="0">
                    <a:solidFill>
                      <a:schemeClr val="tx1"/>
                    </a:solidFill>
                  </a:tcPr>
                </a:tc>
                <a:extLst>
                  <a:ext uri="{0D108BD9-81ED-4DB2-BD59-A6C34878D82A}">
                    <a16:rowId xmlns:a16="http://schemas.microsoft.com/office/drawing/2014/main" val="1234993187"/>
                  </a:ext>
                </a:extLst>
              </a:tr>
              <a:tr h="149683">
                <a:tc>
                  <a:txBody>
                    <a:bodyPr/>
                    <a:lstStyle/>
                    <a:p>
                      <a:pPr algn="l" fontAlgn="t"/>
                      <a:endParaRPr lang="en-GB" sz="900" b="0" i="0" u="none" strike="noStrike" dirty="0">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dirty="0">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a:effectLst/>
                        <a:latin typeface="Arial" panose="020B0604020202020204" pitchFamily="34" charset="0"/>
                      </a:endParaRPr>
                    </a:p>
                  </a:txBody>
                  <a:tcPr marL="5161" marR="5161" marT="5161" marB="0">
                    <a:solidFill>
                      <a:schemeClr val="tx1"/>
                    </a:solidFill>
                  </a:tcPr>
                </a:tc>
                <a:tc>
                  <a:txBody>
                    <a:bodyPr/>
                    <a:lstStyle/>
                    <a:p>
                      <a:pPr algn="l" fontAlgn="t"/>
                      <a:endParaRPr lang="en-GB" sz="900" b="0" i="0" u="none" strike="noStrike" dirty="0">
                        <a:effectLst/>
                        <a:latin typeface="Arial" panose="020B0604020202020204" pitchFamily="34" charset="0"/>
                      </a:endParaRPr>
                    </a:p>
                  </a:txBody>
                  <a:tcPr marL="5161" marR="5161" marT="5161" marB="0">
                    <a:solidFill>
                      <a:schemeClr val="tx1"/>
                    </a:solidFill>
                  </a:tcPr>
                </a:tc>
                <a:extLst>
                  <a:ext uri="{0D108BD9-81ED-4DB2-BD59-A6C34878D82A}">
                    <a16:rowId xmlns:a16="http://schemas.microsoft.com/office/drawing/2014/main" val="1565117916"/>
                  </a:ext>
                </a:extLst>
              </a:tr>
            </a:tbl>
          </a:graphicData>
        </a:graphic>
      </p:graphicFrame>
    </p:spTree>
    <p:extLst>
      <p:ext uri="{BB962C8B-B14F-4D97-AF65-F5344CB8AC3E}">
        <p14:creationId xmlns:p14="http://schemas.microsoft.com/office/powerpoint/2010/main" val="275955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FFA95-DC92-4C7F-B47B-F0E85C68DAEC}"/>
              </a:ext>
            </a:extLst>
          </p:cNvPr>
          <p:cNvSpPr>
            <a:spLocks noGrp="1"/>
          </p:cNvSpPr>
          <p:nvPr>
            <p:ph type="title"/>
          </p:nvPr>
        </p:nvSpPr>
        <p:spPr>
          <a:xfrm>
            <a:off x="547332" y="326662"/>
            <a:ext cx="8596668" cy="1320800"/>
          </a:xfrm>
        </p:spPr>
        <p:txBody>
          <a:bodyPr/>
          <a:lstStyle/>
          <a:p>
            <a:r>
              <a:rPr lang="en-GB" b="1" dirty="0"/>
              <a:t>Treasurer Report</a:t>
            </a:r>
            <a:br>
              <a:rPr lang="en-GB" dirty="0"/>
            </a:br>
            <a:r>
              <a:rPr lang="en-GB" dirty="0"/>
              <a:t> – Janet Murray</a:t>
            </a:r>
          </a:p>
        </p:txBody>
      </p:sp>
      <p:sp>
        <p:nvSpPr>
          <p:cNvPr id="9" name="Text Placeholder 8">
            <a:extLst>
              <a:ext uri="{FF2B5EF4-FFF2-40B4-BE49-F238E27FC236}">
                <a16:creationId xmlns:a16="http://schemas.microsoft.com/office/drawing/2014/main" id="{DDC25D5E-1C01-4A3F-B12F-2A2B66CB6F1E}"/>
              </a:ext>
            </a:extLst>
          </p:cNvPr>
          <p:cNvSpPr>
            <a:spLocks noGrp="1"/>
          </p:cNvSpPr>
          <p:nvPr>
            <p:ph type="body" idx="1"/>
          </p:nvPr>
        </p:nvSpPr>
        <p:spPr>
          <a:xfrm>
            <a:off x="563034" y="1565461"/>
            <a:ext cx="3816288" cy="2380973"/>
          </a:xfrm>
        </p:spPr>
        <p:txBody>
          <a:bodyPr/>
          <a:lstStyle/>
          <a:p>
            <a:pPr algn="ctr"/>
            <a:r>
              <a:rPr lang="en-GB" dirty="0"/>
              <a:t>Income and Expenditure 2021/2022</a:t>
            </a:r>
          </a:p>
        </p:txBody>
      </p:sp>
      <p:pic>
        <p:nvPicPr>
          <p:cNvPr id="10" name="Picture 9">
            <a:extLst>
              <a:ext uri="{FF2B5EF4-FFF2-40B4-BE49-F238E27FC236}">
                <a16:creationId xmlns:a16="http://schemas.microsoft.com/office/drawing/2014/main" id="{4CA8EA11-9021-4B29-86FB-C056D958F8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8300" y="223064"/>
            <a:ext cx="1460500" cy="1424398"/>
          </a:xfrm>
          <a:prstGeom prst="rect">
            <a:avLst/>
          </a:prstGeom>
        </p:spPr>
      </p:pic>
      <p:pic>
        <p:nvPicPr>
          <p:cNvPr id="3" name="Picture 2">
            <a:extLst>
              <a:ext uri="{FF2B5EF4-FFF2-40B4-BE49-F238E27FC236}">
                <a16:creationId xmlns:a16="http://schemas.microsoft.com/office/drawing/2014/main" id="{4486EDD8-98DC-D1B5-A43A-026A7932659A}"/>
              </a:ext>
            </a:extLst>
          </p:cNvPr>
          <p:cNvPicPr/>
          <p:nvPr/>
        </p:nvPicPr>
        <p:blipFill rotWithShape="1">
          <a:blip r:embed="rId3" r:link="rId4">
            <a:extLst>
              <a:ext uri="{28A0092B-C50C-407E-A947-70E740481C1C}">
                <a14:useLocalDpi xmlns:a14="http://schemas.microsoft.com/office/drawing/2010/main" val="0"/>
              </a:ext>
            </a:extLst>
          </a:blip>
          <a:srcRect l="4766" t="5602" r="4152"/>
          <a:stretch>
            <a:fillRect/>
          </a:stretch>
        </p:blipFill>
        <p:spPr bwMode="auto">
          <a:xfrm rot="5400000">
            <a:off x="4143866" y="1344107"/>
            <a:ext cx="5552386" cy="4315905"/>
          </a:xfrm>
          <a:prstGeom prst="rect">
            <a:avLst/>
          </a:prstGeom>
          <a:noFill/>
          <a:ln w="57150">
            <a:solidFill>
              <a:srgbClr val="FFC000"/>
            </a:solidFill>
          </a:ln>
        </p:spPr>
      </p:pic>
    </p:spTree>
    <p:extLst>
      <p:ext uri="{BB962C8B-B14F-4D97-AF65-F5344CB8AC3E}">
        <p14:creationId xmlns:p14="http://schemas.microsoft.com/office/powerpoint/2010/main" val="361601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D190-3297-4BC0-8855-5A6DFF54AC11}"/>
              </a:ext>
            </a:extLst>
          </p:cNvPr>
          <p:cNvSpPr>
            <a:spLocks noGrp="1"/>
          </p:cNvSpPr>
          <p:nvPr>
            <p:ph type="title"/>
          </p:nvPr>
        </p:nvSpPr>
        <p:spPr/>
        <p:txBody>
          <a:bodyPr/>
          <a:lstStyle/>
          <a:p>
            <a:r>
              <a:rPr lang="en-GB" u="sng" dirty="0"/>
              <a:t>Treasurers Report </a:t>
            </a:r>
            <a:br>
              <a:rPr lang="en-GB" u="sng" dirty="0"/>
            </a:br>
            <a:r>
              <a:rPr lang="en-GB" dirty="0"/>
              <a:t>- Janet Murray</a:t>
            </a:r>
            <a:endParaRPr lang="en-GB" u="sng" dirty="0"/>
          </a:p>
        </p:txBody>
      </p:sp>
      <p:sp>
        <p:nvSpPr>
          <p:cNvPr id="3" name="Text Placeholder 2">
            <a:extLst>
              <a:ext uri="{FF2B5EF4-FFF2-40B4-BE49-F238E27FC236}">
                <a16:creationId xmlns:a16="http://schemas.microsoft.com/office/drawing/2014/main" id="{804D4957-66A0-49F1-970F-DF18A0DF6936}"/>
              </a:ext>
            </a:extLst>
          </p:cNvPr>
          <p:cNvSpPr>
            <a:spLocks noGrp="1"/>
          </p:cNvSpPr>
          <p:nvPr>
            <p:ph type="body" idx="1"/>
          </p:nvPr>
        </p:nvSpPr>
        <p:spPr/>
        <p:txBody>
          <a:bodyPr/>
          <a:lstStyle/>
          <a:p>
            <a:r>
              <a:rPr lang="en-GB" dirty="0"/>
              <a:t>Balance Sheet 2021/2022</a:t>
            </a:r>
          </a:p>
        </p:txBody>
      </p:sp>
      <p:pic>
        <p:nvPicPr>
          <p:cNvPr id="9" name="Picture 8">
            <a:extLst>
              <a:ext uri="{FF2B5EF4-FFF2-40B4-BE49-F238E27FC236}">
                <a16:creationId xmlns:a16="http://schemas.microsoft.com/office/drawing/2014/main" id="{518D885A-7F8B-490A-8B35-CD79CDD13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9924" y="204828"/>
            <a:ext cx="1354276" cy="1320800"/>
          </a:xfrm>
          <a:prstGeom prst="rect">
            <a:avLst/>
          </a:prstGeom>
        </p:spPr>
      </p:pic>
      <p:pic>
        <p:nvPicPr>
          <p:cNvPr id="4" name="Picture 3">
            <a:extLst>
              <a:ext uri="{FF2B5EF4-FFF2-40B4-BE49-F238E27FC236}">
                <a16:creationId xmlns:a16="http://schemas.microsoft.com/office/drawing/2014/main" id="{5A2A7530-F805-DB80-9B1B-79ED9259EFDC}"/>
              </a:ext>
            </a:extLst>
          </p:cNvPr>
          <p:cNvPicPr/>
          <p:nvPr/>
        </p:nvPicPr>
        <p:blipFill rotWithShape="1">
          <a:blip r:embed="rId3" r:link="rId4">
            <a:extLst>
              <a:ext uri="{28A0092B-C50C-407E-A947-70E740481C1C}">
                <a14:useLocalDpi xmlns:a14="http://schemas.microsoft.com/office/drawing/2010/main" val="0"/>
              </a:ext>
            </a:extLst>
          </a:blip>
          <a:srcRect l="5110" t="3297" r="16436" b="-143"/>
          <a:stretch>
            <a:fillRect/>
          </a:stretch>
        </p:blipFill>
        <p:spPr bwMode="auto">
          <a:xfrm rot="5400000">
            <a:off x="4581524" y="1038225"/>
            <a:ext cx="5381625" cy="5038725"/>
          </a:xfrm>
          <a:prstGeom prst="rect">
            <a:avLst/>
          </a:prstGeom>
          <a:noFill/>
          <a:ln w="34925">
            <a:solidFill>
              <a:srgbClr val="FFC000"/>
            </a:solidFill>
          </a:ln>
        </p:spPr>
      </p:pic>
    </p:spTree>
    <p:extLst>
      <p:ext uri="{BB962C8B-B14F-4D97-AF65-F5344CB8AC3E}">
        <p14:creationId xmlns:p14="http://schemas.microsoft.com/office/powerpoint/2010/main" val="369697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112C-FB3D-4D94-A34A-29438B7283FB}"/>
              </a:ext>
            </a:extLst>
          </p:cNvPr>
          <p:cNvSpPr>
            <a:spLocks noGrp="1"/>
          </p:cNvSpPr>
          <p:nvPr>
            <p:ph type="title"/>
          </p:nvPr>
        </p:nvSpPr>
        <p:spPr/>
        <p:txBody>
          <a:bodyPr/>
          <a:lstStyle/>
          <a:p>
            <a:r>
              <a:rPr lang="en-GB" u="sng" dirty="0"/>
              <a:t>Affiliation Secretary </a:t>
            </a:r>
            <a:br>
              <a:rPr lang="en-GB" dirty="0"/>
            </a:br>
            <a:r>
              <a:rPr lang="en-GB" dirty="0"/>
              <a:t>– Janet Murray</a:t>
            </a:r>
          </a:p>
        </p:txBody>
      </p:sp>
      <p:pic>
        <p:nvPicPr>
          <p:cNvPr id="9" name="Picture 8">
            <a:extLst>
              <a:ext uri="{FF2B5EF4-FFF2-40B4-BE49-F238E27FC236}">
                <a16:creationId xmlns:a16="http://schemas.microsoft.com/office/drawing/2014/main" id="{52A5A9C6-975E-40DD-A0CD-63F8320AC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pic>
        <p:nvPicPr>
          <p:cNvPr id="3" name="Picture 2">
            <a:extLst>
              <a:ext uri="{FF2B5EF4-FFF2-40B4-BE49-F238E27FC236}">
                <a16:creationId xmlns:a16="http://schemas.microsoft.com/office/drawing/2014/main" id="{A2F7780F-5A61-B5B0-3B83-647188D52B64}"/>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781050" y="2381249"/>
            <a:ext cx="8324850" cy="3028951"/>
          </a:xfrm>
          <a:prstGeom prst="rect">
            <a:avLst/>
          </a:prstGeom>
          <a:noFill/>
          <a:ln w="31750">
            <a:solidFill>
              <a:schemeClr val="accent2">
                <a:lumMod val="75000"/>
              </a:schemeClr>
            </a:solidFill>
          </a:ln>
        </p:spPr>
      </p:pic>
    </p:spTree>
    <p:extLst>
      <p:ext uri="{BB962C8B-B14F-4D97-AF65-F5344CB8AC3E}">
        <p14:creationId xmlns:p14="http://schemas.microsoft.com/office/powerpoint/2010/main" val="427390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3D13-B4E5-46A5-ACFD-2491731EB687}"/>
              </a:ext>
            </a:extLst>
          </p:cNvPr>
          <p:cNvSpPr>
            <a:spLocks noGrp="1"/>
          </p:cNvSpPr>
          <p:nvPr>
            <p:ph type="title"/>
          </p:nvPr>
        </p:nvSpPr>
        <p:spPr/>
        <p:txBody>
          <a:bodyPr/>
          <a:lstStyle/>
          <a:p>
            <a:r>
              <a:rPr lang="en-GB" u="sng" dirty="0"/>
              <a:t>Officer Reports</a:t>
            </a:r>
          </a:p>
        </p:txBody>
      </p:sp>
      <p:sp>
        <p:nvSpPr>
          <p:cNvPr id="5" name="Subtitle 4">
            <a:extLst>
              <a:ext uri="{FF2B5EF4-FFF2-40B4-BE49-F238E27FC236}">
                <a16:creationId xmlns:a16="http://schemas.microsoft.com/office/drawing/2014/main" id="{023623C2-EAF1-4274-9003-CB18B9EE905F}"/>
              </a:ext>
            </a:extLst>
          </p:cNvPr>
          <p:cNvSpPr>
            <a:spLocks noGrp="1"/>
          </p:cNvSpPr>
          <p:nvPr>
            <p:ph type="body" idx="1"/>
          </p:nvPr>
        </p:nvSpPr>
        <p:spPr>
          <a:xfrm>
            <a:off x="677334" y="1270000"/>
            <a:ext cx="4185623" cy="576262"/>
          </a:xfrm>
        </p:spPr>
        <p:txBody>
          <a:bodyPr>
            <a:normAutofit/>
          </a:bodyPr>
          <a:lstStyle/>
          <a:p>
            <a:pPr algn="l"/>
            <a:r>
              <a:rPr lang="en-GB" sz="2800" u="sng" dirty="0">
                <a:solidFill>
                  <a:schemeClr val="accent1"/>
                </a:solidFill>
              </a:rPr>
              <a:t>Chair</a:t>
            </a:r>
            <a:r>
              <a:rPr lang="en-GB" sz="2800" dirty="0">
                <a:solidFill>
                  <a:schemeClr val="accent1"/>
                </a:solidFill>
              </a:rPr>
              <a:t> – Sam Longley</a:t>
            </a:r>
          </a:p>
        </p:txBody>
      </p:sp>
      <p:sp>
        <p:nvSpPr>
          <p:cNvPr id="6" name="Content Placeholder 5">
            <a:extLst>
              <a:ext uri="{FF2B5EF4-FFF2-40B4-BE49-F238E27FC236}">
                <a16:creationId xmlns:a16="http://schemas.microsoft.com/office/drawing/2014/main" id="{9BE3A445-9707-4D04-BF39-18C03C0F8C71}"/>
              </a:ext>
            </a:extLst>
          </p:cNvPr>
          <p:cNvSpPr>
            <a:spLocks noGrp="1"/>
          </p:cNvSpPr>
          <p:nvPr>
            <p:ph sz="half" idx="2"/>
          </p:nvPr>
        </p:nvSpPr>
        <p:spPr>
          <a:xfrm>
            <a:off x="302849" y="1930400"/>
            <a:ext cx="8099955" cy="4686300"/>
          </a:xfrm>
        </p:spPr>
        <p:txBody>
          <a:bodyPr>
            <a:normAutofit/>
          </a:bodyPr>
          <a:lstStyle/>
          <a:p>
            <a:r>
              <a:rPr lang="en-GB" dirty="0"/>
              <a:t>Successes</a:t>
            </a:r>
          </a:p>
          <a:p>
            <a:pPr lvl="1"/>
            <a:r>
              <a:rPr lang="en-GB" dirty="0"/>
              <a:t>Covid Free Season – impact of getting back to normal</a:t>
            </a:r>
          </a:p>
          <a:p>
            <a:pPr lvl="1"/>
            <a:r>
              <a:rPr lang="en-GB" dirty="0"/>
              <a:t>Committee meetings - Zoom</a:t>
            </a:r>
          </a:p>
          <a:p>
            <a:pPr lvl="1"/>
            <a:r>
              <a:rPr lang="en-GB" dirty="0"/>
              <a:t>Strength and commitment from committee</a:t>
            </a:r>
          </a:p>
          <a:p>
            <a:pPr lvl="1"/>
            <a:r>
              <a:rPr lang="en-GB" dirty="0"/>
              <a:t>Commencement and support of leagues &amp; competitions</a:t>
            </a:r>
          </a:p>
          <a:p>
            <a:pPr lvl="1"/>
            <a:r>
              <a:rPr lang="en-GB" dirty="0"/>
              <a:t>Development of Officiating, Performance players, Bee Netball </a:t>
            </a:r>
          </a:p>
          <a:p>
            <a:r>
              <a:rPr lang="en-GB" dirty="0"/>
              <a:t>Challenges</a:t>
            </a:r>
          </a:p>
          <a:p>
            <a:pPr lvl="1"/>
            <a:r>
              <a:rPr lang="en-GB" dirty="0"/>
              <a:t>Venue availabilities &amp; costs</a:t>
            </a:r>
          </a:p>
          <a:p>
            <a:pPr lvl="1"/>
            <a:r>
              <a:rPr lang="en-GB" dirty="0"/>
              <a:t>Volunteer time and demands</a:t>
            </a:r>
          </a:p>
          <a:p>
            <a:pPr lvl="1"/>
            <a:r>
              <a:rPr lang="en-GB" dirty="0"/>
              <a:t>Pressures of commercial leagues on membership</a:t>
            </a:r>
          </a:p>
          <a:p>
            <a:pPr lvl="1"/>
            <a:endParaRPr lang="en-GB" dirty="0"/>
          </a:p>
          <a:p>
            <a:pPr marL="457200" lvl="1" indent="0">
              <a:buNone/>
            </a:pPr>
            <a:r>
              <a:rPr lang="en-GB" dirty="0">
                <a:solidFill>
                  <a:schemeClr val="accent6">
                    <a:lumMod val="75000"/>
                  </a:schemeClr>
                </a:solidFill>
              </a:rPr>
              <a:t>Massive thank you to everyone who makes netball happen in Greater Manchester</a:t>
            </a:r>
          </a:p>
          <a:p>
            <a:pPr marL="457200" lvl="1" indent="0">
              <a:buNone/>
            </a:pPr>
            <a:endParaRPr lang="en-GB" dirty="0"/>
          </a:p>
          <a:p>
            <a:pPr marL="0" indent="0">
              <a:buNone/>
            </a:pPr>
            <a:endParaRPr lang="en-GB" dirty="0"/>
          </a:p>
          <a:p>
            <a:pPr marL="457200" lvl="1" indent="0">
              <a:buNone/>
            </a:pPr>
            <a:endParaRPr lang="en-GB" dirty="0"/>
          </a:p>
          <a:p>
            <a:pPr lvl="1"/>
            <a:endParaRPr lang="en-GB" dirty="0"/>
          </a:p>
          <a:p>
            <a:pPr lvl="1"/>
            <a:endParaRPr lang="en-GB" dirty="0"/>
          </a:p>
        </p:txBody>
      </p:sp>
      <p:pic>
        <p:nvPicPr>
          <p:cNvPr id="7" name="Picture 6">
            <a:extLst>
              <a:ext uri="{FF2B5EF4-FFF2-40B4-BE49-F238E27FC236}">
                <a16:creationId xmlns:a16="http://schemas.microsoft.com/office/drawing/2014/main" id="{FAE5F4CC-7A1F-4C3F-AE27-97890921EB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6852" y="223063"/>
            <a:ext cx="1177647" cy="1148537"/>
          </a:xfrm>
          <a:prstGeom prst="rect">
            <a:avLst/>
          </a:prstGeom>
        </p:spPr>
      </p:pic>
    </p:spTree>
    <p:extLst>
      <p:ext uri="{BB962C8B-B14F-4D97-AF65-F5344CB8AC3E}">
        <p14:creationId xmlns:p14="http://schemas.microsoft.com/office/powerpoint/2010/main" val="2837961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9FB93-9285-4FC5-8205-6371663DA686}"/>
              </a:ext>
            </a:extLst>
          </p:cNvPr>
          <p:cNvSpPr>
            <a:spLocks noGrp="1"/>
          </p:cNvSpPr>
          <p:nvPr>
            <p:ph type="title"/>
          </p:nvPr>
        </p:nvSpPr>
        <p:spPr/>
        <p:txBody>
          <a:bodyPr/>
          <a:lstStyle/>
          <a:p>
            <a:r>
              <a:rPr lang="en-GB" b="1" u="sng" dirty="0"/>
              <a:t>Officiating</a:t>
            </a:r>
            <a:r>
              <a:rPr lang="en-GB" dirty="0"/>
              <a:t> – Lesley Smith</a:t>
            </a:r>
          </a:p>
        </p:txBody>
      </p:sp>
      <p:sp>
        <p:nvSpPr>
          <p:cNvPr id="3" name="Content Placeholder 2">
            <a:extLst>
              <a:ext uri="{FF2B5EF4-FFF2-40B4-BE49-F238E27FC236}">
                <a16:creationId xmlns:a16="http://schemas.microsoft.com/office/drawing/2014/main" id="{805BE179-C42F-4C64-B4C3-C9E8969FF182}"/>
              </a:ext>
            </a:extLst>
          </p:cNvPr>
          <p:cNvSpPr>
            <a:spLocks noGrp="1"/>
          </p:cNvSpPr>
          <p:nvPr>
            <p:ph idx="1"/>
          </p:nvPr>
        </p:nvSpPr>
        <p:spPr>
          <a:xfrm>
            <a:off x="677334" y="1270000"/>
            <a:ext cx="8949266" cy="4978400"/>
          </a:xfrm>
        </p:spPr>
        <p:txBody>
          <a:bodyPr>
            <a:normAutofit fontScale="85000" lnSpcReduction="10000"/>
          </a:bodyPr>
          <a:lstStyle/>
          <a:p>
            <a:pPr>
              <a:lnSpc>
                <a:spcPct val="200000"/>
              </a:lnSpc>
            </a:pPr>
            <a:r>
              <a:rPr lang="en-GB" dirty="0"/>
              <a:t>All assessments commenced for the 21/22 season</a:t>
            </a:r>
          </a:p>
          <a:p>
            <a:pPr>
              <a:lnSpc>
                <a:spcPct val="200000"/>
              </a:lnSpc>
            </a:pPr>
            <a:r>
              <a:rPr lang="en-GB" dirty="0"/>
              <a:t>Into Assessment now Compulsory before C qualification</a:t>
            </a:r>
          </a:p>
          <a:p>
            <a:pPr>
              <a:lnSpc>
                <a:spcPct val="200000"/>
              </a:lnSpc>
            </a:pPr>
            <a:r>
              <a:rPr lang="en-GB" dirty="0"/>
              <a:t>All courses now Virtual – great take up</a:t>
            </a:r>
          </a:p>
          <a:p>
            <a:pPr>
              <a:lnSpc>
                <a:spcPct val="200000"/>
              </a:lnSpc>
            </a:pPr>
            <a:r>
              <a:rPr lang="en-GB" dirty="0"/>
              <a:t>Congratulations to Sophia Dahou who gained her ‘A’ award, Netty Miles &amp; Andrea Robinson who gained their ‘B’ awards.</a:t>
            </a:r>
          </a:p>
          <a:p>
            <a:pPr>
              <a:lnSpc>
                <a:spcPct val="200000"/>
              </a:lnSpc>
            </a:pPr>
            <a:r>
              <a:rPr lang="en-GB" dirty="0"/>
              <a:t>Well done to Farrah Jaura &amp; Caswell Palmer for their officiating in the VNSL.</a:t>
            </a:r>
          </a:p>
          <a:p>
            <a:pPr>
              <a:lnSpc>
                <a:spcPct val="200000"/>
              </a:lnSpc>
            </a:pPr>
            <a:r>
              <a:rPr lang="en-GB" dirty="0"/>
              <a:t>Mentoring/Assessments</a:t>
            </a:r>
          </a:p>
          <a:p>
            <a:pPr>
              <a:lnSpc>
                <a:spcPct val="200000"/>
              </a:lnSpc>
            </a:pPr>
            <a:r>
              <a:rPr lang="en-GB" dirty="0"/>
              <a:t>Into Assessments - 36</a:t>
            </a:r>
          </a:p>
          <a:p>
            <a:pPr>
              <a:lnSpc>
                <a:spcPct val="200000"/>
              </a:lnSpc>
            </a:pPr>
            <a:r>
              <a:rPr lang="en-GB" dirty="0"/>
              <a:t>C Assessment - 22</a:t>
            </a:r>
          </a:p>
          <a:p>
            <a:pPr>
              <a:lnSpc>
                <a:spcPct val="200000"/>
              </a:lnSpc>
            </a:pPr>
            <a:endParaRPr lang="en-GB" dirty="0"/>
          </a:p>
          <a:p>
            <a:endParaRPr lang="en-GB" dirty="0"/>
          </a:p>
          <a:p>
            <a:endParaRPr lang="en-GB" dirty="0"/>
          </a:p>
        </p:txBody>
      </p:sp>
      <p:pic>
        <p:nvPicPr>
          <p:cNvPr id="4" name="Picture 2">
            <a:extLst>
              <a:ext uri="{FF2B5EF4-FFF2-40B4-BE49-F238E27FC236}">
                <a16:creationId xmlns:a16="http://schemas.microsoft.com/office/drawing/2014/main" id="{B0273A58-3E28-4198-A88B-A8CB3F9176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7234" y="490103"/>
            <a:ext cx="1482731" cy="162329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4ECE7D2-FEAF-42DE-8F38-E331C4C14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3890" y="223063"/>
            <a:ext cx="1750610" cy="1707337"/>
          </a:xfrm>
          <a:prstGeom prst="rect">
            <a:avLst/>
          </a:prstGeom>
        </p:spPr>
      </p:pic>
    </p:spTree>
    <p:extLst>
      <p:ext uri="{BB962C8B-B14F-4D97-AF65-F5344CB8AC3E}">
        <p14:creationId xmlns:p14="http://schemas.microsoft.com/office/powerpoint/2010/main" val="1496650286"/>
      </p:ext>
    </p:extLst>
  </p:cSld>
  <p:clrMapOvr>
    <a:masterClrMapping/>
  </p:clrMapOvr>
</p:sld>
</file>

<file path=ppt/theme/theme1.xml><?xml version="1.0" encoding="utf-8"?>
<a:theme xmlns:a="http://schemas.openxmlformats.org/drawingml/2006/main" name="Facet">
  <a:themeElements>
    <a:clrScheme name="Custom 3">
      <a:dk1>
        <a:srgbClr val="000000"/>
      </a:dk1>
      <a:lt1>
        <a:sysClr val="window" lastClr="FFFFFF"/>
      </a:lt1>
      <a:dk2>
        <a:srgbClr val="637052"/>
      </a:dk2>
      <a:lt2>
        <a:srgbClr val="CCDDEA"/>
      </a:lt2>
      <a:accent1>
        <a:srgbClr val="E48312"/>
      </a:accent1>
      <a:accent2>
        <a:srgbClr val="FF9933"/>
      </a:accent2>
      <a:accent3>
        <a:srgbClr val="FFFF00"/>
      </a:accent3>
      <a:accent4>
        <a:srgbClr val="F3B46C"/>
      </a:accent4>
      <a:accent5>
        <a:srgbClr val="FF9900"/>
      </a:accent5>
      <a:accent6>
        <a:srgbClr val="F7CD9D"/>
      </a:accent6>
      <a:hlink>
        <a:srgbClr val="FF9933"/>
      </a:hlink>
      <a:folHlink>
        <a:srgbClr val="FF99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2185</TotalTime>
  <Words>1272</Words>
  <Application>Microsoft Office PowerPoint</Application>
  <PresentationFormat>Widescreen</PresentationFormat>
  <Paragraphs>221</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Symbol</vt:lpstr>
      <vt:lpstr>Trebuchet MS</vt:lpstr>
      <vt:lpstr>Wingdings</vt:lpstr>
      <vt:lpstr>Wingdings 3</vt:lpstr>
      <vt:lpstr>Facet</vt:lpstr>
      <vt:lpstr>Greater Manchester County Netball Association - GMCNA</vt:lpstr>
      <vt:lpstr>Zoom Call Rules </vt:lpstr>
      <vt:lpstr>Welcome &amp; President’s Address</vt:lpstr>
      <vt:lpstr>Agenda</vt:lpstr>
      <vt:lpstr>Treasurer Report  – Janet Murray</vt:lpstr>
      <vt:lpstr>Treasurers Report  - Janet Murray</vt:lpstr>
      <vt:lpstr>Affiliation Secretary  – Janet Murray</vt:lpstr>
      <vt:lpstr>Officer Reports</vt:lpstr>
      <vt:lpstr>Officiating – Lesley Smith</vt:lpstr>
      <vt:lpstr>Competition – Dawn Day (GMJCCL)</vt:lpstr>
      <vt:lpstr>Performance – Sam Longley</vt:lpstr>
      <vt:lpstr>Schools </vt:lpstr>
      <vt:lpstr>Bee Netball </vt:lpstr>
      <vt:lpstr>National Competitions</vt:lpstr>
      <vt:lpstr>Development – Abbey Barry (see also separate document)</vt:lpstr>
      <vt:lpstr>Volunteers</vt:lpstr>
      <vt:lpstr>Para Netball – Katie Thompson</vt:lpstr>
      <vt:lpstr>Sad News</vt:lpstr>
      <vt:lpstr>Retirement News</vt:lpstr>
      <vt:lpstr>2022/2023</vt:lpstr>
      <vt:lpstr>Massive Thank You To All!</vt:lpstr>
      <vt:lpstr>League &amp; Borough Reports</vt:lpstr>
      <vt:lpstr>Other Agenda Items</vt:lpstr>
      <vt:lpstr>Questions</vt:lpstr>
      <vt:lpstr>   Thank you for joining us this evening and if you do have any questions please do not hesitate to get in touch! greatermanchesternetball@gmail.com or abbey.barry@englandnetball.co.uk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Greater Manchester County Netball Association - GMCNA</dc:title>
  <dc:creator>SAM LONGLEY</dc:creator>
  <cp:lastModifiedBy>Sam Longley</cp:lastModifiedBy>
  <cp:revision>43</cp:revision>
  <dcterms:created xsi:type="dcterms:W3CDTF">2020-09-21T08:56:26Z</dcterms:created>
  <dcterms:modified xsi:type="dcterms:W3CDTF">2025-11-02T16:17:38Z</dcterms:modified>
</cp:coreProperties>
</file>