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57" r:id="rId4"/>
    <p:sldId id="258" r:id="rId5"/>
    <p:sldId id="260" r:id="rId6"/>
    <p:sldId id="261" r:id="rId7"/>
    <p:sldId id="262" r:id="rId8"/>
    <p:sldId id="264" r:id="rId9"/>
    <p:sldId id="267" r:id="rId10"/>
    <p:sldId id="268" r:id="rId11"/>
    <p:sldId id="269" r:id="rId12"/>
    <p:sldId id="270" r:id="rId13"/>
    <p:sldId id="282" r:id="rId14"/>
    <p:sldId id="272" r:id="rId15"/>
    <p:sldId id="273" r:id="rId16"/>
    <p:sldId id="286" r:id="rId17"/>
    <p:sldId id="274" r:id="rId18"/>
    <p:sldId id="275" r:id="rId19"/>
    <p:sldId id="276" r:id="rId20"/>
    <p:sldId id="277" r:id="rId21"/>
    <p:sldId id="280" r:id="rId22"/>
    <p:sldId id="281"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75" d="100"/>
          <a:sy n="75" d="100"/>
        </p:scale>
        <p:origin x="576"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88546F8-0366-4B5D-BE59-70F6F69081FE}" type="datetimeFigureOut">
              <a:rPr lang="en-GB" smtClean="0"/>
              <a:t>26/09/2021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1711752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8546F8-0366-4B5D-BE59-70F6F69081FE}" type="datetimeFigureOut">
              <a:rPr lang="en-GB" smtClean="0"/>
              <a:t>26/09/2021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1141298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8546F8-0366-4B5D-BE59-70F6F69081FE}" type="datetimeFigureOut">
              <a:rPr lang="en-GB" smtClean="0"/>
              <a:t>26/09/2021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A60B6F1-F371-437F-BD9F-7A7191DACA9F}" type="slidenum">
              <a:rPr lang="en-GB" smtClean="0"/>
              <a:t>‹#›</a:t>
            </a:fld>
            <a:endParaRPr lang="en-GB"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63170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8546F8-0366-4B5D-BE59-70F6F69081FE}" type="datetimeFigureOut">
              <a:rPr lang="en-GB" smtClean="0"/>
              <a:t>26/09/2021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1255356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8546F8-0366-4B5D-BE59-70F6F69081FE}" type="datetimeFigureOut">
              <a:rPr lang="en-GB" smtClean="0"/>
              <a:t>26/09/2021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A60B6F1-F371-437F-BD9F-7A7191DACA9F}" type="slidenum">
              <a:rPr lang="en-GB" smtClean="0"/>
              <a:t>‹#›</a:t>
            </a:fld>
            <a:endParaRPr lang="en-GB"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193317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8546F8-0366-4B5D-BE59-70F6F69081FE}" type="datetimeFigureOut">
              <a:rPr lang="en-GB" smtClean="0"/>
              <a:t>26/09/2021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3951336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8546F8-0366-4B5D-BE59-70F6F69081FE}" type="datetimeFigureOut">
              <a:rPr lang="en-GB" smtClean="0"/>
              <a:t>26/09/2021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2058797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8546F8-0366-4B5D-BE59-70F6F69081FE}" type="datetimeFigureOut">
              <a:rPr lang="en-GB" smtClean="0"/>
              <a:t>26/09/2021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3358485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8546F8-0366-4B5D-BE59-70F6F69081FE}" type="datetimeFigureOut">
              <a:rPr lang="en-GB" smtClean="0"/>
              <a:t>26/09/2021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132941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8546F8-0366-4B5D-BE59-70F6F69081FE}" type="datetimeFigureOut">
              <a:rPr lang="en-GB" smtClean="0"/>
              <a:t>26/09/2021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1702758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88546F8-0366-4B5D-BE59-70F6F69081FE}" type="datetimeFigureOut">
              <a:rPr lang="en-GB" smtClean="0"/>
              <a:t>26/09/2021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249583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88546F8-0366-4B5D-BE59-70F6F69081FE}" type="datetimeFigureOut">
              <a:rPr lang="en-GB" smtClean="0"/>
              <a:t>26/09/2021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2762349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88546F8-0366-4B5D-BE59-70F6F69081FE}" type="datetimeFigureOut">
              <a:rPr lang="en-GB" smtClean="0"/>
              <a:t>26/09/2021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343065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8546F8-0366-4B5D-BE59-70F6F69081FE}" type="datetimeFigureOut">
              <a:rPr lang="en-GB" smtClean="0"/>
              <a:t>26/09/2021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205176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88546F8-0366-4B5D-BE59-70F6F69081FE}" type="datetimeFigureOut">
              <a:rPr lang="en-GB" smtClean="0"/>
              <a:t>26/09/2021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2984823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8546F8-0366-4B5D-BE59-70F6F69081FE}" type="datetimeFigureOut">
              <a:rPr lang="en-GB" smtClean="0"/>
              <a:t>26/09/2021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3184104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88546F8-0366-4B5D-BE59-70F6F69081FE}" type="datetimeFigureOut">
              <a:rPr lang="en-GB" smtClean="0"/>
              <a:t>26/09/2021</a:t>
            </a:fld>
            <a:endParaRPr lang="en-GB"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A60B6F1-F371-437F-BD9F-7A7191DACA9F}" type="slidenum">
              <a:rPr lang="en-GB" smtClean="0"/>
              <a:t>‹#›</a:t>
            </a:fld>
            <a:endParaRPr lang="en-GB" dirty="0"/>
          </a:p>
        </p:txBody>
      </p:sp>
    </p:spTree>
    <p:extLst>
      <p:ext uri="{BB962C8B-B14F-4D97-AF65-F5344CB8AC3E}">
        <p14:creationId xmlns:p14="http://schemas.microsoft.com/office/powerpoint/2010/main" val="197770184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cid:666e6b1cf7b553eb_0.1.1" TargetMode="External"/><Relationship Id="rId7" Type="http://schemas.openxmlformats.org/officeDocument/2006/relationships/image" Target="cid:2467f813d44992c5_0.1.1" TargetMode="External"/><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cid:d62ca17e1d743bae_0.1.1" TargetMode="External"/><Relationship Id="rId10" Type="http://schemas.openxmlformats.org/officeDocument/2006/relationships/image" Target="../media/image1.png"/><Relationship Id="rId4" Type="http://schemas.openxmlformats.org/officeDocument/2006/relationships/image" Target="../media/image11.jpeg"/><Relationship Id="rId9" Type="http://schemas.openxmlformats.org/officeDocument/2006/relationships/image" Target="cid:6debd2ef2f9e66cd_0.1.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cid:7679D422-6E27-48BA-A63F-C16B821B7BA6" TargetMode="Externa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cid:0DB8569A-AB5E-4219-A236-D4B22C5BA3EF" TargetMode="Externa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image" Target="cid:FF0E6DF3-0D77-4CBA-A9C9-478A71E0135D"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cid:1C48978B-3F76-4D88-A3EB-CB377700FBA2" TargetMode="External"/><Relationship Id="rId2" Type="http://schemas.openxmlformats.org/officeDocument/2006/relationships/image" Target="../media/image18.jpeg"/><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image" Target="cid:0B6ECA7F-F021-4587-BBBB-2A9A03CB80B9" TargetMode="Externa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cid:34F398D7-66B1-4D8E-846C-22D6B858855C" TargetMode="External"/><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image" Target="cid:276AFBA2-9B1C-4B5B-B22A-25B0B32E0DC8" TargetMode="Externa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evergreenleaf.blogspot.com/2013/04/my-first-blog-award-liebster.html" TargetMode="External"/><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owl.excelsior.edu/writing-process/prewriting-strategies/prewriting-strategies-asking-defining-questions/" TargetMode="External"/><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hyperlink" Target="mailto:greatermanchesternetball@gmail.com"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mailto:Katie.Thompson@englandnetball.co.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cid:753C830F-B828-4FA2-84E8-51C98A0C716A"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cid:D2FF415C-8C79-4347-B1DE-F53CFD073878" TargetMode="External"/><Relationship Id="rId2" Type="http://schemas.openxmlformats.org/officeDocument/2006/relationships/image" Target="../media/image3.jpeg"/><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cid:608E0141-1262-4778-BFBC-2C7200EB9A43" TargetMode="External"/><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cid:CA2EFA50-2132-4401-9C0D-9FED8C150E85" TargetMode="External"/><Relationship Id="rId2" Type="http://schemas.openxmlformats.org/officeDocument/2006/relationships/hyperlink" Target="https://gmcna.englandnetball.org/" TargetMode="Externa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cid:6B71CF02-8B6D-40A7-8802-BE8C72F6BC82" TargetMode="Externa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cid:98BFF3B6-991D-407D-BDB0-DDC8E5B69FB6" TargetMode="External"/><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C2139-E192-4AA5-8515-8D35297CE6FA}"/>
              </a:ext>
            </a:extLst>
          </p:cNvPr>
          <p:cNvSpPr>
            <a:spLocks noGrp="1"/>
          </p:cNvSpPr>
          <p:nvPr>
            <p:ph type="ctrTitle"/>
          </p:nvPr>
        </p:nvSpPr>
        <p:spPr/>
        <p:txBody>
          <a:bodyPr/>
          <a:lstStyle/>
          <a:p>
            <a:pPr algn="ctr"/>
            <a:r>
              <a:rPr lang="en-GB" dirty="0">
                <a:latin typeface="Arial Black" panose="020B0A04020102020204" pitchFamily="34" charset="0"/>
              </a:rPr>
              <a:t>Greater Manchester County Netball Association - GMCNA</a:t>
            </a:r>
          </a:p>
        </p:txBody>
      </p:sp>
      <p:sp>
        <p:nvSpPr>
          <p:cNvPr id="3" name="Subtitle 2">
            <a:extLst>
              <a:ext uri="{FF2B5EF4-FFF2-40B4-BE49-F238E27FC236}">
                <a16:creationId xmlns:a16="http://schemas.microsoft.com/office/drawing/2014/main" id="{3CE9063F-50C0-4F1C-B289-04BD098A2CC7}"/>
              </a:ext>
            </a:extLst>
          </p:cNvPr>
          <p:cNvSpPr>
            <a:spLocks noGrp="1"/>
          </p:cNvSpPr>
          <p:nvPr>
            <p:ph type="subTitle" idx="1"/>
          </p:nvPr>
        </p:nvSpPr>
        <p:spPr>
          <a:xfrm>
            <a:off x="1507067" y="4050833"/>
            <a:ext cx="7766936" cy="1952402"/>
          </a:xfrm>
        </p:spPr>
        <p:txBody>
          <a:bodyPr>
            <a:normAutofit/>
          </a:bodyPr>
          <a:lstStyle/>
          <a:p>
            <a:pPr algn="ctr"/>
            <a:r>
              <a:rPr lang="en-GB" sz="2800" dirty="0"/>
              <a:t>Annual General Meeting – 27</a:t>
            </a:r>
            <a:r>
              <a:rPr lang="en-GB" sz="2800" baseline="30000" dirty="0"/>
              <a:t>th</a:t>
            </a:r>
            <a:r>
              <a:rPr lang="en-GB" sz="2800" dirty="0"/>
              <a:t> September 2021</a:t>
            </a:r>
          </a:p>
          <a:p>
            <a:pPr algn="ctr"/>
            <a:endParaRPr lang="en-GB" sz="2800" dirty="0"/>
          </a:p>
          <a:p>
            <a:pPr algn="ctr"/>
            <a:r>
              <a:rPr lang="en-GB" sz="2800" dirty="0"/>
              <a:t>Zoom Call</a:t>
            </a:r>
          </a:p>
          <a:p>
            <a:endParaRPr lang="en-GB" dirty="0"/>
          </a:p>
        </p:txBody>
      </p:sp>
      <p:pic>
        <p:nvPicPr>
          <p:cNvPr id="9" name="Picture 8">
            <a:extLst>
              <a:ext uri="{FF2B5EF4-FFF2-40B4-BE49-F238E27FC236}">
                <a16:creationId xmlns:a16="http://schemas.microsoft.com/office/drawing/2014/main" id="{7638F016-92D1-4159-B78B-8051C3882F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2590" y="1266842"/>
            <a:ext cx="2703110" cy="2636292"/>
          </a:xfrm>
          <a:prstGeom prst="rect">
            <a:avLst/>
          </a:prstGeom>
        </p:spPr>
      </p:pic>
    </p:spTree>
    <p:extLst>
      <p:ext uri="{BB962C8B-B14F-4D97-AF65-F5344CB8AC3E}">
        <p14:creationId xmlns:p14="http://schemas.microsoft.com/office/powerpoint/2010/main" val="3517232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88BB1-7CE0-4E31-8CC2-6291375990A3}"/>
              </a:ext>
            </a:extLst>
          </p:cNvPr>
          <p:cNvSpPr>
            <a:spLocks noGrp="1"/>
          </p:cNvSpPr>
          <p:nvPr>
            <p:ph type="title"/>
          </p:nvPr>
        </p:nvSpPr>
        <p:spPr>
          <a:xfrm>
            <a:off x="677334" y="266700"/>
            <a:ext cx="8596668" cy="1320800"/>
          </a:xfrm>
        </p:spPr>
        <p:txBody>
          <a:bodyPr/>
          <a:lstStyle/>
          <a:p>
            <a:r>
              <a:rPr lang="en-GB" u="sng" dirty="0"/>
              <a:t>Competition</a:t>
            </a:r>
            <a:r>
              <a:rPr lang="en-GB" dirty="0"/>
              <a:t> – Dawn Day (GMJCCL)</a:t>
            </a:r>
          </a:p>
        </p:txBody>
      </p:sp>
      <p:sp>
        <p:nvSpPr>
          <p:cNvPr id="3" name="Content Placeholder 2">
            <a:extLst>
              <a:ext uri="{FF2B5EF4-FFF2-40B4-BE49-F238E27FC236}">
                <a16:creationId xmlns:a16="http://schemas.microsoft.com/office/drawing/2014/main" id="{39406EC4-38D9-46CE-8AF7-34D5680F2F93}"/>
              </a:ext>
            </a:extLst>
          </p:cNvPr>
          <p:cNvSpPr>
            <a:spLocks noGrp="1"/>
          </p:cNvSpPr>
          <p:nvPr>
            <p:ph idx="1"/>
          </p:nvPr>
        </p:nvSpPr>
        <p:spPr>
          <a:xfrm>
            <a:off x="558184" y="1069513"/>
            <a:ext cx="8890615" cy="5521787"/>
          </a:xfrm>
        </p:spPr>
        <p:txBody>
          <a:bodyPr>
            <a:normAutofit/>
          </a:bodyPr>
          <a:lstStyle/>
          <a:p>
            <a:r>
              <a:rPr lang="en-GB" dirty="0"/>
              <a:t>47 teams took part – Saturday’s</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Massive thank you to Dawn </a:t>
            </a:r>
            <a:r>
              <a:rPr lang="en-GB" dirty="0">
                <a:latin typeface="Calibri" panose="020F0502020204030204" pitchFamily="34" charset="0"/>
                <a:ea typeface="Calibri" panose="020F0502020204030204" pitchFamily="34" charset="0"/>
                <a:cs typeface="Times New Roman" panose="02020603050405020304" pitchFamily="18" charset="0"/>
              </a:rPr>
              <a:t>for co-ordinating the league, ensuring Covid requirements were met, amending fixtures due to weather.</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Thanks to Lesley Smith for organising the Umpires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Thank yo</a:t>
            </a:r>
            <a:r>
              <a:rPr lang="en-GB" dirty="0">
                <a:latin typeface="Calibri" panose="020F0502020204030204" pitchFamily="34" charset="0"/>
                <a:ea typeface="Calibri" panose="020F0502020204030204" pitchFamily="34" charset="0"/>
                <a:cs typeface="Times New Roman" panose="02020603050405020304" pitchFamily="18" charset="0"/>
              </a:rPr>
              <a:t>u to the Committee members who gave up their time to ensure the league ran smoothly.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endParaRPr lang="en-GB" dirty="0"/>
          </a:p>
          <a:p>
            <a:endParaRPr lang="en-GB" dirty="0"/>
          </a:p>
          <a:p>
            <a:endParaRPr lang="en-GB" dirty="0"/>
          </a:p>
          <a:p>
            <a:endParaRPr lang="en-GB" dirty="0"/>
          </a:p>
          <a:p>
            <a:endParaRPr lang="en-GB" dirty="0"/>
          </a:p>
          <a:p>
            <a:pPr marL="0" indent="0">
              <a:buNone/>
            </a:pPr>
            <a:endParaRPr lang="en-GB" dirty="0"/>
          </a:p>
          <a:p>
            <a:endParaRPr lang="en-GB" dirty="0"/>
          </a:p>
          <a:p>
            <a:endParaRPr lang="en-GB" dirty="0"/>
          </a:p>
          <a:p>
            <a:endParaRPr lang="en-GB" dirty="0"/>
          </a:p>
        </p:txBody>
      </p:sp>
      <p:graphicFrame>
        <p:nvGraphicFramePr>
          <p:cNvPr id="6" name="Table 5">
            <a:extLst>
              <a:ext uri="{FF2B5EF4-FFF2-40B4-BE49-F238E27FC236}">
                <a16:creationId xmlns:a16="http://schemas.microsoft.com/office/drawing/2014/main" id="{C7E83EA4-B880-4F81-8227-AB941BCADDD6}"/>
              </a:ext>
            </a:extLst>
          </p:cNvPr>
          <p:cNvGraphicFramePr>
            <a:graphicFrameLocks noGrp="1"/>
          </p:cNvGraphicFramePr>
          <p:nvPr>
            <p:extLst>
              <p:ext uri="{D42A27DB-BD31-4B8C-83A1-F6EECF244321}">
                <p14:modId xmlns:p14="http://schemas.microsoft.com/office/powerpoint/2010/main" val="4127839705"/>
              </p:ext>
            </p:extLst>
          </p:nvPr>
        </p:nvGraphicFramePr>
        <p:xfrm>
          <a:off x="1701800" y="3245344"/>
          <a:ext cx="5764155" cy="1504455"/>
        </p:xfrm>
        <a:graphic>
          <a:graphicData uri="http://schemas.openxmlformats.org/drawingml/2006/table">
            <a:tbl>
              <a:tblPr firstRow="1" firstCol="1" bandRow="1">
                <a:tableStyleId>{5C22544A-7EE6-4342-B048-85BDC9FD1C3A}</a:tableStyleId>
              </a:tblPr>
              <a:tblGrid>
                <a:gridCol w="1171955">
                  <a:extLst>
                    <a:ext uri="{9D8B030D-6E8A-4147-A177-3AD203B41FA5}">
                      <a16:colId xmlns:a16="http://schemas.microsoft.com/office/drawing/2014/main" val="706145709"/>
                    </a:ext>
                  </a:extLst>
                </a:gridCol>
                <a:gridCol w="2083679">
                  <a:extLst>
                    <a:ext uri="{9D8B030D-6E8A-4147-A177-3AD203B41FA5}">
                      <a16:colId xmlns:a16="http://schemas.microsoft.com/office/drawing/2014/main" val="1142399043"/>
                    </a:ext>
                  </a:extLst>
                </a:gridCol>
                <a:gridCol w="2508521">
                  <a:extLst>
                    <a:ext uri="{9D8B030D-6E8A-4147-A177-3AD203B41FA5}">
                      <a16:colId xmlns:a16="http://schemas.microsoft.com/office/drawing/2014/main" val="217388300"/>
                    </a:ext>
                  </a:extLst>
                </a:gridCol>
              </a:tblGrid>
              <a:tr h="299419">
                <a:tc>
                  <a:txBody>
                    <a:bodyPr/>
                    <a:lstStyle/>
                    <a:p>
                      <a:pPr algn="ctr">
                        <a:lnSpc>
                          <a:spcPct val="107000"/>
                        </a:lnSpc>
                        <a:spcAft>
                          <a:spcPts val="800"/>
                        </a:spcAft>
                      </a:pPr>
                      <a:r>
                        <a:rPr lang="en-GB" sz="1400" dirty="0">
                          <a:effectLst/>
                        </a:rPr>
                        <a:t>Age Group</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400" dirty="0">
                          <a:effectLst/>
                        </a:rPr>
                        <a:t>Winners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400" dirty="0">
                          <a:effectLst/>
                        </a:rPr>
                        <a:t>Runners Up</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53190864"/>
                  </a:ext>
                </a:extLst>
              </a:tr>
              <a:tr h="301259">
                <a:tc>
                  <a:txBody>
                    <a:bodyPr/>
                    <a:lstStyle/>
                    <a:p>
                      <a:pPr algn="ctr">
                        <a:lnSpc>
                          <a:spcPct val="107000"/>
                        </a:lnSpc>
                        <a:spcAft>
                          <a:spcPts val="800"/>
                        </a:spcAft>
                      </a:pPr>
                      <a:r>
                        <a:rPr lang="en-GB" sz="1400" dirty="0">
                          <a:effectLst/>
                        </a:rPr>
                        <a:t>U12</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Kingsway Power</a:t>
                      </a:r>
                    </a:p>
                  </a:txBody>
                  <a:tcPr marL="68580" marR="68580" marT="0" marB="0" anchor="ctr"/>
                </a:tc>
                <a:tc>
                  <a:txBody>
                    <a:bodyPr/>
                    <a:lstStyle/>
                    <a:p>
                      <a:pPr algn="ctr">
                        <a:lnSpc>
                          <a:spcPct val="107000"/>
                        </a:lnSpc>
                        <a:spcAft>
                          <a:spcPts val="800"/>
                        </a:spcAft>
                      </a:pPr>
                      <a:r>
                        <a:rPr lang="en-GB" sz="1400" dirty="0">
                          <a:effectLst/>
                        </a:rPr>
                        <a:t>Oldham</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14330572"/>
                  </a:ext>
                </a:extLst>
              </a:tr>
              <a:tr h="301259">
                <a:tc>
                  <a:txBody>
                    <a:bodyPr/>
                    <a:lstStyle/>
                    <a:p>
                      <a:pPr algn="ctr">
                        <a:lnSpc>
                          <a:spcPct val="107000"/>
                        </a:lnSpc>
                        <a:spcAft>
                          <a:spcPts val="800"/>
                        </a:spcAft>
                      </a:pPr>
                      <a:r>
                        <a:rPr lang="en-GB" sz="1400" dirty="0">
                          <a:effectLst/>
                        </a:rPr>
                        <a:t>U13</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400" dirty="0">
                          <a:effectLst/>
                        </a:rPr>
                        <a:t>Kingsway Power</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YW Bury</a:t>
                      </a:r>
                    </a:p>
                  </a:txBody>
                  <a:tcPr marL="68580" marR="68580" marT="0" marB="0" anchor="ctr"/>
                </a:tc>
                <a:extLst>
                  <a:ext uri="{0D108BD9-81ED-4DB2-BD59-A6C34878D82A}">
                    <a16:rowId xmlns:a16="http://schemas.microsoft.com/office/drawing/2014/main" val="92032982"/>
                  </a:ext>
                </a:extLst>
              </a:tr>
              <a:tr h="301259">
                <a:tc>
                  <a:txBody>
                    <a:bodyPr/>
                    <a:lstStyle/>
                    <a:p>
                      <a:pPr algn="ctr">
                        <a:lnSpc>
                          <a:spcPct val="107000"/>
                        </a:lnSpc>
                        <a:spcAft>
                          <a:spcPts val="800"/>
                        </a:spcAft>
                      </a:pPr>
                      <a:r>
                        <a:rPr lang="en-GB" sz="1400" dirty="0">
                          <a:effectLst/>
                        </a:rPr>
                        <a:t>U14</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Kingsway Power</a:t>
                      </a:r>
                    </a:p>
                  </a:txBody>
                  <a:tcPr marL="68580" marR="68580" marT="0" marB="0" anchor="ctr"/>
                </a:tc>
                <a:tc>
                  <a:txBody>
                    <a:bodyPr/>
                    <a:lstStyle/>
                    <a:p>
                      <a:pPr algn="ct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Oldham</a:t>
                      </a:r>
                    </a:p>
                  </a:txBody>
                  <a:tcPr marL="68580" marR="68580" marT="0" marB="0" anchor="ctr"/>
                </a:tc>
                <a:extLst>
                  <a:ext uri="{0D108BD9-81ED-4DB2-BD59-A6C34878D82A}">
                    <a16:rowId xmlns:a16="http://schemas.microsoft.com/office/drawing/2014/main" val="4056987756"/>
                  </a:ext>
                </a:extLst>
              </a:tr>
              <a:tr h="301259">
                <a:tc>
                  <a:txBody>
                    <a:bodyPr/>
                    <a:lstStyle/>
                    <a:p>
                      <a:pPr algn="ctr">
                        <a:lnSpc>
                          <a:spcPct val="107000"/>
                        </a:lnSpc>
                        <a:spcAft>
                          <a:spcPts val="800"/>
                        </a:spcAft>
                      </a:pPr>
                      <a:r>
                        <a:rPr lang="en-GB" sz="1400" dirty="0">
                          <a:effectLst/>
                        </a:rPr>
                        <a:t>U15</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YW Bury</a:t>
                      </a:r>
                    </a:p>
                  </a:txBody>
                  <a:tcPr marL="68580" marR="68580" marT="0" marB="0" anchor="ctr"/>
                </a:tc>
                <a:tc>
                  <a:txBody>
                    <a:bodyPr/>
                    <a:lstStyle/>
                    <a:p>
                      <a:pPr algn="ct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Oldham</a:t>
                      </a:r>
                    </a:p>
                  </a:txBody>
                  <a:tcPr marL="68580" marR="68580" marT="0" marB="0" anchor="ctr"/>
                </a:tc>
                <a:extLst>
                  <a:ext uri="{0D108BD9-81ED-4DB2-BD59-A6C34878D82A}">
                    <a16:rowId xmlns:a16="http://schemas.microsoft.com/office/drawing/2014/main" val="106319864"/>
                  </a:ext>
                </a:extLst>
              </a:tr>
            </a:tbl>
          </a:graphicData>
        </a:graphic>
      </p:graphicFrame>
      <p:pic>
        <p:nvPicPr>
          <p:cNvPr id="7" name="Picture 6">
            <a:extLst>
              <a:ext uri="{FF2B5EF4-FFF2-40B4-BE49-F238E27FC236}">
                <a16:creationId xmlns:a16="http://schemas.microsoft.com/office/drawing/2014/main" id="{24A8FDF3-99D1-4C0F-BED7-4AE2E4D157F1}"/>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8140700" y="3245343"/>
            <a:ext cx="3048000" cy="1552544"/>
          </a:xfrm>
          <a:prstGeom prst="rect">
            <a:avLst/>
          </a:prstGeom>
          <a:noFill/>
          <a:ln w="63500">
            <a:solidFill>
              <a:schemeClr val="accent2">
                <a:lumMod val="75000"/>
              </a:schemeClr>
            </a:solidFill>
          </a:ln>
        </p:spPr>
      </p:pic>
      <p:pic>
        <p:nvPicPr>
          <p:cNvPr id="8" name="Picture 7">
            <a:extLst>
              <a:ext uri="{FF2B5EF4-FFF2-40B4-BE49-F238E27FC236}">
                <a16:creationId xmlns:a16="http://schemas.microsoft.com/office/drawing/2014/main" id="{2AD32E26-4F99-4609-9ADF-E7C8359878D8}"/>
              </a:ext>
            </a:extLst>
          </p:cNvPr>
          <p:cNvPicPr/>
          <p:nvPr/>
        </p:nvPicPr>
        <p:blipFill rotWithShape="1">
          <a:blip r:embed="rId4" r:link="rId5">
            <a:extLst>
              <a:ext uri="{28A0092B-C50C-407E-A947-70E740481C1C}">
                <a14:useLocalDpi xmlns:a14="http://schemas.microsoft.com/office/drawing/2010/main" val="0"/>
              </a:ext>
            </a:extLst>
          </a:blip>
          <a:srcRect r="7999" b="16141"/>
          <a:stretch>
            <a:fillRect/>
          </a:stretch>
        </p:blipFill>
        <p:spPr bwMode="auto">
          <a:xfrm>
            <a:off x="677334" y="5084658"/>
            <a:ext cx="3166966" cy="1430577"/>
          </a:xfrm>
          <a:prstGeom prst="rect">
            <a:avLst/>
          </a:prstGeom>
          <a:noFill/>
          <a:ln w="63500">
            <a:solidFill>
              <a:schemeClr val="accent2">
                <a:lumMod val="75000"/>
              </a:schemeClr>
            </a:solidFill>
          </a:ln>
        </p:spPr>
      </p:pic>
      <p:pic>
        <p:nvPicPr>
          <p:cNvPr id="9" name="Picture 8">
            <a:extLst>
              <a:ext uri="{FF2B5EF4-FFF2-40B4-BE49-F238E27FC236}">
                <a16:creationId xmlns:a16="http://schemas.microsoft.com/office/drawing/2014/main" id="{8CEA08A5-33D3-4418-B74A-8EF59A737B70}"/>
              </a:ext>
            </a:extLst>
          </p:cNvPr>
          <p:cNvPicPr/>
          <p:nvPr/>
        </p:nvPicPr>
        <p:blipFill rotWithShape="1">
          <a:blip r:embed="rId6" r:link="rId7">
            <a:extLst>
              <a:ext uri="{28A0092B-C50C-407E-A947-70E740481C1C}">
                <a14:useLocalDpi xmlns:a14="http://schemas.microsoft.com/office/drawing/2010/main" val="0"/>
              </a:ext>
            </a:extLst>
          </a:blip>
          <a:srcRect b="4910"/>
          <a:stretch/>
        </p:blipFill>
        <p:spPr bwMode="auto">
          <a:xfrm>
            <a:off x="4279900" y="5077814"/>
            <a:ext cx="3048000" cy="1430577"/>
          </a:xfrm>
          <a:prstGeom prst="rect">
            <a:avLst/>
          </a:prstGeom>
          <a:noFill/>
          <a:ln w="63500">
            <a:solidFill>
              <a:schemeClr val="accent2">
                <a:lumMod val="75000"/>
              </a:schemeClr>
            </a:solidFill>
          </a:ln>
        </p:spPr>
      </p:pic>
      <p:pic>
        <p:nvPicPr>
          <p:cNvPr id="10" name="Picture 9">
            <a:extLst>
              <a:ext uri="{FF2B5EF4-FFF2-40B4-BE49-F238E27FC236}">
                <a16:creationId xmlns:a16="http://schemas.microsoft.com/office/drawing/2014/main" id="{E36A6EAC-D33B-46C0-9D16-8E55923CDD4A}"/>
              </a:ext>
            </a:extLst>
          </p:cNvPr>
          <p:cNvPicPr/>
          <p:nvPr/>
        </p:nvPicPr>
        <p:blipFill rotWithShape="1">
          <a:blip r:embed="rId8" r:link="rId9">
            <a:extLst>
              <a:ext uri="{28A0092B-C50C-407E-A947-70E740481C1C}">
                <a14:useLocalDpi xmlns:a14="http://schemas.microsoft.com/office/drawing/2010/main" val="0"/>
              </a:ext>
            </a:extLst>
          </a:blip>
          <a:srcRect l="3614" b="12207"/>
          <a:stretch>
            <a:fillRect/>
          </a:stretch>
        </p:blipFill>
        <p:spPr bwMode="auto">
          <a:xfrm>
            <a:off x="7763500" y="5139546"/>
            <a:ext cx="3048000" cy="1320800"/>
          </a:xfrm>
          <a:prstGeom prst="rect">
            <a:avLst/>
          </a:prstGeom>
          <a:noFill/>
          <a:ln w="63500">
            <a:solidFill>
              <a:schemeClr val="accent2">
                <a:lumMod val="75000"/>
              </a:schemeClr>
            </a:solidFill>
          </a:ln>
        </p:spPr>
      </p:pic>
      <p:pic>
        <p:nvPicPr>
          <p:cNvPr id="11" name="Picture 10">
            <a:extLst>
              <a:ext uri="{FF2B5EF4-FFF2-40B4-BE49-F238E27FC236}">
                <a16:creationId xmlns:a16="http://schemas.microsoft.com/office/drawing/2014/main" id="{66955D3B-CCA2-4BCE-B62B-37021BE5AEB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23890" y="223063"/>
            <a:ext cx="1750610" cy="1707337"/>
          </a:xfrm>
          <a:prstGeom prst="rect">
            <a:avLst/>
          </a:prstGeom>
        </p:spPr>
      </p:pic>
    </p:spTree>
    <p:extLst>
      <p:ext uri="{BB962C8B-B14F-4D97-AF65-F5344CB8AC3E}">
        <p14:creationId xmlns:p14="http://schemas.microsoft.com/office/powerpoint/2010/main" val="3275600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559BB-8B72-475C-B339-3C5F2C44DE0E}"/>
              </a:ext>
            </a:extLst>
          </p:cNvPr>
          <p:cNvSpPr>
            <a:spLocks noGrp="1"/>
          </p:cNvSpPr>
          <p:nvPr>
            <p:ph type="title"/>
          </p:nvPr>
        </p:nvSpPr>
        <p:spPr/>
        <p:txBody>
          <a:bodyPr/>
          <a:lstStyle/>
          <a:p>
            <a:r>
              <a:rPr lang="en-GB" u="sng" dirty="0"/>
              <a:t>Performance</a:t>
            </a:r>
            <a:r>
              <a:rPr lang="en-GB" dirty="0"/>
              <a:t> – Sam Longley</a:t>
            </a:r>
          </a:p>
        </p:txBody>
      </p:sp>
      <p:sp>
        <p:nvSpPr>
          <p:cNvPr id="3" name="Content Placeholder 2">
            <a:extLst>
              <a:ext uri="{FF2B5EF4-FFF2-40B4-BE49-F238E27FC236}">
                <a16:creationId xmlns:a16="http://schemas.microsoft.com/office/drawing/2014/main" id="{7BA4D58F-0723-4EC2-8332-76A74EABE7DB}"/>
              </a:ext>
            </a:extLst>
          </p:cNvPr>
          <p:cNvSpPr>
            <a:spLocks noGrp="1"/>
          </p:cNvSpPr>
          <p:nvPr>
            <p:ph idx="1"/>
          </p:nvPr>
        </p:nvSpPr>
        <p:spPr>
          <a:xfrm>
            <a:off x="677334" y="1282700"/>
            <a:ext cx="8809566" cy="5194299"/>
          </a:xfrm>
        </p:spPr>
        <p:txBody>
          <a:bodyPr>
            <a:normAutofit/>
          </a:bodyPr>
          <a:lstStyle/>
          <a:p>
            <a:r>
              <a:rPr lang="en-GB" dirty="0"/>
              <a:t>Shorter programme ran for Under 15 -16 athletes (2 of which were Under 14 Thunder athlete so did a joint programme) and Under 13 - 16 athletes – </a:t>
            </a:r>
          </a:p>
          <a:p>
            <a:r>
              <a:rPr lang="en-GB" dirty="0"/>
              <a:t>2 fixtures against Lancashire that we were very successful at despite the challenges of Covid-19 </a:t>
            </a:r>
          </a:p>
          <a:p>
            <a:r>
              <a:rPr lang="en-GB" dirty="0"/>
              <a:t>Massive thank you to Miss Edwards, Celia Poole &amp; Mark Lees for their invaluable coaching and the selectors and support staff and the umpires who represented Manchester at the play days and helped at trials.</a:t>
            </a:r>
          </a:p>
          <a:p>
            <a:endParaRPr lang="en-GB" dirty="0"/>
          </a:p>
          <a:p>
            <a:endParaRPr lang="en-GB" dirty="0"/>
          </a:p>
          <a:p>
            <a:endParaRPr lang="en-GB" dirty="0"/>
          </a:p>
          <a:p>
            <a:endParaRPr lang="en-GB" dirty="0"/>
          </a:p>
        </p:txBody>
      </p:sp>
      <p:pic>
        <p:nvPicPr>
          <p:cNvPr id="4" name="7679D422-6E27-48BA-A63F-C16B821B7BA6">
            <a:extLst>
              <a:ext uri="{FF2B5EF4-FFF2-40B4-BE49-F238E27FC236}">
                <a16:creationId xmlns:a16="http://schemas.microsoft.com/office/drawing/2014/main" id="{ADF6F20A-C4C6-403F-B785-3A9081CC9E3C}"/>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677334" y="4019550"/>
            <a:ext cx="4097866" cy="2546350"/>
          </a:xfrm>
          <a:prstGeom prst="rect">
            <a:avLst/>
          </a:prstGeom>
          <a:noFill/>
          <a:ln w="63500">
            <a:solidFill>
              <a:schemeClr val="accent2">
                <a:lumMod val="75000"/>
              </a:schemeClr>
            </a:solidFill>
          </a:ln>
        </p:spPr>
      </p:pic>
      <p:pic>
        <p:nvPicPr>
          <p:cNvPr id="5" name="0DB8569A-AB5E-4219-A236-D4B22C5BA3EF">
            <a:extLst>
              <a:ext uri="{FF2B5EF4-FFF2-40B4-BE49-F238E27FC236}">
                <a16:creationId xmlns:a16="http://schemas.microsoft.com/office/drawing/2014/main" id="{A30B3AC4-7A6B-4B76-879B-59E73477F939}"/>
              </a:ext>
            </a:extLst>
          </p:cNvPr>
          <p:cNvPicPr/>
          <p:nvPr/>
        </p:nvPicPr>
        <p:blipFill rotWithShape="1">
          <a:blip r:embed="rId4" r:link="rId5">
            <a:extLst>
              <a:ext uri="{28A0092B-C50C-407E-A947-70E740481C1C}">
                <a14:useLocalDpi xmlns:a14="http://schemas.microsoft.com/office/drawing/2010/main" val="0"/>
              </a:ext>
            </a:extLst>
          </a:blip>
          <a:srcRect l="-248" t="8046" r="248" b="-230"/>
          <a:stretch>
            <a:fillRect/>
          </a:stretch>
        </p:blipFill>
        <p:spPr bwMode="auto">
          <a:xfrm>
            <a:off x="5184775" y="4019550"/>
            <a:ext cx="4391025" cy="2546350"/>
          </a:xfrm>
          <a:prstGeom prst="rect">
            <a:avLst/>
          </a:prstGeom>
          <a:noFill/>
          <a:ln w="63500">
            <a:solidFill>
              <a:schemeClr val="accent2">
                <a:lumMod val="75000"/>
              </a:schemeClr>
            </a:solidFill>
          </a:ln>
        </p:spPr>
      </p:pic>
      <p:pic>
        <p:nvPicPr>
          <p:cNvPr id="6" name="Picture 5">
            <a:extLst>
              <a:ext uri="{FF2B5EF4-FFF2-40B4-BE49-F238E27FC236}">
                <a16:creationId xmlns:a16="http://schemas.microsoft.com/office/drawing/2014/main" id="{ABEA906E-3E9C-4FA1-B6A0-A5DDED7302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23890" y="223063"/>
            <a:ext cx="1750610" cy="1707337"/>
          </a:xfrm>
          <a:prstGeom prst="rect">
            <a:avLst/>
          </a:prstGeom>
        </p:spPr>
      </p:pic>
    </p:spTree>
    <p:extLst>
      <p:ext uri="{BB962C8B-B14F-4D97-AF65-F5344CB8AC3E}">
        <p14:creationId xmlns:p14="http://schemas.microsoft.com/office/powerpoint/2010/main" val="721645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FD166-41BF-4C62-ACFA-AFA4E66B598A}"/>
              </a:ext>
            </a:extLst>
          </p:cNvPr>
          <p:cNvSpPr>
            <a:spLocks noGrp="1"/>
          </p:cNvSpPr>
          <p:nvPr>
            <p:ph type="title"/>
          </p:nvPr>
        </p:nvSpPr>
        <p:spPr/>
        <p:txBody>
          <a:bodyPr/>
          <a:lstStyle/>
          <a:p>
            <a:r>
              <a:rPr lang="en-GB" u="sng" dirty="0"/>
              <a:t>Schools</a:t>
            </a:r>
            <a:r>
              <a:rPr lang="en-GB" dirty="0"/>
              <a:t> </a:t>
            </a:r>
          </a:p>
        </p:txBody>
      </p:sp>
      <p:sp>
        <p:nvSpPr>
          <p:cNvPr id="5" name="Content Placeholder 4">
            <a:extLst>
              <a:ext uri="{FF2B5EF4-FFF2-40B4-BE49-F238E27FC236}">
                <a16:creationId xmlns:a16="http://schemas.microsoft.com/office/drawing/2014/main" id="{30D6D577-4F7F-4086-9E38-1C2C13B165B0}"/>
              </a:ext>
            </a:extLst>
          </p:cNvPr>
          <p:cNvSpPr>
            <a:spLocks noGrp="1"/>
          </p:cNvSpPr>
          <p:nvPr>
            <p:ph sz="half" idx="2"/>
          </p:nvPr>
        </p:nvSpPr>
        <p:spPr>
          <a:xfrm>
            <a:off x="409045" y="1501972"/>
            <a:ext cx="9369955" cy="4174928"/>
          </a:xfrm>
        </p:spPr>
        <p:txBody>
          <a:bodyPr>
            <a:normAutofit/>
          </a:bodyPr>
          <a:lstStyle/>
          <a:p>
            <a:r>
              <a:rPr lang="en-GB" dirty="0"/>
              <a:t>Unfortunately due to Covid no County/Regional or National Schools fixtures were played.</a:t>
            </a:r>
          </a:p>
          <a:p>
            <a:endParaRPr lang="en-GB" dirty="0"/>
          </a:p>
          <a:p>
            <a:endParaRPr lang="en-GB" dirty="0"/>
          </a:p>
          <a:p>
            <a:endParaRPr lang="en-GB" dirty="0"/>
          </a:p>
          <a:p>
            <a:r>
              <a:rPr lang="en-GB" dirty="0"/>
              <a:t>Due to COVID-19 EN - National Clubs did not take place</a:t>
            </a:r>
          </a:p>
          <a:p>
            <a:endParaRPr lang="en-GB" dirty="0"/>
          </a:p>
        </p:txBody>
      </p:sp>
      <p:sp>
        <p:nvSpPr>
          <p:cNvPr id="9" name="Title 1">
            <a:extLst>
              <a:ext uri="{FF2B5EF4-FFF2-40B4-BE49-F238E27FC236}">
                <a16:creationId xmlns:a16="http://schemas.microsoft.com/office/drawing/2014/main" id="{993D6F52-A751-465A-8391-679093B78B07}"/>
              </a:ext>
            </a:extLst>
          </p:cNvPr>
          <p:cNvSpPr txBox="1">
            <a:spLocks/>
          </p:cNvSpPr>
          <p:nvPr/>
        </p:nvSpPr>
        <p:spPr>
          <a:xfrm>
            <a:off x="677334" y="2590799"/>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u="sng" dirty="0"/>
              <a:t>National Competition</a:t>
            </a:r>
          </a:p>
        </p:txBody>
      </p:sp>
      <p:pic>
        <p:nvPicPr>
          <p:cNvPr id="14" name="Picture 13">
            <a:extLst>
              <a:ext uri="{FF2B5EF4-FFF2-40B4-BE49-F238E27FC236}">
                <a16:creationId xmlns:a16="http://schemas.microsoft.com/office/drawing/2014/main" id="{D4574E16-4035-4A45-9291-0A5853578F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3890" y="223063"/>
            <a:ext cx="1750610" cy="1707337"/>
          </a:xfrm>
          <a:prstGeom prst="rect">
            <a:avLst/>
          </a:prstGeom>
        </p:spPr>
      </p:pic>
    </p:spTree>
    <p:extLst>
      <p:ext uri="{BB962C8B-B14F-4D97-AF65-F5344CB8AC3E}">
        <p14:creationId xmlns:p14="http://schemas.microsoft.com/office/powerpoint/2010/main" val="2240314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A8129-F300-4CD7-8EF4-366D05FFBE70}"/>
              </a:ext>
            </a:extLst>
          </p:cNvPr>
          <p:cNvSpPr>
            <a:spLocks noGrp="1"/>
          </p:cNvSpPr>
          <p:nvPr>
            <p:ph type="title"/>
          </p:nvPr>
        </p:nvSpPr>
        <p:spPr/>
        <p:txBody>
          <a:bodyPr/>
          <a:lstStyle/>
          <a:p>
            <a:r>
              <a:rPr lang="en-GB" u="sng" dirty="0"/>
              <a:t>Development</a:t>
            </a:r>
            <a:r>
              <a:rPr lang="en-GB" dirty="0"/>
              <a:t> – Abbey Barry</a:t>
            </a:r>
          </a:p>
        </p:txBody>
      </p:sp>
      <p:pic>
        <p:nvPicPr>
          <p:cNvPr id="9" name="Picture 8">
            <a:extLst>
              <a:ext uri="{FF2B5EF4-FFF2-40B4-BE49-F238E27FC236}">
                <a16:creationId xmlns:a16="http://schemas.microsoft.com/office/drawing/2014/main" id="{2F82A5EA-64F4-4369-99DC-9B7B85067D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3890" y="223063"/>
            <a:ext cx="1750610" cy="1707337"/>
          </a:xfrm>
          <a:prstGeom prst="rect">
            <a:avLst/>
          </a:prstGeom>
        </p:spPr>
      </p:pic>
    </p:spTree>
    <p:extLst>
      <p:ext uri="{BB962C8B-B14F-4D97-AF65-F5344CB8AC3E}">
        <p14:creationId xmlns:p14="http://schemas.microsoft.com/office/powerpoint/2010/main" val="344710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17A73-BB24-4BAA-8835-897FC2FB4258}"/>
              </a:ext>
            </a:extLst>
          </p:cNvPr>
          <p:cNvSpPr>
            <a:spLocks noGrp="1"/>
          </p:cNvSpPr>
          <p:nvPr>
            <p:ph type="title"/>
          </p:nvPr>
        </p:nvSpPr>
        <p:spPr/>
        <p:txBody>
          <a:bodyPr/>
          <a:lstStyle/>
          <a:p>
            <a:r>
              <a:rPr lang="en-GB" u="sng" dirty="0"/>
              <a:t>Volunteers</a:t>
            </a:r>
          </a:p>
        </p:txBody>
      </p:sp>
      <p:sp>
        <p:nvSpPr>
          <p:cNvPr id="4" name="Content Placeholder 3">
            <a:extLst>
              <a:ext uri="{FF2B5EF4-FFF2-40B4-BE49-F238E27FC236}">
                <a16:creationId xmlns:a16="http://schemas.microsoft.com/office/drawing/2014/main" id="{33D5B544-B77C-4ACD-AFC1-E7023276D818}"/>
              </a:ext>
            </a:extLst>
          </p:cNvPr>
          <p:cNvSpPr>
            <a:spLocks noGrp="1"/>
          </p:cNvSpPr>
          <p:nvPr>
            <p:ph sz="half" idx="2"/>
          </p:nvPr>
        </p:nvSpPr>
        <p:spPr>
          <a:xfrm>
            <a:off x="537634" y="1369482"/>
            <a:ext cx="10320866" cy="3012018"/>
          </a:xfrm>
        </p:spPr>
        <p:txBody>
          <a:bodyPr>
            <a:normAutofit fontScale="92500" lnSpcReduction="20000"/>
          </a:bodyPr>
          <a:lstStyle/>
          <a:p>
            <a:r>
              <a:rPr lang="en-GB" sz="2000" dirty="0">
                <a:latin typeface="Calibri" panose="020F0502020204030204" pitchFamily="34" charset="0"/>
                <a:cs typeface="Calibri" panose="020F0502020204030204" pitchFamily="34" charset="0"/>
              </a:rPr>
              <a:t>Netball would not have survived Covid without the wonderful Volunteers we have in our </a:t>
            </a:r>
          </a:p>
          <a:p>
            <a:pPr marL="0" indent="0">
              <a:buNone/>
            </a:pPr>
            <a:r>
              <a:rPr lang="en-GB" sz="2000" dirty="0">
                <a:latin typeface="Calibri" panose="020F0502020204030204" pitchFamily="34" charset="0"/>
                <a:cs typeface="Calibri" panose="020F0502020204030204" pitchFamily="34" charset="0"/>
              </a:rPr>
              <a:t>County – so thank you to each and everyone of you!</a:t>
            </a:r>
          </a:p>
          <a:p>
            <a:r>
              <a:rPr lang="en-GB" sz="2000" dirty="0">
                <a:latin typeface="Calibri" panose="020F0502020204030204" pitchFamily="34" charset="0"/>
                <a:cs typeface="Calibri" panose="020F0502020204030204" pitchFamily="34" charset="0"/>
              </a:rPr>
              <a:t>England Netball ran their first ever on line Goalden Globes in December where a number of volunteers were nominated for </a:t>
            </a:r>
            <a:r>
              <a:rPr lang="en-GB" sz="2000" dirty="0">
                <a:effectLst/>
                <a:latin typeface="Calibri" panose="020F0502020204030204" pitchFamily="34" charset="0"/>
                <a:ea typeface="Times New Roman" panose="02020603050405020304" pitchFamily="18" charset="0"/>
                <a:cs typeface="Calibri" panose="020F0502020204030204" pitchFamily="34" charset="0"/>
              </a:rPr>
              <a:t>#RiseAgain Champion Award.</a:t>
            </a:r>
          </a:p>
          <a:p>
            <a:r>
              <a:rPr lang="en-GB" sz="2000" dirty="0">
                <a:latin typeface="Calibri" panose="020F0502020204030204" pitchFamily="34" charset="0"/>
                <a:cs typeface="Calibri" panose="020F0502020204030204" pitchFamily="34" charset="0"/>
              </a:rPr>
              <a:t>North West Netball also ran their Goalden Globes via Zoom</a:t>
            </a:r>
          </a:p>
          <a:p>
            <a:pPr marL="0" indent="0">
              <a:buNone/>
            </a:pPr>
            <a:r>
              <a:rPr lang="en-GB" sz="2000" dirty="0">
                <a:latin typeface="Calibri" panose="020F0502020204030204" pitchFamily="34" charset="0"/>
                <a:cs typeface="Calibri" panose="020F0502020204030204" pitchFamily="34" charset="0"/>
              </a:rPr>
              <a:t>North West Netball then ran their Celebration of Volunteers in September for the 20/21 and this was held in Warrington and it was lovely to see so many wonderful volunteers together  in a room together. We has 3 nominations for Greater Manchester volunteers and I’m very proud to say they all were awarded with a Gold Award on the evening in recognition of their hard work and commitment to the game we love.</a:t>
            </a:r>
          </a:p>
        </p:txBody>
      </p:sp>
      <p:pic>
        <p:nvPicPr>
          <p:cNvPr id="3084" name="Picture 12" descr="An image from the NW Netball 2021 Volunteer Celebration Awards at the Park Hotel, Warrington on Saturday 11 September 2021.">
            <a:extLst>
              <a:ext uri="{FF2B5EF4-FFF2-40B4-BE49-F238E27FC236}">
                <a16:creationId xmlns:a16="http://schemas.microsoft.com/office/drawing/2014/main" id="{42A78D35-7DB5-4C11-ACA9-430ED197F3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250" y="4254501"/>
            <a:ext cx="1905000" cy="1905000"/>
          </a:xfrm>
          <a:prstGeom prst="rect">
            <a:avLst/>
          </a:prstGeom>
          <a:noFill/>
          <a:ln w="63500">
            <a:solidFill>
              <a:schemeClr val="accent2">
                <a:lumMod val="75000"/>
              </a:schemeClr>
            </a:solidFill>
          </a:ln>
          <a:extLst>
            <a:ext uri="{909E8E84-426E-40DD-AFC4-6F175D3DCCD1}">
              <a14:hiddenFill xmlns:a14="http://schemas.microsoft.com/office/drawing/2010/main">
                <a:solidFill>
                  <a:srgbClr val="FFFFFF"/>
                </a:solidFill>
              </a14:hiddenFill>
            </a:ext>
          </a:extLst>
        </p:spPr>
      </p:pic>
      <p:pic>
        <p:nvPicPr>
          <p:cNvPr id="9" name="FF0E6DF3-0D77-4CBA-A9C9-478A71E0135D">
            <a:extLst>
              <a:ext uri="{FF2B5EF4-FFF2-40B4-BE49-F238E27FC236}">
                <a16:creationId xmlns:a16="http://schemas.microsoft.com/office/drawing/2014/main" id="{CB44DC46-1542-44F6-AEF5-EE42B568B88F}"/>
              </a:ext>
            </a:extLst>
          </p:cNvPr>
          <p:cNvPicPr/>
          <p:nvPr/>
        </p:nvPicPr>
        <p:blipFill rotWithShape="1">
          <a:blip r:embed="rId3" r:link="rId4">
            <a:extLst>
              <a:ext uri="{28A0092B-C50C-407E-A947-70E740481C1C}">
                <a14:useLocalDpi xmlns:a14="http://schemas.microsoft.com/office/drawing/2010/main" val="0"/>
              </a:ext>
            </a:extLst>
          </a:blip>
          <a:srcRect l="4590" t="4054" b="37153"/>
          <a:stretch>
            <a:fillRect/>
          </a:stretch>
        </p:blipFill>
        <p:spPr bwMode="auto">
          <a:xfrm>
            <a:off x="2400300" y="4188936"/>
            <a:ext cx="3695700" cy="2364263"/>
          </a:xfrm>
          <a:prstGeom prst="rect">
            <a:avLst/>
          </a:prstGeom>
          <a:noFill/>
          <a:ln w="63500">
            <a:solidFill>
              <a:schemeClr val="accent2">
                <a:lumMod val="75000"/>
              </a:schemeClr>
            </a:solidFill>
          </a:ln>
        </p:spPr>
      </p:pic>
      <p:sp>
        <p:nvSpPr>
          <p:cNvPr id="6" name="TextBox 5">
            <a:extLst>
              <a:ext uri="{FF2B5EF4-FFF2-40B4-BE49-F238E27FC236}">
                <a16:creationId xmlns:a16="http://schemas.microsoft.com/office/drawing/2014/main" id="{5D6AD259-044E-4B54-B937-1A51F009FFDC}"/>
              </a:ext>
            </a:extLst>
          </p:cNvPr>
          <p:cNvSpPr txBox="1"/>
          <p:nvPr/>
        </p:nvSpPr>
        <p:spPr>
          <a:xfrm>
            <a:off x="8543925" y="4402718"/>
            <a:ext cx="2336800" cy="1477328"/>
          </a:xfrm>
          <a:prstGeom prst="rect">
            <a:avLst/>
          </a:prstGeom>
          <a:noFill/>
        </p:spPr>
        <p:txBody>
          <a:bodyPr wrap="square" rtlCol="0">
            <a:spAutoFit/>
          </a:bodyPr>
          <a:lstStyle/>
          <a:p>
            <a:pPr algn="ctr"/>
            <a:r>
              <a:rPr lang="en-GB" dirty="0"/>
              <a:t>Ruby Campbell was also presented with the Chris Brien Performance Award for Manchester</a:t>
            </a:r>
          </a:p>
        </p:txBody>
      </p:sp>
      <p:pic>
        <p:nvPicPr>
          <p:cNvPr id="11" name="Picture 10">
            <a:extLst>
              <a:ext uri="{FF2B5EF4-FFF2-40B4-BE49-F238E27FC236}">
                <a16:creationId xmlns:a16="http://schemas.microsoft.com/office/drawing/2014/main" id="{48FB4508-59DD-45D6-A495-FD193E6140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3890" y="223063"/>
            <a:ext cx="1750610" cy="1707337"/>
          </a:xfrm>
          <a:prstGeom prst="rect">
            <a:avLst/>
          </a:prstGeom>
        </p:spPr>
      </p:pic>
      <p:sp>
        <p:nvSpPr>
          <p:cNvPr id="7" name="TextBox 6">
            <a:extLst>
              <a:ext uri="{FF2B5EF4-FFF2-40B4-BE49-F238E27FC236}">
                <a16:creationId xmlns:a16="http://schemas.microsoft.com/office/drawing/2014/main" id="{B58F1377-F247-44DC-BA46-420AE7B4FE3F}"/>
              </a:ext>
            </a:extLst>
          </p:cNvPr>
          <p:cNvSpPr txBox="1"/>
          <p:nvPr/>
        </p:nvSpPr>
        <p:spPr>
          <a:xfrm>
            <a:off x="636587" y="4341282"/>
            <a:ext cx="1495425" cy="923330"/>
          </a:xfrm>
          <a:prstGeom prst="rect">
            <a:avLst/>
          </a:prstGeom>
          <a:noFill/>
        </p:spPr>
        <p:txBody>
          <a:bodyPr wrap="square" rtlCol="0">
            <a:spAutoFit/>
          </a:bodyPr>
          <a:lstStyle/>
          <a:p>
            <a:r>
              <a:rPr lang="en-GB" dirty="0"/>
              <a:t>Jean Leigh</a:t>
            </a:r>
          </a:p>
          <a:p>
            <a:r>
              <a:rPr lang="en-GB" dirty="0"/>
              <a:t>Joan Dunn</a:t>
            </a:r>
          </a:p>
          <a:p>
            <a:r>
              <a:rPr lang="en-GB" dirty="0"/>
              <a:t>Sam Longley</a:t>
            </a:r>
          </a:p>
        </p:txBody>
      </p:sp>
    </p:spTree>
    <p:extLst>
      <p:ext uri="{BB962C8B-B14F-4D97-AF65-F5344CB8AC3E}">
        <p14:creationId xmlns:p14="http://schemas.microsoft.com/office/powerpoint/2010/main" val="25637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DBBB3-2C65-4B77-A265-616B2FBF4236}"/>
              </a:ext>
            </a:extLst>
          </p:cNvPr>
          <p:cNvSpPr>
            <a:spLocks noGrp="1"/>
          </p:cNvSpPr>
          <p:nvPr>
            <p:ph type="title"/>
          </p:nvPr>
        </p:nvSpPr>
        <p:spPr>
          <a:xfrm>
            <a:off x="675745" y="647700"/>
            <a:ext cx="8596668" cy="1320800"/>
          </a:xfrm>
        </p:spPr>
        <p:txBody>
          <a:bodyPr/>
          <a:lstStyle/>
          <a:p>
            <a:r>
              <a:rPr lang="en-GB" u="sng" dirty="0"/>
              <a:t>Sad News</a:t>
            </a:r>
          </a:p>
        </p:txBody>
      </p:sp>
      <p:sp>
        <p:nvSpPr>
          <p:cNvPr id="4" name="Content Placeholder 3">
            <a:extLst>
              <a:ext uri="{FF2B5EF4-FFF2-40B4-BE49-F238E27FC236}">
                <a16:creationId xmlns:a16="http://schemas.microsoft.com/office/drawing/2014/main" id="{D2B1BE87-4A3B-4593-A5A0-E4CD3DC1CB9B}"/>
              </a:ext>
            </a:extLst>
          </p:cNvPr>
          <p:cNvSpPr>
            <a:spLocks noGrp="1"/>
          </p:cNvSpPr>
          <p:nvPr>
            <p:ph sz="half" idx="2"/>
          </p:nvPr>
        </p:nvSpPr>
        <p:spPr>
          <a:xfrm>
            <a:off x="802746" y="1479155"/>
            <a:ext cx="8596668" cy="831455"/>
          </a:xfrm>
        </p:spPr>
        <p:txBody>
          <a:bodyPr/>
          <a:lstStyle/>
          <a:p>
            <a:r>
              <a:rPr lang="en-GB" dirty="0"/>
              <a:t>We were saddened to hear about the sudden passing of one of our County Legends Iris McGarva – our thoughts go to her family and friends.</a:t>
            </a:r>
          </a:p>
        </p:txBody>
      </p:sp>
      <p:pic>
        <p:nvPicPr>
          <p:cNvPr id="5" name="1C48978B-3F76-4D88-A3EB-CB377700FBA2">
            <a:extLst>
              <a:ext uri="{FF2B5EF4-FFF2-40B4-BE49-F238E27FC236}">
                <a16:creationId xmlns:a16="http://schemas.microsoft.com/office/drawing/2014/main" id="{FFEE41E5-0560-4320-994A-D5DD668C8BF3}"/>
              </a:ext>
            </a:extLst>
          </p:cNvPr>
          <p:cNvPicPr/>
          <p:nvPr/>
        </p:nvPicPr>
        <p:blipFill rotWithShape="1">
          <a:blip r:embed="rId2" r:link="rId3">
            <a:extLst>
              <a:ext uri="{28A0092B-C50C-407E-A947-70E740481C1C}">
                <a14:useLocalDpi xmlns:a14="http://schemas.microsoft.com/office/drawing/2010/main" val="0"/>
              </a:ext>
            </a:extLst>
          </a:blip>
          <a:srcRect t="11644" b="10274"/>
          <a:stretch>
            <a:fillRect/>
          </a:stretch>
        </p:blipFill>
        <p:spPr bwMode="auto">
          <a:xfrm>
            <a:off x="947564" y="2933700"/>
            <a:ext cx="3891136" cy="2895600"/>
          </a:xfrm>
          <a:prstGeom prst="rect">
            <a:avLst/>
          </a:prstGeom>
          <a:noFill/>
          <a:ln w="63500">
            <a:solidFill>
              <a:schemeClr val="accent2">
                <a:lumMod val="75000"/>
              </a:schemeClr>
            </a:solidFill>
          </a:ln>
        </p:spPr>
      </p:pic>
      <p:sp>
        <p:nvSpPr>
          <p:cNvPr id="3" name="TextBox 2">
            <a:extLst>
              <a:ext uri="{FF2B5EF4-FFF2-40B4-BE49-F238E27FC236}">
                <a16:creationId xmlns:a16="http://schemas.microsoft.com/office/drawing/2014/main" id="{3C5A4F7D-19EE-44A5-8E76-49FA7BBAB32B}"/>
              </a:ext>
            </a:extLst>
          </p:cNvPr>
          <p:cNvSpPr txBox="1"/>
          <p:nvPr/>
        </p:nvSpPr>
        <p:spPr>
          <a:xfrm>
            <a:off x="6096000" y="2310610"/>
            <a:ext cx="3891136" cy="1477328"/>
          </a:xfrm>
          <a:prstGeom prst="rect">
            <a:avLst/>
          </a:prstGeom>
          <a:noFill/>
        </p:spPr>
        <p:txBody>
          <a:bodyPr wrap="square" rtlCol="0">
            <a:spAutoFit/>
          </a:bodyPr>
          <a:lstStyle/>
          <a:p>
            <a:r>
              <a:rPr lang="en-GB" dirty="0"/>
              <a:t>We were also saddened to hear about the passing of one of Rochdale’s founders – Beryl Smith – our thoughts are with her family and friends also.</a:t>
            </a:r>
          </a:p>
        </p:txBody>
      </p:sp>
      <p:pic>
        <p:nvPicPr>
          <p:cNvPr id="7" name="0B6ECA7F-F021-4587-BBBB-2A9A03CB80B9">
            <a:extLst>
              <a:ext uri="{FF2B5EF4-FFF2-40B4-BE49-F238E27FC236}">
                <a16:creationId xmlns:a16="http://schemas.microsoft.com/office/drawing/2014/main" id="{156C87D0-CDB4-494A-9636-B452B57A1136}"/>
              </a:ext>
            </a:extLst>
          </p:cNvPr>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6996286" y="4028122"/>
            <a:ext cx="2090564" cy="2507655"/>
          </a:xfrm>
          <a:prstGeom prst="rect">
            <a:avLst/>
          </a:prstGeom>
          <a:noFill/>
          <a:ln w="50800">
            <a:solidFill>
              <a:schemeClr val="accent1"/>
            </a:solidFill>
          </a:ln>
        </p:spPr>
      </p:pic>
      <p:pic>
        <p:nvPicPr>
          <p:cNvPr id="8" name="Picture 7">
            <a:extLst>
              <a:ext uri="{FF2B5EF4-FFF2-40B4-BE49-F238E27FC236}">
                <a16:creationId xmlns:a16="http://schemas.microsoft.com/office/drawing/2014/main" id="{90E76701-3F1F-49B5-84EA-132D93E448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23890" y="223063"/>
            <a:ext cx="1750610" cy="1707337"/>
          </a:xfrm>
          <a:prstGeom prst="rect">
            <a:avLst/>
          </a:prstGeom>
        </p:spPr>
      </p:pic>
    </p:spTree>
    <p:extLst>
      <p:ext uri="{BB962C8B-B14F-4D97-AF65-F5344CB8AC3E}">
        <p14:creationId xmlns:p14="http://schemas.microsoft.com/office/powerpoint/2010/main" val="2062178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C4843-0418-4FA1-9536-8EB905FB27C6}"/>
              </a:ext>
            </a:extLst>
          </p:cNvPr>
          <p:cNvSpPr>
            <a:spLocks noGrp="1"/>
          </p:cNvSpPr>
          <p:nvPr>
            <p:ph type="title"/>
          </p:nvPr>
        </p:nvSpPr>
        <p:spPr/>
        <p:txBody>
          <a:bodyPr/>
          <a:lstStyle/>
          <a:p>
            <a:r>
              <a:rPr lang="en-GB" u="sng" dirty="0"/>
              <a:t>Retirement News</a:t>
            </a:r>
          </a:p>
        </p:txBody>
      </p:sp>
      <p:sp>
        <p:nvSpPr>
          <p:cNvPr id="3" name="Text Placeholder 2">
            <a:extLst>
              <a:ext uri="{FF2B5EF4-FFF2-40B4-BE49-F238E27FC236}">
                <a16:creationId xmlns:a16="http://schemas.microsoft.com/office/drawing/2014/main" id="{F6195837-27D9-4B37-8E93-B595E6797F35}"/>
              </a:ext>
            </a:extLst>
          </p:cNvPr>
          <p:cNvSpPr>
            <a:spLocks noGrp="1"/>
          </p:cNvSpPr>
          <p:nvPr>
            <p:ph type="body" idx="1"/>
          </p:nvPr>
        </p:nvSpPr>
        <p:spPr>
          <a:xfrm>
            <a:off x="729635" y="2921000"/>
            <a:ext cx="8873066" cy="279400"/>
          </a:xfrm>
        </p:spPr>
        <p:txBody>
          <a:bodyPr/>
          <a:lstStyle/>
          <a:p>
            <a:r>
              <a:rPr lang="en-GB" dirty="0"/>
              <a:t>Some very special legends of the game have decided the time has come to retire. We owe them a massive thank you for all their hard work, dedication and commitment to the sport for such a long long time – it will not be the same without you around!</a:t>
            </a:r>
          </a:p>
        </p:txBody>
      </p:sp>
      <p:sp>
        <p:nvSpPr>
          <p:cNvPr id="8" name="TextBox 7">
            <a:extLst>
              <a:ext uri="{FF2B5EF4-FFF2-40B4-BE49-F238E27FC236}">
                <a16:creationId xmlns:a16="http://schemas.microsoft.com/office/drawing/2014/main" id="{1180CBC8-A811-4B69-8754-0B8D72D2CE1F}"/>
              </a:ext>
            </a:extLst>
          </p:cNvPr>
          <p:cNvSpPr txBox="1"/>
          <p:nvPr/>
        </p:nvSpPr>
        <p:spPr>
          <a:xfrm>
            <a:off x="1397000" y="3250684"/>
            <a:ext cx="2400300" cy="707886"/>
          </a:xfrm>
          <a:prstGeom prst="rect">
            <a:avLst/>
          </a:prstGeom>
          <a:noFill/>
        </p:spPr>
        <p:txBody>
          <a:bodyPr wrap="square" rtlCol="0">
            <a:spAutoFit/>
          </a:bodyPr>
          <a:lstStyle/>
          <a:p>
            <a:pPr algn="ctr"/>
            <a:r>
              <a:rPr lang="en-GB" sz="2000" dirty="0">
                <a:solidFill>
                  <a:schemeClr val="accent1"/>
                </a:solidFill>
              </a:rPr>
              <a:t>Trafford Junior NC – Jean Leigh</a:t>
            </a:r>
          </a:p>
        </p:txBody>
      </p:sp>
      <p:sp>
        <p:nvSpPr>
          <p:cNvPr id="9" name="TextBox 8">
            <a:extLst>
              <a:ext uri="{FF2B5EF4-FFF2-40B4-BE49-F238E27FC236}">
                <a16:creationId xmlns:a16="http://schemas.microsoft.com/office/drawing/2014/main" id="{A577654C-05E8-4196-87A3-CFEF8D3A69BE}"/>
              </a:ext>
            </a:extLst>
          </p:cNvPr>
          <p:cNvSpPr txBox="1"/>
          <p:nvPr/>
        </p:nvSpPr>
        <p:spPr>
          <a:xfrm>
            <a:off x="5588000" y="3228945"/>
            <a:ext cx="4737099" cy="707886"/>
          </a:xfrm>
          <a:prstGeom prst="rect">
            <a:avLst/>
          </a:prstGeom>
          <a:noFill/>
        </p:spPr>
        <p:txBody>
          <a:bodyPr wrap="square" rtlCol="0">
            <a:spAutoFit/>
          </a:bodyPr>
          <a:lstStyle/>
          <a:p>
            <a:pPr algn="ctr"/>
            <a:r>
              <a:rPr lang="en-GB" sz="2000" dirty="0">
                <a:solidFill>
                  <a:schemeClr val="accent1"/>
                </a:solidFill>
              </a:rPr>
              <a:t>Tameside (Stamford) NC</a:t>
            </a:r>
          </a:p>
          <a:p>
            <a:pPr algn="ctr"/>
            <a:r>
              <a:rPr lang="en-GB" sz="2000" dirty="0">
                <a:solidFill>
                  <a:schemeClr val="accent1"/>
                </a:solidFill>
              </a:rPr>
              <a:t> –Jean Beresford &amp; Kath Eddlestone</a:t>
            </a:r>
          </a:p>
        </p:txBody>
      </p:sp>
      <p:pic>
        <p:nvPicPr>
          <p:cNvPr id="10" name="34F398D7-66B1-4D8E-846C-22D6B858855C">
            <a:extLst>
              <a:ext uri="{FF2B5EF4-FFF2-40B4-BE49-F238E27FC236}">
                <a16:creationId xmlns:a16="http://schemas.microsoft.com/office/drawing/2014/main" id="{6C4214C3-5DDC-48E2-B72F-6162E4CA8E70}"/>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6512676" y="4152900"/>
            <a:ext cx="2546350" cy="2181225"/>
          </a:xfrm>
          <a:prstGeom prst="rect">
            <a:avLst/>
          </a:prstGeom>
          <a:noFill/>
          <a:ln w="63500">
            <a:solidFill>
              <a:schemeClr val="accent2">
                <a:lumMod val="75000"/>
              </a:schemeClr>
            </a:solidFill>
          </a:ln>
        </p:spPr>
      </p:pic>
      <p:pic>
        <p:nvPicPr>
          <p:cNvPr id="11" name="276AFBA2-9B1C-4B5B-B22A-25B0B32E0DC8">
            <a:extLst>
              <a:ext uri="{FF2B5EF4-FFF2-40B4-BE49-F238E27FC236}">
                <a16:creationId xmlns:a16="http://schemas.microsoft.com/office/drawing/2014/main" id="{A2399DFB-D1BE-4780-A872-0C590A08CFA0}"/>
              </a:ext>
            </a:extLst>
          </p:cNvPr>
          <p:cNvPicPr/>
          <p:nvPr/>
        </p:nvPicPr>
        <p:blipFill rotWithShape="1">
          <a:blip r:embed="rId4" r:link="rId5">
            <a:extLst>
              <a:ext uri="{28A0092B-C50C-407E-A947-70E740481C1C}">
                <a14:useLocalDpi xmlns:a14="http://schemas.microsoft.com/office/drawing/2010/main" val="0"/>
              </a:ext>
            </a:extLst>
          </a:blip>
          <a:srcRect t="7010" b="48702"/>
          <a:stretch>
            <a:fillRect/>
          </a:stretch>
        </p:blipFill>
        <p:spPr bwMode="auto">
          <a:xfrm>
            <a:off x="1581150" y="4008854"/>
            <a:ext cx="1866900" cy="2615858"/>
          </a:xfrm>
          <a:prstGeom prst="rect">
            <a:avLst/>
          </a:prstGeom>
          <a:noFill/>
          <a:ln w="63500">
            <a:solidFill>
              <a:schemeClr val="accent2">
                <a:lumMod val="75000"/>
              </a:schemeClr>
            </a:solidFill>
          </a:ln>
        </p:spPr>
      </p:pic>
      <p:pic>
        <p:nvPicPr>
          <p:cNvPr id="12" name="Picture 11">
            <a:extLst>
              <a:ext uri="{FF2B5EF4-FFF2-40B4-BE49-F238E27FC236}">
                <a16:creationId xmlns:a16="http://schemas.microsoft.com/office/drawing/2014/main" id="{38804585-90B8-40A9-84BB-7A1266C1AC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23890" y="223063"/>
            <a:ext cx="1750610" cy="1707337"/>
          </a:xfrm>
          <a:prstGeom prst="rect">
            <a:avLst/>
          </a:prstGeom>
        </p:spPr>
      </p:pic>
    </p:spTree>
    <p:extLst>
      <p:ext uri="{BB962C8B-B14F-4D97-AF65-F5344CB8AC3E}">
        <p14:creationId xmlns:p14="http://schemas.microsoft.com/office/powerpoint/2010/main" val="22804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2E766-F443-4311-9496-638180472672}"/>
              </a:ext>
            </a:extLst>
          </p:cNvPr>
          <p:cNvSpPr>
            <a:spLocks noGrp="1"/>
          </p:cNvSpPr>
          <p:nvPr>
            <p:ph type="title"/>
          </p:nvPr>
        </p:nvSpPr>
        <p:spPr>
          <a:xfrm>
            <a:off x="677334" y="571500"/>
            <a:ext cx="8596668" cy="1320800"/>
          </a:xfrm>
        </p:spPr>
        <p:txBody>
          <a:bodyPr/>
          <a:lstStyle/>
          <a:p>
            <a:r>
              <a:rPr lang="en-GB" u="sng" dirty="0"/>
              <a:t>2021/2022</a:t>
            </a:r>
          </a:p>
        </p:txBody>
      </p:sp>
      <p:sp>
        <p:nvSpPr>
          <p:cNvPr id="4" name="Content Placeholder 3">
            <a:extLst>
              <a:ext uri="{FF2B5EF4-FFF2-40B4-BE49-F238E27FC236}">
                <a16:creationId xmlns:a16="http://schemas.microsoft.com/office/drawing/2014/main" id="{751FA5EF-FB68-49A7-8BCC-3DCBDF88089D}"/>
              </a:ext>
            </a:extLst>
          </p:cNvPr>
          <p:cNvSpPr>
            <a:spLocks noGrp="1"/>
          </p:cNvSpPr>
          <p:nvPr>
            <p:ph sz="half" idx="2"/>
          </p:nvPr>
        </p:nvSpPr>
        <p:spPr>
          <a:xfrm>
            <a:off x="1109134" y="1325428"/>
            <a:ext cx="8949266" cy="4795971"/>
          </a:xfrm>
        </p:spPr>
        <p:txBody>
          <a:bodyPr>
            <a:normAutofit fontScale="85000" lnSpcReduction="20000"/>
          </a:bodyPr>
          <a:lstStyle/>
          <a:p>
            <a:pPr>
              <a:lnSpc>
                <a:spcPct val="200000"/>
              </a:lnSpc>
            </a:pPr>
            <a:r>
              <a:rPr lang="en-GB" dirty="0"/>
              <a:t>Covid is still here so we must take it in consideration and prepare accordingly</a:t>
            </a:r>
          </a:p>
          <a:p>
            <a:pPr>
              <a:lnSpc>
                <a:spcPct val="200000"/>
              </a:lnSpc>
            </a:pPr>
            <a:r>
              <a:rPr lang="en-GB" dirty="0"/>
              <a:t>Junior league will have an Elite section Oct – Dec with the top 2 teams in Under 14 and Under 16 qualifying for the regional league</a:t>
            </a:r>
          </a:p>
          <a:p>
            <a:pPr>
              <a:lnSpc>
                <a:spcPct val="200000"/>
              </a:lnSpc>
            </a:pPr>
            <a:r>
              <a:rPr lang="en-GB" dirty="0"/>
              <a:t>Development league being played January – July along side second phase of Elite league</a:t>
            </a:r>
          </a:p>
          <a:p>
            <a:pPr>
              <a:lnSpc>
                <a:spcPct val="200000"/>
              </a:lnSpc>
            </a:pPr>
            <a:r>
              <a:rPr lang="en-GB" dirty="0"/>
              <a:t>Assessments for officiating can now re commence</a:t>
            </a:r>
          </a:p>
          <a:p>
            <a:pPr>
              <a:lnSpc>
                <a:spcPct val="200000"/>
              </a:lnSpc>
            </a:pPr>
            <a:r>
              <a:rPr lang="en-GB" dirty="0"/>
              <a:t>Return of face to face meetings</a:t>
            </a:r>
          </a:p>
          <a:p>
            <a:pPr>
              <a:lnSpc>
                <a:spcPct val="200000"/>
              </a:lnSpc>
            </a:pPr>
            <a:r>
              <a:rPr lang="en-GB" dirty="0"/>
              <a:t>NW first Para Netball Club</a:t>
            </a:r>
          </a:p>
          <a:p>
            <a:pPr>
              <a:lnSpc>
                <a:spcPct val="200000"/>
              </a:lnSpc>
            </a:pPr>
            <a:r>
              <a:rPr lang="en-GB" dirty="0"/>
              <a:t>EDI Projects</a:t>
            </a:r>
          </a:p>
          <a:p>
            <a:pPr>
              <a:lnSpc>
                <a:spcPct val="200000"/>
              </a:lnSpc>
            </a:pPr>
            <a:r>
              <a:rPr lang="en-GB" dirty="0"/>
              <a:t>Recruit – Disability Officer, Resolutions Officer</a:t>
            </a:r>
          </a:p>
          <a:p>
            <a:endParaRPr lang="en-GB" dirty="0"/>
          </a:p>
        </p:txBody>
      </p:sp>
      <p:pic>
        <p:nvPicPr>
          <p:cNvPr id="5" name="Picture 4">
            <a:extLst>
              <a:ext uri="{FF2B5EF4-FFF2-40B4-BE49-F238E27FC236}">
                <a16:creationId xmlns:a16="http://schemas.microsoft.com/office/drawing/2014/main" id="{8DBA4D2A-5BE2-4CE1-9D02-C4447604C3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3890" y="223063"/>
            <a:ext cx="1750610" cy="1707337"/>
          </a:xfrm>
          <a:prstGeom prst="rect">
            <a:avLst/>
          </a:prstGeom>
        </p:spPr>
      </p:pic>
    </p:spTree>
    <p:extLst>
      <p:ext uri="{BB962C8B-B14F-4D97-AF65-F5344CB8AC3E}">
        <p14:creationId xmlns:p14="http://schemas.microsoft.com/office/powerpoint/2010/main" val="288907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A23D0-9AED-4BB7-8AF2-418B41BE3572}"/>
              </a:ext>
            </a:extLst>
          </p:cNvPr>
          <p:cNvSpPr>
            <a:spLocks noGrp="1"/>
          </p:cNvSpPr>
          <p:nvPr>
            <p:ph type="ctrTitle"/>
          </p:nvPr>
        </p:nvSpPr>
        <p:spPr>
          <a:xfrm>
            <a:off x="1240366" y="-192514"/>
            <a:ext cx="8043333" cy="1665714"/>
          </a:xfrm>
        </p:spPr>
        <p:txBody>
          <a:bodyPr/>
          <a:lstStyle/>
          <a:p>
            <a:r>
              <a:rPr lang="en-GB" dirty="0"/>
              <a:t>Massive Thank You To All!</a:t>
            </a:r>
          </a:p>
        </p:txBody>
      </p:sp>
      <p:pic>
        <p:nvPicPr>
          <p:cNvPr id="9" name="Picture 8">
            <a:extLst>
              <a:ext uri="{FF2B5EF4-FFF2-40B4-BE49-F238E27FC236}">
                <a16:creationId xmlns:a16="http://schemas.microsoft.com/office/drawing/2014/main" id="{0499A250-1B0F-4836-AF7D-45ADE083101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492615" y="1802178"/>
            <a:ext cx="5750442" cy="4441992"/>
          </a:xfrm>
          <a:prstGeom prst="rect">
            <a:avLst/>
          </a:prstGeom>
          <a:noFill/>
          <a:ln w="63500">
            <a:solidFill>
              <a:schemeClr val="accent2">
                <a:lumMod val="75000"/>
              </a:schemeClr>
            </a:solidFill>
          </a:ln>
        </p:spPr>
      </p:pic>
      <p:pic>
        <p:nvPicPr>
          <p:cNvPr id="11" name="Picture 10">
            <a:extLst>
              <a:ext uri="{FF2B5EF4-FFF2-40B4-BE49-F238E27FC236}">
                <a16:creationId xmlns:a16="http://schemas.microsoft.com/office/drawing/2014/main" id="{3870BD07-8FDA-4618-8B95-0366787CF5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3890" y="223063"/>
            <a:ext cx="1750610" cy="1707337"/>
          </a:xfrm>
          <a:prstGeom prst="rect">
            <a:avLst/>
          </a:prstGeom>
        </p:spPr>
      </p:pic>
    </p:spTree>
    <p:extLst>
      <p:ext uri="{BB962C8B-B14F-4D97-AF65-F5344CB8AC3E}">
        <p14:creationId xmlns:p14="http://schemas.microsoft.com/office/powerpoint/2010/main" val="2273404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5360E-1B2A-40F7-B8E9-98EB621EF923}"/>
              </a:ext>
            </a:extLst>
          </p:cNvPr>
          <p:cNvSpPr>
            <a:spLocks noGrp="1"/>
          </p:cNvSpPr>
          <p:nvPr>
            <p:ph type="title"/>
          </p:nvPr>
        </p:nvSpPr>
        <p:spPr/>
        <p:txBody>
          <a:bodyPr/>
          <a:lstStyle/>
          <a:p>
            <a:r>
              <a:rPr lang="en-GB" dirty="0"/>
              <a:t>League &amp; Borough Reports</a:t>
            </a:r>
          </a:p>
        </p:txBody>
      </p:sp>
      <p:sp>
        <p:nvSpPr>
          <p:cNvPr id="3" name="Content Placeholder 2">
            <a:extLst>
              <a:ext uri="{FF2B5EF4-FFF2-40B4-BE49-F238E27FC236}">
                <a16:creationId xmlns:a16="http://schemas.microsoft.com/office/drawing/2014/main" id="{65C7C4F1-F063-49DC-A818-9F5F45569DA8}"/>
              </a:ext>
            </a:extLst>
          </p:cNvPr>
          <p:cNvSpPr>
            <a:spLocks noGrp="1"/>
          </p:cNvSpPr>
          <p:nvPr>
            <p:ph idx="1"/>
          </p:nvPr>
        </p:nvSpPr>
        <p:spPr>
          <a:xfrm>
            <a:off x="1032934" y="1488613"/>
            <a:ext cx="8596668" cy="3880773"/>
          </a:xfrm>
        </p:spPr>
        <p:txBody>
          <a:bodyPr/>
          <a:lstStyle/>
          <a:p>
            <a:pPr>
              <a:lnSpc>
                <a:spcPct val="200000"/>
              </a:lnSpc>
            </a:pPr>
            <a:r>
              <a:rPr lang="en-GB" dirty="0"/>
              <a:t>MENL – ran summer league and will recommence full league for 21/22</a:t>
            </a:r>
          </a:p>
          <a:p>
            <a:pPr>
              <a:lnSpc>
                <a:spcPct val="200000"/>
              </a:lnSpc>
            </a:pPr>
            <a:r>
              <a:rPr lang="en-GB" dirty="0"/>
              <a:t>Bury – didn’t manage to run and currently will not run until 2022 due to venue issues</a:t>
            </a:r>
          </a:p>
          <a:p>
            <a:pPr>
              <a:lnSpc>
                <a:spcPct val="200000"/>
              </a:lnSpc>
            </a:pPr>
            <a:r>
              <a:rPr lang="en-GB" dirty="0"/>
              <a:t>Bolton – is running in 21/22</a:t>
            </a:r>
          </a:p>
          <a:p>
            <a:pPr>
              <a:lnSpc>
                <a:spcPct val="200000"/>
              </a:lnSpc>
            </a:pPr>
            <a:r>
              <a:rPr lang="en-GB" dirty="0"/>
              <a:t>Wigan &amp; Leigh – is running in 21/22</a:t>
            </a:r>
          </a:p>
        </p:txBody>
      </p:sp>
      <p:pic>
        <p:nvPicPr>
          <p:cNvPr id="4" name="Picture 3">
            <a:extLst>
              <a:ext uri="{FF2B5EF4-FFF2-40B4-BE49-F238E27FC236}">
                <a16:creationId xmlns:a16="http://schemas.microsoft.com/office/drawing/2014/main" id="{2354FCA9-F4B1-47D6-B884-14405B246F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3890" y="223063"/>
            <a:ext cx="1750610" cy="1707337"/>
          </a:xfrm>
          <a:prstGeom prst="rect">
            <a:avLst/>
          </a:prstGeom>
        </p:spPr>
      </p:pic>
    </p:spTree>
    <p:extLst>
      <p:ext uri="{BB962C8B-B14F-4D97-AF65-F5344CB8AC3E}">
        <p14:creationId xmlns:p14="http://schemas.microsoft.com/office/powerpoint/2010/main" val="15479006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3ED43-4F0A-49A8-8505-7008BBCAEB72}"/>
              </a:ext>
            </a:extLst>
          </p:cNvPr>
          <p:cNvSpPr>
            <a:spLocks noGrp="1"/>
          </p:cNvSpPr>
          <p:nvPr>
            <p:ph type="title"/>
          </p:nvPr>
        </p:nvSpPr>
        <p:spPr/>
        <p:txBody>
          <a:bodyPr/>
          <a:lstStyle/>
          <a:p>
            <a:r>
              <a:rPr lang="en-GB" u="sng" dirty="0"/>
              <a:t>Zoom Call Rules</a:t>
            </a:r>
            <a:br>
              <a:rPr lang="en-GB" dirty="0"/>
            </a:br>
            <a:endParaRPr lang="en-GB" dirty="0"/>
          </a:p>
        </p:txBody>
      </p:sp>
      <p:sp>
        <p:nvSpPr>
          <p:cNvPr id="3" name="Content Placeholder 2">
            <a:extLst>
              <a:ext uri="{FF2B5EF4-FFF2-40B4-BE49-F238E27FC236}">
                <a16:creationId xmlns:a16="http://schemas.microsoft.com/office/drawing/2014/main" id="{009E3B60-46B6-4895-8A7C-602DBE07110B}"/>
              </a:ext>
            </a:extLst>
          </p:cNvPr>
          <p:cNvSpPr>
            <a:spLocks noGrp="1"/>
          </p:cNvSpPr>
          <p:nvPr>
            <p:ph idx="1"/>
          </p:nvPr>
        </p:nvSpPr>
        <p:spPr>
          <a:xfrm>
            <a:off x="677334" y="1651138"/>
            <a:ext cx="8596668" cy="2424474"/>
          </a:xfrm>
        </p:spPr>
        <p:txBody>
          <a:bodyPr/>
          <a:lstStyle/>
          <a:p>
            <a:r>
              <a:rPr lang="en-GB" dirty="0"/>
              <a:t>Please can we ask that you are all on mute. We will have time for any questions at appropriate times during the presentation.</a:t>
            </a:r>
          </a:p>
          <a:p>
            <a:r>
              <a:rPr lang="en-GB" dirty="0"/>
              <a:t>Please avoid using the chat during the delivery of the presentation as it is distracting</a:t>
            </a:r>
          </a:p>
        </p:txBody>
      </p:sp>
      <p:sp>
        <p:nvSpPr>
          <p:cNvPr id="5" name="TextBox 4">
            <a:extLst>
              <a:ext uri="{FF2B5EF4-FFF2-40B4-BE49-F238E27FC236}">
                <a16:creationId xmlns:a16="http://schemas.microsoft.com/office/drawing/2014/main" id="{556E4C28-9F00-43DF-B4CF-A56A9CACA3A2}"/>
              </a:ext>
            </a:extLst>
          </p:cNvPr>
          <p:cNvSpPr txBox="1"/>
          <p:nvPr/>
        </p:nvSpPr>
        <p:spPr>
          <a:xfrm>
            <a:off x="677334" y="3303116"/>
            <a:ext cx="6100354" cy="584775"/>
          </a:xfrm>
          <a:prstGeom prst="rect">
            <a:avLst/>
          </a:prstGeom>
          <a:noFill/>
        </p:spPr>
        <p:txBody>
          <a:bodyPr wrap="square">
            <a:spAutoFit/>
          </a:bodyPr>
          <a:lstStyle/>
          <a:p>
            <a:r>
              <a:rPr lang="en-GB" sz="3200" u="sng" dirty="0">
                <a:solidFill>
                  <a:schemeClr val="accent2">
                    <a:lumMod val="75000"/>
                  </a:schemeClr>
                </a:solidFill>
              </a:rPr>
              <a:t>Present &amp; Apologies For Absence</a:t>
            </a:r>
          </a:p>
        </p:txBody>
      </p:sp>
      <p:sp>
        <p:nvSpPr>
          <p:cNvPr id="7" name="TextBox 6">
            <a:extLst>
              <a:ext uri="{FF2B5EF4-FFF2-40B4-BE49-F238E27FC236}">
                <a16:creationId xmlns:a16="http://schemas.microsoft.com/office/drawing/2014/main" id="{E58A2052-D1A6-43B7-8B33-27267E12C3D1}"/>
              </a:ext>
            </a:extLst>
          </p:cNvPr>
          <p:cNvSpPr txBox="1"/>
          <p:nvPr/>
        </p:nvSpPr>
        <p:spPr>
          <a:xfrm>
            <a:off x="920932" y="4004271"/>
            <a:ext cx="7008222" cy="1477328"/>
          </a:xfrm>
          <a:prstGeom prst="rect">
            <a:avLst/>
          </a:prstGeom>
          <a:noFill/>
        </p:spPr>
        <p:txBody>
          <a:bodyPr wrap="square">
            <a:spAutoFit/>
          </a:bodyPr>
          <a:lstStyle/>
          <a:p>
            <a:pPr marL="285750" indent="-285750">
              <a:buFont typeface="Wingdings" panose="05000000000000000000" pitchFamily="2" charset="2"/>
              <a:buChar char="Ø"/>
            </a:pPr>
            <a:r>
              <a:rPr lang="en-GB" dirty="0"/>
              <a:t>Before we begin please put your name and who you are representing in the chat, so that we can ensure we have  quorum and know how many votes we have.</a:t>
            </a:r>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r>
              <a:rPr lang="en-GB" dirty="0"/>
              <a:t>List of apologies</a:t>
            </a:r>
          </a:p>
        </p:txBody>
      </p:sp>
      <p:pic>
        <p:nvPicPr>
          <p:cNvPr id="6" name="Picture 5">
            <a:extLst>
              <a:ext uri="{FF2B5EF4-FFF2-40B4-BE49-F238E27FC236}">
                <a16:creationId xmlns:a16="http://schemas.microsoft.com/office/drawing/2014/main" id="{06719B1B-507F-4DFD-9217-56552527D4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3890" y="223063"/>
            <a:ext cx="1750610" cy="1707337"/>
          </a:xfrm>
          <a:prstGeom prst="rect">
            <a:avLst/>
          </a:prstGeom>
        </p:spPr>
      </p:pic>
    </p:spTree>
    <p:extLst>
      <p:ext uri="{BB962C8B-B14F-4D97-AF65-F5344CB8AC3E}">
        <p14:creationId xmlns:p14="http://schemas.microsoft.com/office/powerpoint/2010/main" val="4171386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A06DD-A412-4066-B498-E01D620C282E}"/>
              </a:ext>
            </a:extLst>
          </p:cNvPr>
          <p:cNvSpPr>
            <a:spLocks noGrp="1"/>
          </p:cNvSpPr>
          <p:nvPr>
            <p:ph type="title"/>
          </p:nvPr>
        </p:nvSpPr>
        <p:spPr/>
        <p:txBody>
          <a:bodyPr/>
          <a:lstStyle/>
          <a:p>
            <a:r>
              <a:rPr lang="en-GB" u="sng" dirty="0"/>
              <a:t>Other Agenda Items</a:t>
            </a:r>
          </a:p>
        </p:txBody>
      </p:sp>
      <p:sp>
        <p:nvSpPr>
          <p:cNvPr id="3" name="Content Placeholder 2">
            <a:extLst>
              <a:ext uri="{FF2B5EF4-FFF2-40B4-BE49-F238E27FC236}">
                <a16:creationId xmlns:a16="http://schemas.microsoft.com/office/drawing/2014/main" id="{9EEFC03F-C2A5-4DDF-965A-4AB23D96CE72}"/>
              </a:ext>
            </a:extLst>
          </p:cNvPr>
          <p:cNvSpPr>
            <a:spLocks noGrp="1"/>
          </p:cNvSpPr>
          <p:nvPr>
            <p:ph idx="1"/>
          </p:nvPr>
        </p:nvSpPr>
        <p:spPr/>
        <p:txBody>
          <a:bodyPr/>
          <a:lstStyle/>
          <a:p>
            <a:r>
              <a:rPr lang="en-GB" sz="3600" dirty="0"/>
              <a:t>Adoption Of Reports</a:t>
            </a:r>
          </a:p>
          <a:p>
            <a:pPr marL="0" indent="0">
              <a:buNone/>
            </a:pPr>
            <a:endParaRPr lang="en-GB" sz="3600" dirty="0"/>
          </a:p>
          <a:p>
            <a:r>
              <a:rPr lang="en-GB" sz="3600" dirty="0"/>
              <a:t>Election of Officers</a:t>
            </a:r>
          </a:p>
          <a:p>
            <a:endParaRPr lang="en-GB" sz="3600" dirty="0"/>
          </a:p>
          <a:p>
            <a:r>
              <a:rPr lang="en-GB" sz="3600" dirty="0"/>
              <a:t>Election of Auditor</a:t>
            </a:r>
            <a:endParaRPr lang="en-GB" dirty="0"/>
          </a:p>
        </p:txBody>
      </p:sp>
      <p:pic>
        <p:nvPicPr>
          <p:cNvPr id="4" name="Picture 3">
            <a:extLst>
              <a:ext uri="{FF2B5EF4-FFF2-40B4-BE49-F238E27FC236}">
                <a16:creationId xmlns:a16="http://schemas.microsoft.com/office/drawing/2014/main" id="{DD181E9E-A3C9-44FF-BB6E-A8A32923A5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3890" y="223063"/>
            <a:ext cx="1750610" cy="1707337"/>
          </a:xfrm>
          <a:prstGeom prst="rect">
            <a:avLst/>
          </a:prstGeom>
        </p:spPr>
      </p:pic>
      <p:pic>
        <p:nvPicPr>
          <p:cNvPr id="5" name="Picture 4">
            <a:extLst>
              <a:ext uri="{FF2B5EF4-FFF2-40B4-BE49-F238E27FC236}">
                <a16:creationId xmlns:a16="http://schemas.microsoft.com/office/drawing/2014/main" id="{21792580-190F-4B15-BB17-746DFCC6CF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6290" y="375463"/>
            <a:ext cx="1750610" cy="1707337"/>
          </a:xfrm>
          <a:prstGeom prst="rect">
            <a:avLst/>
          </a:prstGeom>
        </p:spPr>
      </p:pic>
    </p:spTree>
    <p:extLst>
      <p:ext uri="{BB962C8B-B14F-4D97-AF65-F5344CB8AC3E}">
        <p14:creationId xmlns:p14="http://schemas.microsoft.com/office/powerpoint/2010/main" val="1317655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61CBA-ACED-4EB6-966D-907E53D459FB}"/>
              </a:ext>
            </a:extLst>
          </p:cNvPr>
          <p:cNvSpPr>
            <a:spLocks noGrp="1"/>
          </p:cNvSpPr>
          <p:nvPr>
            <p:ph type="title"/>
          </p:nvPr>
        </p:nvSpPr>
        <p:spPr/>
        <p:txBody>
          <a:bodyPr/>
          <a:lstStyle/>
          <a:p>
            <a:pPr algn="ctr"/>
            <a:r>
              <a:rPr lang="en-GB" u="sng" dirty="0"/>
              <a:t>Questions</a:t>
            </a:r>
          </a:p>
        </p:txBody>
      </p:sp>
      <p:pic>
        <p:nvPicPr>
          <p:cNvPr id="5" name="Content Placeholder 4">
            <a:extLst>
              <a:ext uri="{FF2B5EF4-FFF2-40B4-BE49-F238E27FC236}">
                <a16:creationId xmlns:a16="http://schemas.microsoft.com/office/drawing/2014/main" id="{1E06B74B-4A00-44A5-8CB5-222C3247C01D}"/>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471342" y="2122488"/>
            <a:ext cx="5260306" cy="3135313"/>
          </a:xfrm>
          <a:ln w="38100">
            <a:solidFill>
              <a:schemeClr val="accent2">
                <a:lumMod val="75000"/>
              </a:schemeClr>
            </a:solidFill>
          </a:ln>
        </p:spPr>
      </p:pic>
      <p:pic>
        <p:nvPicPr>
          <p:cNvPr id="4" name="Picture 3">
            <a:extLst>
              <a:ext uri="{FF2B5EF4-FFF2-40B4-BE49-F238E27FC236}">
                <a16:creationId xmlns:a16="http://schemas.microsoft.com/office/drawing/2014/main" id="{A7F53662-BEC0-42A4-BF05-8AE5D54FFA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3890" y="223063"/>
            <a:ext cx="1750610" cy="1707337"/>
          </a:xfrm>
          <a:prstGeom prst="rect">
            <a:avLst/>
          </a:prstGeom>
        </p:spPr>
      </p:pic>
    </p:spTree>
    <p:extLst>
      <p:ext uri="{BB962C8B-B14F-4D97-AF65-F5344CB8AC3E}">
        <p14:creationId xmlns:p14="http://schemas.microsoft.com/office/powerpoint/2010/main" val="34714357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6ADEE4-3CC3-429C-8D48-2A8128E881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3750" y="4146364"/>
            <a:ext cx="2545970" cy="2483036"/>
          </a:xfrm>
          <a:prstGeom prst="rect">
            <a:avLst/>
          </a:prstGeom>
        </p:spPr>
      </p:pic>
      <p:sp>
        <p:nvSpPr>
          <p:cNvPr id="2" name="Title 1">
            <a:extLst>
              <a:ext uri="{FF2B5EF4-FFF2-40B4-BE49-F238E27FC236}">
                <a16:creationId xmlns:a16="http://schemas.microsoft.com/office/drawing/2014/main" id="{1D794C21-32A9-488B-8F12-DBA349913754}"/>
              </a:ext>
            </a:extLst>
          </p:cNvPr>
          <p:cNvSpPr>
            <a:spLocks noGrp="1"/>
          </p:cNvSpPr>
          <p:nvPr>
            <p:ph type="ctrTitle"/>
          </p:nvPr>
        </p:nvSpPr>
        <p:spPr>
          <a:xfrm>
            <a:off x="1583267" y="2309562"/>
            <a:ext cx="7766936" cy="1646302"/>
          </a:xfrm>
        </p:spPr>
        <p:txBody>
          <a:bodyPr/>
          <a:lstStyle/>
          <a:p>
            <a:pPr algn="ctr"/>
            <a:br>
              <a:rPr lang="en-GB" dirty="0"/>
            </a:br>
            <a:br>
              <a:rPr lang="en-GB" dirty="0"/>
            </a:br>
            <a:br>
              <a:rPr lang="en-GB" dirty="0"/>
            </a:br>
            <a:r>
              <a:rPr lang="en-GB" sz="4500" dirty="0"/>
              <a:t>Thank you for joining us this evening and if you do have any questions please do not hesitate to get in touch!</a:t>
            </a:r>
            <a:br>
              <a:rPr lang="en-GB" sz="4500" dirty="0"/>
            </a:br>
            <a:r>
              <a:rPr lang="en-GB" sz="2400" dirty="0">
                <a:hlinkClick r:id="rId3"/>
              </a:rPr>
              <a:t>greatermanchesternetball@gmail.com</a:t>
            </a:r>
            <a:r>
              <a:rPr lang="en-GB" sz="2400" dirty="0"/>
              <a:t> or </a:t>
            </a:r>
            <a:r>
              <a:rPr lang="en-GB" sz="2400" u="sng" dirty="0"/>
              <a:t>abbey.barry</a:t>
            </a:r>
            <a:r>
              <a:rPr lang="en-GB" sz="2400" u="sng" dirty="0">
                <a:hlinkClick r:id="rId4"/>
              </a:rPr>
              <a:t>@englandnetball.co.uk</a:t>
            </a:r>
            <a:r>
              <a:rPr lang="en-GB" sz="2400" u="sng" dirty="0"/>
              <a:t> </a:t>
            </a:r>
            <a:endParaRPr lang="en-GB" sz="4500" u="sng" dirty="0"/>
          </a:p>
        </p:txBody>
      </p:sp>
    </p:spTree>
    <p:extLst>
      <p:ext uri="{BB962C8B-B14F-4D97-AF65-F5344CB8AC3E}">
        <p14:creationId xmlns:p14="http://schemas.microsoft.com/office/powerpoint/2010/main" val="959682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5C30E-687A-4426-B614-1BFDD2D25A4A}"/>
              </a:ext>
            </a:extLst>
          </p:cNvPr>
          <p:cNvSpPr>
            <a:spLocks noGrp="1"/>
          </p:cNvSpPr>
          <p:nvPr>
            <p:ph type="title"/>
          </p:nvPr>
        </p:nvSpPr>
        <p:spPr/>
        <p:txBody>
          <a:bodyPr>
            <a:normAutofit/>
          </a:bodyPr>
          <a:lstStyle/>
          <a:p>
            <a:pPr algn="ctr"/>
            <a:r>
              <a:rPr lang="en-GB" sz="4400" u="sng" dirty="0"/>
              <a:t>Welcome &amp; President’s Address</a:t>
            </a:r>
          </a:p>
        </p:txBody>
      </p:sp>
      <p:sp>
        <p:nvSpPr>
          <p:cNvPr id="3" name="Content Placeholder 2">
            <a:extLst>
              <a:ext uri="{FF2B5EF4-FFF2-40B4-BE49-F238E27FC236}">
                <a16:creationId xmlns:a16="http://schemas.microsoft.com/office/drawing/2014/main" id="{96BE7949-1083-4A68-86EC-32E3D3B8C7DE}"/>
              </a:ext>
            </a:extLst>
          </p:cNvPr>
          <p:cNvSpPr>
            <a:spLocks noGrp="1"/>
          </p:cNvSpPr>
          <p:nvPr>
            <p:ph idx="1"/>
          </p:nvPr>
        </p:nvSpPr>
        <p:spPr>
          <a:xfrm>
            <a:off x="677334" y="1742157"/>
            <a:ext cx="8596668" cy="3880773"/>
          </a:xfrm>
        </p:spPr>
        <p:txBody>
          <a:bodyPr/>
          <a:lstStyle/>
          <a:p>
            <a:r>
              <a:rPr lang="en-GB" sz="2400" dirty="0"/>
              <a:t>This AGM is covering the period 1</a:t>
            </a:r>
            <a:r>
              <a:rPr lang="en-GB" sz="2400" baseline="30000" dirty="0"/>
              <a:t>st</a:t>
            </a:r>
            <a:r>
              <a:rPr lang="en-GB" sz="2400" dirty="0"/>
              <a:t> September 2020 – 31</a:t>
            </a:r>
            <a:r>
              <a:rPr lang="en-GB" sz="2400" baseline="30000" dirty="0"/>
              <a:t>st</a:t>
            </a:r>
            <a:r>
              <a:rPr lang="en-GB" sz="2400" dirty="0"/>
              <a:t> August 2021</a:t>
            </a:r>
          </a:p>
          <a:p>
            <a:endParaRPr lang="en-GB" sz="2400" dirty="0"/>
          </a:p>
          <a:p>
            <a:r>
              <a:rPr lang="en-GB" sz="2400" dirty="0"/>
              <a:t>Following the reports of the AGM period we will open and discuss our plans for 2021/2022</a:t>
            </a:r>
          </a:p>
          <a:p>
            <a:endParaRPr lang="en-GB" sz="2400" dirty="0"/>
          </a:p>
          <a:p>
            <a:r>
              <a:rPr lang="en-GB" sz="2400" dirty="0"/>
              <a:t>President – Kath Pemberton</a:t>
            </a:r>
          </a:p>
          <a:p>
            <a:endParaRPr lang="en-GB" dirty="0"/>
          </a:p>
          <a:p>
            <a:endParaRPr lang="en-GB" dirty="0"/>
          </a:p>
        </p:txBody>
      </p:sp>
      <p:pic>
        <p:nvPicPr>
          <p:cNvPr id="6" name="Picture 5">
            <a:extLst>
              <a:ext uri="{FF2B5EF4-FFF2-40B4-BE49-F238E27FC236}">
                <a16:creationId xmlns:a16="http://schemas.microsoft.com/office/drawing/2014/main" id="{4104BB95-05B5-46D9-88CE-244FCD28A8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3890" y="223063"/>
            <a:ext cx="1750610" cy="1707337"/>
          </a:xfrm>
          <a:prstGeom prst="rect">
            <a:avLst/>
          </a:prstGeom>
        </p:spPr>
      </p:pic>
      <p:pic>
        <p:nvPicPr>
          <p:cNvPr id="7" name="753C830F-B828-4FA2-84E8-51C98A0C716A">
            <a:extLst>
              <a:ext uri="{FF2B5EF4-FFF2-40B4-BE49-F238E27FC236}">
                <a16:creationId xmlns:a16="http://schemas.microsoft.com/office/drawing/2014/main" id="{D4120F82-6C82-43E5-A9DC-23B59F942F3B}"/>
              </a:ext>
            </a:extLst>
          </p:cNvPr>
          <p:cNvPicPr/>
          <p:nvPr/>
        </p:nvPicPr>
        <p:blipFill rotWithShape="1">
          <a:blip r:embed="rId3" r:link="rId4">
            <a:extLst>
              <a:ext uri="{28A0092B-C50C-407E-A947-70E740481C1C}">
                <a14:useLocalDpi xmlns:a14="http://schemas.microsoft.com/office/drawing/2010/main" val="0"/>
              </a:ext>
            </a:extLst>
          </a:blip>
          <a:srcRect l="5617" t="9851" r="7491" b="15303"/>
          <a:stretch>
            <a:fillRect/>
          </a:stretch>
        </p:blipFill>
        <p:spPr bwMode="auto">
          <a:xfrm>
            <a:off x="6184900" y="4064000"/>
            <a:ext cx="1473200" cy="1917700"/>
          </a:xfrm>
          <a:prstGeom prst="rect">
            <a:avLst/>
          </a:prstGeom>
          <a:noFill/>
          <a:ln w="63500">
            <a:solidFill>
              <a:schemeClr val="accent2">
                <a:lumMod val="75000"/>
              </a:schemeClr>
            </a:solidFill>
          </a:ln>
        </p:spPr>
      </p:pic>
    </p:spTree>
    <p:extLst>
      <p:ext uri="{BB962C8B-B14F-4D97-AF65-F5344CB8AC3E}">
        <p14:creationId xmlns:p14="http://schemas.microsoft.com/office/powerpoint/2010/main" val="2090392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94FAB-DE6D-40A8-A665-B083CD2E064D}"/>
              </a:ext>
            </a:extLst>
          </p:cNvPr>
          <p:cNvSpPr>
            <a:spLocks noGrp="1"/>
          </p:cNvSpPr>
          <p:nvPr>
            <p:ph type="title"/>
          </p:nvPr>
        </p:nvSpPr>
        <p:spPr>
          <a:xfrm>
            <a:off x="524934" y="152401"/>
            <a:ext cx="8596668" cy="1320800"/>
          </a:xfrm>
        </p:spPr>
        <p:txBody>
          <a:bodyPr/>
          <a:lstStyle/>
          <a:p>
            <a:r>
              <a:rPr lang="en-GB" u="sng" dirty="0"/>
              <a:t>Agenda</a:t>
            </a:r>
          </a:p>
        </p:txBody>
      </p:sp>
      <p:sp>
        <p:nvSpPr>
          <p:cNvPr id="3" name="Content Placeholder 2">
            <a:extLst>
              <a:ext uri="{FF2B5EF4-FFF2-40B4-BE49-F238E27FC236}">
                <a16:creationId xmlns:a16="http://schemas.microsoft.com/office/drawing/2014/main" id="{2AE100C9-57CA-434C-8A44-2FBE19BE8E8B}"/>
              </a:ext>
            </a:extLst>
          </p:cNvPr>
          <p:cNvSpPr>
            <a:spLocks noGrp="1"/>
          </p:cNvSpPr>
          <p:nvPr>
            <p:ph idx="1"/>
          </p:nvPr>
        </p:nvSpPr>
        <p:spPr>
          <a:xfrm>
            <a:off x="344230" y="684158"/>
            <a:ext cx="10628570" cy="5729341"/>
          </a:xfrm>
        </p:spPr>
        <p:txBody>
          <a:bodyPr>
            <a:noAutofit/>
          </a:bodyPr>
          <a:lstStyle/>
          <a:p>
            <a:pPr>
              <a:lnSpc>
                <a:spcPct val="150000"/>
              </a:lnSpc>
            </a:pPr>
            <a:r>
              <a:rPr lang="en-GB" sz="1600" dirty="0"/>
              <a:t>Minutes of the last meeting – these have been circulated to those who attended or have </a:t>
            </a:r>
          </a:p>
          <a:p>
            <a:pPr marL="0" indent="0">
              <a:lnSpc>
                <a:spcPct val="150000"/>
              </a:lnSpc>
              <a:buNone/>
            </a:pPr>
            <a:r>
              <a:rPr lang="en-GB" sz="1600" dirty="0"/>
              <a:t>requested them and need to be voted as a true record</a:t>
            </a:r>
          </a:p>
          <a:p>
            <a:pPr>
              <a:lnSpc>
                <a:spcPct val="150000"/>
              </a:lnSpc>
            </a:pPr>
            <a:r>
              <a:rPr lang="en-GB" sz="1600" dirty="0"/>
              <a:t>Affiliation notification – this is to set the affiliation rates for 2022/2023</a:t>
            </a:r>
          </a:p>
          <a:p>
            <a:pPr>
              <a:lnSpc>
                <a:spcPct val="150000"/>
              </a:lnSpc>
            </a:pPr>
            <a:r>
              <a:rPr lang="en-GB" sz="1600" dirty="0"/>
              <a:t>Changes to the constitution – additional lines/replacements in line with Governance EN changes</a:t>
            </a:r>
          </a:p>
          <a:p>
            <a:pPr marL="457200" indent="-446405">
              <a:lnSpc>
                <a:spcPct val="103000"/>
              </a:lnSpc>
              <a:spcAft>
                <a:spcPts val="20"/>
              </a:spcAft>
            </a:pPr>
            <a:r>
              <a:rPr lang="en-GB" sz="1200" dirty="0">
                <a:solidFill>
                  <a:schemeClr val="tx1"/>
                </a:solidFill>
                <a:effectLst/>
                <a:latin typeface="Arial" panose="020B0604020202020204" pitchFamily="34" charset="0"/>
                <a:ea typeface="Arial" panose="020B0604020202020204" pitchFamily="34" charset="0"/>
              </a:rPr>
              <a:t>7.3 - Formal Notice of the AGM shall be circulated in writing not less than 21 days prior to the date of such a meeting, to each Officer of the CNA Committee listed in clause 4.2.1 above. The notice shall give details of the time, date and location of the meeting and shall contain details of any resolutions to be considered, details of nomination for office and the general nature of the business to be transacted. </a:t>
            </a:r>
            <a:r>
              <a:rPr lang="en-GB" sz="1200" dirty="0">
                <a:solidFill>
                  <a:srgbClr val="0070C0"/>
                </a:solidFill>
                <a:effectLst/>
                <a:latin typeface="Arial" panose="020B0604020202020204" pitchFamily="34" charset="0"/>
                <a:ea typeface="Arial" panose="020B0604020202020204" pitchFamily="34" charset="0"/>
              </a:rPr>
              <a:t>For the purposes of this clause format can mean physical, hybrid or virtual meeting.</a:t>
            </a:r>
          </a:p>
          <a:p>
            <a:pPr>
              <a:lnSpc>
                <a:spcPct val="150000"/>
              </a:lnSpc>
              <a:spcAft>
                <a:spcPts val="20"/>
              </a:spcAft>
            </a:pPr>
            <a:r>
              <a:rPr lang="en-GB" sz="1200" b="1" dirty="0">
                <a:solidFill>
                  <a:schemeClr val="tx1"/>
                </a:solidFill>
                <a:effectLst/>
                <a:latin typeface="Arial" panose="020B0604020202020204" pitchFamily="34" charset="0"/>
                <a:ea typeface="Arial" panose="020B0604020202020204" pitchFamily="34" charset="0"/>
              </a:rPr>
              <a:t>	12-	DISCIPLINARY POWERS, PROCEDURES AND APPEALS</a:t>
            </a:r>
            <a:endParaRPr lang="en-GB" sz="1200" dirty="0">
              <a:solidFill>
                <a:schemeClr val="tx1"/>
              </a:solidFill>
              <a:effectLst/>
              <a:latin typeface="Arial" panose="020B0604020202020204" pitchFamily="34" charset="0"/>
              <a:ea typeface="Arial" panose="020B0604020202020204" pitchFamily="34" charset="0"/>
            </a:endParaRPr>
          </a:p>
          <a:p>
            <a:pPr marL="17145" indent="-6350">
              <a:lnSpc>
                <a:spcPct val="150000"/>
              </a:lnSpc>
              <a:spcAft>
                <a:spcPts val="20"/>
              </a:spcAft>
            </a:pPr>
            <a:r>
              <a:rPr lang="en-GB" sz="1200" dirty="0">
                <a:solidFill>
                  <a:schemeClr val="tx1"/>
                </a:solidFill>
                <a:effectLst/>
                <a:latin typeface="Arial" panose="020B0604020202020204" pitchFamily="34" charset="0"/>
                <a:ea typeface="Arial" panose="020B0604020202020204" pitchFamily="34" charset="0"/>
              </a:rPr>
              <a:t>      12.1</a:t>
            </a:r>
            <a:r>
              <a:rPr lang="en-GB" sz="1200" dirty="0">
                <a:solidFill>
                  <a:schemeClr val="tx1"/>
                </a:solidFill>
                <a:latin typeface="Arial" panose="020B0604020202020204" pitchFamily="34" charset="0"/>
                <a:ea typeface="Arial" panose="020B0604020202020204" pitchFamily="34" charset="0"/>
              </a:rPr>
              <a:t>- </a:t>
            </a:r>
            <a:r>
              <a:rPr lang="en-GB" sz="1200" dirty="0">
                <a:solidFill>
                  <a:schemeClr val="tx1"/>
                </a:solidFill>
                <a:effectLst/>
                <a:latin typeface="Arial" panose="020B0604020202020204" pitchFamily="34" charset="0"/>
                <a:ea typeface="Arial" panose="020B0604020202020204" pitchFamily="34" charset="0"/>
              </a:rPr>
              <a:t>The County adopts the England Netball Disciplinary Regulations which shall apply to and bind all members of the County and all persons and entities participating in any way in 	activities controlled and/or sanctioned by the County. The County shall have the power to discipline such persons and entities who breach those Regulations. </a:t>
            </a:r>
            <a:endParaRPr lang="en-GB" sz="1800" dirty="0">
              <a:solidFill>
                <a:srgbClr val="000000"/>
              </a:solidFill>
              <a:effectLst/>
              <a:latin typeface="Arial" panose="020B0604020202020204" pitchFamily="34" charset="0"/>
              <a:ea typeface="Arial" panose="020B0604020202020204" pitchFamily="34" charset="0"/>
            </a:endParaRPr>
          </a:p>
          <a:p>
            <a:pPr marL="17145" indent="-6350">
              <a:lnSpc>
                <a:spcPct val="150000"/>
              </a:lnSpc>
              <a:spcAft>
                <a:spcPts val="20"/>
              </a:spcAft>
            </a:pPr>
            <a:r>
              <a:rPr lang="en-GB" sz="1200" dirty="0">
                <a:solidFill>
                  <a:schemeClr val="tx1"/>
                </a:solidFill>
                <a:effectLst/>
                <a:latin typeface="Arial" panose="020B0604020202020204" pitchFamily="34" charset="0"/>
                <a:ea typeface="Arial" panose="020B0604020202020204" pitchFamily="34" charset="0"/>
              </a:rPr>
              <a:t>12.2	The CNA Committee shall appoint a Disciplinary Secretary who shall:</a:t>
            </a:r>
          </a:p>
          <a:p>
            <a:pPr marL="17145" indent="-6350">
              <a:lnSpc>
                <a:spcPct val="150000"/>
              </a:lnSpc>
              <a:spcAft>
                <a:spcPts val="20"/>
              </a:spcAft>
            </a:pPr>
            <a:r>
              <a:rPr lang="en-GB" sz="1200" dirty="0">
                <a:solidFill>
                  <a:schemeClr val="tx1"/>
                </a:solidFill>
                <a:effectLst/>
                <a:latin typeface="Arial" panose="020B0604020202020204" pitchFamily="34" charset="0"/>
                <a:ea typeface="Arial" panose="020B0604020202020204" pitchFamily="34" charset="0"/>
              </a:rPr>
              <a:t>12.2.1</a:t>
            </a:r>
            <a:r>
              <a:rPr lang="en-GB" sz="1200" dirty="0">
                <a:solidFill>
                  <a:schemeClr val="tx1"/>
                </a:solidFill>
                <a:latin typeface="Arial" panose="020B0604020202020204" pitchFamily="34" charset="0"/>
                <a:ea typeface="Arial" panose="020B0604020202020204" pitchFamily="34" charset="0"/>
              </a:rPr>
              <a:t> A</a:t>
            </a:r>
            <a:r>
              <a:rPr lang="en-GB" sz="1200" dirty="0">
                <a:solidFill>
                  <a:schemeClr val="tx1"/>
                </a:solidFill>
                <a:effectLst/>
                <a:latin typeface="Arial" panose="020B0604020202020204" pitchFamily="34" charset="0"/>
                <a:ea typeface="Arial" panose="020B0604020202020204" pitchFamily="34" charset="0"/>
              </a:rPr>
              <a:t>dminister the process of any complaints under the terms contained within the England Netball Code of Conduct and Disciplinary Regulations; and</a:t>
            </a:r>
          </a:p>
          <a:p>
            <a:pPr marL="17145" indent="-6350">
              <a:lnSpc>
                <a:spcPct val="150000"/>
              </a:lnSpc>
              <a:spcAft>
                <a:spcPts val="20"/>
              </a:spcAft>
            </a:pPr>
            <a:r>
              <a:rPr lang="en-GB" sz="1200" dirty="0">
                <a:solidFill>
                  <a:schemeClr val="tx1"/>
                </a:solidFill>
                <a:effectLst/>
                <a:latin typeface="Arial" panose="020B0604020202020204" pitchFamily="34" charset="0"/>
                <a:ea typeface="Arial" panose="020B0604020202020204" pitchFamily="34" charset="0"/>
              </a:rPr>
              <a:t>12.2.2 </a:t>
            </a:r>
            <a:r>
              <a:rPr lang="en-GB" sz="1200" dirty="0">
                <a:solidFill>
                  <a:schemeClr val="tx1"/>
                </a:solidFill>
                <a:latin typeface="Arial" panose="020B0604020202020204" pitchFamily="34" charset="0"/>
                <a:ea typeface="Arial" panose="020B0604020202020204" pitchFamily="34" charset="0"/>
              </a:rPr>
              <a:t>R</a:t>
            </a:r>
            <a:r>
              <a:rPr lang="en-GB" sz="1200" dirty="0">
                <a:solidFill>
                  <a:schemeClr val="tx1"/>
                </a:solidFill>
                <a:effectLst/>
                <a:latin typeface="Arial" panose="020B0604020202020204" pitchFamily="34" charset="0"/>
                <a:ea typeface="Arial" panose="020B0604020202020204" pitchFamily="34" charset="0"/>
              </a:rPr>
              <a:t>eport to the CNA Committee as they consider appropriate and under guidance from England Netball.</a:t>
            </a:r>
          </a:p>
          <a:p>
            <a:pPr marL="17145" indent="-6350">
              <a:lnSpc>
                <a:spcPct val="150000"/>
              </a:lnSpc>
              <a:spcAft>
                <a:spcPts val="20"/>
              </a:spcAft>
            </a:pPr>
            <a:r>
              <a:rPr lang="en-GB" sz="1200" dirty="0">
                <a:solidFill>
                  <a:schemeClr val="tx1"/>
                </a:solidFill>
                <a:latin typeface="Arial" panose="020B0604020202020204" pitchFamily="34" charset="0"/>
                <a:ea typeface="Arial" panose="020B0604020202020204" pitchFamily="34" charset="0"/>
              </a:rPr>
              <a:t> 12.1 </a:t>
            </a:r>
            <a:r>
              <a:rPr lang="en-GB" sz="1200" dirty="0">
                <a:solidFill>
                  <a:srgbClr val="0070C0"/>
                </a:solidFill>
                <a:effectLst/>
                <a:latin typeface="Arial" panose="020B0604020202020204" pitchFamily="34" charset="0"/>
                <a:ea typeface="Arial" panose="020B0604020202020204" pitchFamily="34" charset="0"/>
              </a:rPr>
              <a:t>The County adopts the England Netball Disciplinary Regulations which shall apply to and bind all members of the County and all persons and entities participating in any way in activities controlled and/or sanctioned by the County. </a:t>
            </a:r>
          </a:p>
          <a:p>
            <a:pPr marL="900430" indent="0">
              <a:lnSpc>
                <a:spcPct val="150000"/>
              </a:lnSpc>
              <a:spcAft>
                <a:spcPts val="20"/>
              </a:spcAft>
              <a:buNone/>
            </a:pPr>
            <a:endParaRPr lang="en-GB" sz="1200" dirty="0">
              <a:solidFill>
                <a:schemeClr val="tx1"/>
              </a:solidFill>
              <a:effectLst/>
              <a:latin typeface="Arial" panose="020B0604020202020204" pitchFamily="34" charset="0"/>
              <a:ea typeface="Arial" panose="020B0604020202020204" pitchFamily="34" charset="0"/>
            </a:endParaRPr>
          </a:p>
          <a:p>
            <a:pPr marL="10795" indent="0">
              <a:lnSpc>
                <a:spcPct val="103000"/>
              </a:lnSpc>
              <a:spcAft>
                <a:spcPts val="20"/>
              </a:spcAft>
              <a:buNone/>
            </a:pPr>
            <a:endParaRPr lang="en-GB" sz="1800" dirty="0">
              <a:solidFill>
                <a:srgbClr val="000000"/>
              </a:solidFill>
              <a:effectLst/>
              <a:latin typeface="Arial" panose="020B0604020202020204" pitchFamily="34" charset="0"/>
              <a:ea typeface="Arial" panose="020B0604020202020204" pitchFamily="34" charset="0"/>
            </a:endParaRPr>
          </a:p>
          <a:p>
            <a:pPr marL="0" indent="0">
              <a:lnSpc>
                <a:spcPct val="250000"/>
              </a:lnSpc>
              <a:buNone/>
            </a:pPr>
            <a:endParaRPr lang="en-GB" sz="2000" dirty="0"/>
          </a:p>
        </p:txBody>
      </p:sp>
      <p:pic>
        <p:nvPicPr>
          <p:cNvPr id="4" name="Picture 3">
            <a:extLst>
              <a:ext uri="{FF2B5EF4-FFF2-40B4-BE49-F238E27FC236}">
                <a16:creationId xmlns:a16="http://schemas.microsoft.com/office/drawing/2014/main" id="{7C9DF3E9-A650-4067-B649-B4D4C190D6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3890" y="223063"/>
            <a:ext cx="1750610" cy="1707337"/>
          </a:xfrm>
          <a:prstGeom prst="rect">
            <a:avLst/>
          </a:prstGeom>
        </p:spPr>
      </p:pic>
    </p:spTree>
    <p:extLst>
      <p:ext uri="{BB962C8B-B14F-4D97-AF65-F5344CB8AC3E}">
        <p14:creationId xmlns:p14="http://schemas.microsoft.com/office/powerpoint/2010/main" val="2759550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FFA95-DC92-4C7F-B47B-F0E85C68DAEC}"/>
              </a:ext>
            </a:extLst>
          </p:cNvPr>
          <p:cNvSpPr>
            <a:spLocks noGrp="1"/>
          </p:cNvSpPr>
          <p:nvPr>
            <p:ph type="title"/>
          </p:nvPr>
        </p:nvSpPr>
        <p:spPr/>
        <p:txBody>
          <a:bodyPr/>
          <a:lstStyle/>
          <a:p>
            <a:r>
              <a:rPr lang="en-GB" b="1" dirty="0"/>
              <a:t>Treasurer Report</a:t>
            </a:r>
            <a:br>
              <a:rPr lang="en-GB" dirty="0"/>
            </a:br>
            <a:r>
              <a:rPr lang="en-GB" dirty="0"/>
              <a:t> – Janet Murray</a:t>
            </a:r>
          </a:p>
        </p:txBody>
      </p:sp>
      <p:sp>
        <p:nvSpPr>
          <p:cNvPr id="9" name="Text Placeholder 8">
            <a:extLst>
              <a:ext uri="{FF2B5EF4-FFF2-40B4-BE49-F238E27FC236}">
                <a16:creationId xmlns:a16="http://schemas.microsoft.com/office/drawing/2014/main" id="{DDC25D5E-1C01-4A3F-B12F-2A2B66CB6F1E}"/>
              </a:ext>
            </a:extLst>
          </p:cNvPr>
          <p:cNvSpPr>
            <a:spLocks noGrp="1"/>
          </p:cNvSpPr>
          <p:nvPr>
            <p:ph type="body" idx="1"/>
          </p:nvPr>
        </p:nvSpPr>
        <p:spPr>
          <a:xfrm>
            <a:off x="563034" y="1565461"/>
            <a:ext cx="3816288" cy="2380973"/>
          </a:xfrm>
        </p:spPr>
        <p:txBody>
          <a:bodyPr/>
          <a:lstStyle/>
          <a:p>
            <a:pPr algn="ctr"/>
            <a:r>
              <a:rPr lang="en-GB" dirty="0"/>
              <a:t>Income and Expenditure 2020/2021</a:t>
            </a:r>
          </a:p>
        </p:txBody>
      </p:sp>
      <p:pic>
        <p:nvPicPr>
          <p:cNvPr id="7" name="D2FF415C-8C79-4347-B1DE-F53CFD073878">
            <a:extLst>
              <a:ext uri="{FF2B5EF4-FFF2-40B4-BE49-F238E27FC236}">
                <a16:creationId xmlns:a16="http://schemas.microsoft.com/office/drawing/2014/main" id="{1B7BDCC2-155B-4F4F-AEF0-D6EF805F9FA0}"/>
              </a:ext>
            </a:extLst>
          </p:cNvPr>
          <p:cNvPicPr/>
          <p:nvPr/>
        </p:nvPicPr>
        <p:blipFill rotWithShape="1">
          <a:blip r:embed="rId2" r:link="rId3">
            <a:extLst>
              <a:ext uri="{28A0092B-C50C-407E-A947-70E740481C1C}">
                <a14:useLocalDpi xmlns:a14="http://schemas.microsoft.com/office/drawing/2010/main" val="0"/>
              </a:ext>
            </a:extLst>
          </a:blip>
          <a:srcRect l="5421" t="2582" r="5090" b="22121"/>
          <a:stretch>
            <a:fillRect/>
          </a:stretch>
        </p:blipFill>
        <p:spPr bwMode="auto">
          <a:xfrm>
            <a:off x="4671269" y="833176"/>
            <a:ext cx="5452621" cy="5609562"/>
          </a:xfrm>
          <a:prstGeom prst="rect">
            <a:avLst/>
          </a:prstGeom>
          <a:noFill/>
          <a:ln w="69850">
            <a:solidFill>
              <a:schemeClr val="accent1"/>
            </a:solidFill>
          </a:ln>
        </p:spPr>
      </p:pic>
      <p:pic>
        <p:nvPicPr>
          <p:cNvPr id="10" name="Picture 9">
            <a:extLst>
              <a:ext uri="{FF2B5EF4-FFF2-40B4-BE49-F238E27FC236}">
                <a16:creationId xmlns:a16="http://schemas.microsoft.com/office/drawing/2014/main" id="{4CA8EA11-9021-4B29-86FB-C056D958F8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8300" y="223064"/>
            <a:ext cx="1460500" cy="1424398"/>
          </a:xfrm>
          <a:prstGeom prst="rect">
            <a:avLst/>
          </a:prstGeom>
        </p:spPr>
      </p:pic>
    </p:spTree>
    <p:extLst>
      <p:ext uri="{BB962C8B-B14F-4D97-AF65-F5344CB8AC3E}">
        <p14:creationId xmlns:p14="http://schemas.microsoft.com/office/powerpoint/2010/main" val="3616010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DD190-3297-4BC0-8855-5A6DFF54AC11}"/>
              </a:ext>
            </a:extLst>
          </p:cNvPr>
          <p:cNvSpPr>
            <a:spLocks noGrp="1"/>
          </p:cNvSpPr>
          <p:nvPr>
            <p:ph type="title"/>
          </p:nvPr>
        </p:nvSpPr>
        <p:spPr/>
        <p:txBody>
          <a:bodyPr/>
          <a:lstStyle/>
          <a:p>
            <a:r>
              <a:rPr lang="en-GB" u="sng" dirty="0"/>
              <a:t>Treasurers Report </a:t>
            </a:r>
            <a:br>
              <a:rPr lang="en-GB" u="sng" dirty="0"/>
            </a:br>
            <a:r>
              <a:rPr lang="en-GB" dirty="0"/>
              <a:t>- Janet Murray</a:t>
            </a:r>
            <a:endParaRPr lang="en-GB" u="sng" dirty="0"/>
          </a:p>
        </p:txBody>
      </p:sp>
      <p:sp>
        <p:nvSpPr>
          <p:cNvPr id="3" name="Text Placeholder 2">
            <a:extLst>
              <a:ext uri="{FF2B5EF4-FFF2-40B4-BE49-F238E27FC236}">
                <a16:creationId xmlns:a16="http://schemas.microsoft.com/office/drawing/2014/main" id="{804D4957-66A0-49F1-970F-DF18A0DF6936}"/>
              </a:ext>
            </a:extLst>
          </p:cNvPr>
          <p:cNvSpPr>
            <a:spLocks noGrp="1"/>
          </p:cNvSpPr>
          <p:nvPr>
            <p:ph type="body" idx="1"/>
          </p:nvPr>
        </p:nvSpPr>
        <p:spPr/>
        <p:txBody>
          <a:bodyPr/>
          <a:lstStyle/>
          <a:p>
            <a:r>
              <a:rPr lang="en-GB" dirty="0"/>
              <a:t>Balance Sheet 2020/2021</a:t>
            </a:r>
          </a:p>
        </p:txBody>
      </p:sp>
      <p:pic>
        <p:nvPicPr>
          <p:cNvPr id="7" name="608E0141-1262-4778-BFBC-2C7200EB9A43">
            <a:extLst>
              <a:ext uri="{FF2B5EF4-FFF2-40B4-BE49-F238E27FC236}">
                <a16:creationId xmlns:a16="http://schemas.microsoft.com/office/drawing/2014/main" id="{79B82EB7-D923-424D-9BD4-93C933F0B697}"/>
              </a:ext>
            </a:extLst>
          </p:cNvPr>
          <p:cNvPicPr/>
          <p:nvPr/>
        </p:nvPicPr>
        <p:blipFill rotWithShape="1">
          <a:blip r:embed="rId2" r:link="rId3">
            <a:extLst>
              <a:ext uri="{28A0092B-C50C-407E-A947-70E740481C1C}">
                <a14:useLocalDpi xmlns:a14="http://schemas.microsoft.com/office/drawing/2010/main" val="0"/>
              </a:ext>
            </a:extLst>
          </a:blip>
          <a:srcRect l="2682" t="2915" r="1" b="-1"/>
          <a:stretch>
            <a:fillRect/>
          </a:stretch>
        </p:blipFill>
        <p:spPr bwMode="auto">
          <a:xfrm>
            <a:off x="4696268" y="609600"/>
            <a:ext cx="5578032" cy="5943600"/>
          </a:xfrm>
          <a:prstGeom prst="rect">
            <a:avLst/>
          </a:prstGeom>
          <a:noFill/>
          <a:ln w="53975">
            <a:solidFill>
              <a:schemeClr val="accent1"/>
            </a:solidFill>
          </a:ln>
        </p:spPr>
      </p:pic>
      <p:pic>
        <p:nvPicPr>
          <p:cNvPr id="9" name="Picture 8">
            <a:extLst>
              <a:ext uri="{FF2B5EF4-FFF2-40B4-BE49-F238E27FC236}">
                <a16:creationId xmlns:a16="http://schemas.microsoft.com/office/drawing/2014/main" id="{518D885A-7F8B-490A-8B35-CD79CDD132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9924" y="204828"/>
            <a:ext cx="1354276" cy="1320800"/>
          </a:xfrm>
          <a:prstGeom prst="rect">
            <a:avLst/>
          </a:prstGeom>
        </p:spPr>
      </p:pic>
    </p:spTree>
    <p:extLst>
      <p:ext uri="{BB962C8B-B14F-4D97-AF65-F5344CB8AC3E}">
        <p14:creationId xmlns:p14="http://schemas.microsoft.com/office/powerpoint/2010/main" val="3696979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4112C-FB3D-4D94-A34A-29438B7283FB}"/>
              </a:ext>
            </a:extLst>
          </p:cNvPr>
          <p:cNvSpPr>
            <a:spLocks noGrp="1"/>
          </p:cNvSpPr>
          <p:nvPr>
            <p:ph type="title"/>
          </p:nvPr>
        </p:nvSpPr>
        <p:spPr/>
        <p:txBody>
          <a:bodyPr/>
          <a:lstStyle/>
          <a:p>
            <a:r>
              <a:rPr lang="en-GB" u="sng" dirty="0"/>
              <a:t>Affiliation Secretary </a:t>
            </a:r>
            <a:br>
              <a:rPr lang="en-GB" dirty="0"/>
            </a:br>
            <a:r>
              <a:rPr lang="en-GB" dirty="0"/>
              <a:t>– Janet Murray</a:t>
            </a:r>
          </a:p>
        </p:txBody>
      </p:sp>
      <p:pic>
        <p:nvPicPr>
          <p:cNvPr id="9" name="Picture 8">
            <a:extLst>
              <a:ext uri="{FF2B5EF4-FFF2-40B4-BE49-F238E27FC236}">
                <a16:creationId xmlns:a16="http://schemas.microsoft.com/office/drawing/2014/main" id="{52A5A9C6-975E-40DD-A0CD-63F8320ACA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3890" y="223063"/>
            <a:ext cx="1750610" cy="1707337"/>
          </a:xfrm>
          <a:prstGeom prst="rect">
            <a:avLst/>
          </a:prstGeom>
        </p:spPr>
      </p:pic>
      <p:pic>
        <p:nvPicPr>
          <p:cNvPr id="12" name="Picture 11">
            <a:extLst>
              <a:ext uri="{FF2B5EF4-FFF2-40B4-BE49-F238E27FC236}">
                <a16:creationId xmlns:a16="http://schemas.microsoft.com/office/drawing/2014/main" id="{9C9763E8-EBDD-4D1E-8F4B-8A145C92519E}"/>
              </a:ext>
            </a:extLst>
          </p:cNvPr>
          <p:cNvPicPr>
            <a:picLocks noChangeAspect="1"/>
          </p:cNvPicPr>
          <p:nvPr/>
        </p:nvPicPr>
        <p:blipFill>
          <a:blip r:embed="rId3"/>
          <a:stretch>
            <a:fillRect/>
          </a:stretch>
        </p:blipFill>
        <p:spPr>
          <a:xfrm>
            <a:off x="842434" y="2399814"/>
            <a:ext cx="8890393" cy="2743686"/>
          </a:xfrm>
          <a:prstGeom prst="rect">
            <a:avLst/>
          </a:prstGeom>
          <a:ln w="63500">
            <a:solidFill>
              <a:schemeClr val="accent2">
                <a:lumMod val="75000"/>
              </a:schemeClr>
            </a:solidFill>
          </a:ln>
        </p:spPr>
      </p:pic>
    </p:spTree>
    <p:extLst>
      <p:ext uri="{BB962C8B-B14F-4D97-AF65-F5344CB8AC3E}">
        <p14:creationId xmlns:p14="http://schemas.microsoft.com/office/powerpoint/2010/main" val="4273908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33D13-B4E5-46A5-ACFD-2491731EB687}"/>
              </a:ext>
            </a:extLst>
          </p:cNvPr>
          <p:cNvSpPr>
            <a:spLocks noGrp="1"/>
          </p:cNvSpPr>
          <p:nvPr>
            <p:ph type="title"/>
          </p:nvPr>
        </p:nvSpPr>
        <p:spPr/>
        <p:txBody>
          <a:bodyPr/>
          <a:lstStyle/>
          <a:p>
            <a:r>
              <a:rPr lang="en-GB" u="sng" dirty="0"/>
              <a:t>Officer Reports</a:t>
            </a:r>
          </a:p>
        </p:txBody>
      </p:sp>
      <p:sp>
        <p:nvSpPr>
          <p:cNvPr id="5" name="Subtitle 4">
            <a:extLst>
              <a:ext uri="{FF2B5EF4-FFF2-40B4-BE49-F238E27FC236}">
                <a16:creationId xmlns:a16="http://schemas.microsoft.com/office/drawing/2014/main" id="{023623C2-EAF1-4274-9003-CB18B9EE905F}"/>
              </a:ext>
            </a:extLst>
          </p:cNvPr>
          <p:cNvSpPr>
            <a:spLocks noGrp="1"/>
          </p:cNvSpPr>
          <p:nvPr>
            <p:ph type="body" idx="1"/>
          </p:nvPr>
        </p:nvSpPr>
        <p:spPr>
          <a:xfrm>
            <a:off x="677334" y="1270000"/>
            <a:ext cx="4185623" cy="576262"/>
          </a:xfrm>
        </p:spPr>
        <p:txBody>
          <a:bodyPr>
            <a:normAutofit/>
          </a:bodyPr>
          <a:lstStyle/>
          <a:p>
            <a:pPr algn="l"/>
            <a:r>
              <a:rPr lang="en-GB" sz="2800" u="sng" dirty="0">
                <a:solidFill>
                  <a:schemeClr val="accent1"/>
                </a:solidFill>
              </a:rPr>
              <a:t>Chair</a:t>
            </a:r>
            <a:r>
              <a:rPr lang="en-GB" sz="2800" dirty="0">
                <a:solidFill>
                  <a:schemeClr val="accent1"/>
                </a:solidFill>
              </a:rPr>
              <a:t> – Sam Longley</a:t>
            </a:r>
          </a:p>
        </p:txBody>
      </p:sp>
      <p:sp>
        <p:nvSpPr>
          <p:cNvPr id="6" name="Content Placeholder 5">
            <a:extLst>
              <a:ext uri="{FF2B5EF4-FFF2-40B4-BE49-F238E27FC236}">
                <a16:creationId xmlns:a16="http://schemas.microsoft.com/office/drawing/2014/main" id="{9BE3A445-9707-4D04-BF39-18C03C0F8C71}"/>
              </a:ext>
            </a:extLst>
          </p:cNvPr>
          <p:cNvSpPr>
            <a:spLocks noGrp="1"/>
          </p:cNvSpPr>
          <p:nvPr>
            <p:ph sz="half" idx="2"/>
          </p:nvPr>
        </p:nvSpPr>
        <p:spPr>
          <a:xfrm>
            <a:off x="302849" y="1930400"/>
            <a:ext cx="8099955" cy="4686300"/>
          </a:xfrm>
        </p:spPr>
        <p:txBody>
          <a:bodyPr>
            <a:normAutofit lnSpcReduction="10000"/>
          </a:bodyPr>
          <a:lstStyle/>
          <a:p>
            <a:r>
              <a:rPr lang="en-GB" dirty="0"/>
              <a:t>Successes</a:t>
            </a:r>
          </a:p>
          <a:p>
            <a:pPr lvl="1"/>
            <a:r>
              <a:rPr lang="en-GB" dirty="0"/>
              <a:t>Rise Again and Success of Members</a:t>
            </a:r>
          </a:p>
          <a:p>
            <a:pPr lvl="1"/>
            <a:r>
              <a:rPr lang="en-GB" dirty="0"/>
              <a:t>Regular meetings - Zoom</a:t>
            </a:r>
          </a:p>
          <a:p>
            <a:pPr lvl="1"/>
            <a:r>
              <a:rPr lang="en-GB" dirty="0"/>
              <a:t>Dealt with demands and unexpected challenges brought on by COVID-19</a:t>
            </a:r>
          </a:p>
          <a:p>
            <a:pPr lvl="1"/>
            <a:r>
              <a:rPr lang="en-GB" dirty="0"/>
              <a:t>Strength and commitment from committee</a:t>
            </a:r>
          </a:p>
          <a:p>
            <a:pPr lvl="1"/>
            <a:r>
              <a:rPr lang="en-GB" dirty="0"/>
              <a:t>Commencement and support of Summer leagues</a:t>
            </a:r>
          </a:p>
          <a:p>
            <a:pPr lvl="1"/>
            <a:r>
              <a:rPr lang="en-GB" dirty="0"/>
              <a:t>Recognising Volunteers and Inspirational Women </a:t>
            </a:r>
          </a:p>
          <a:p>
            <a:pPr lvl="1"/>
            <a:r>
              <a:rPr lang="en-GB" dirty="0"/>
              <a:t>Competitions to promote website  - </a:t>
            </a:r>
            <a:r>
              <a:rPr lang="en-GB" sz="16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2"/>
              </a:rPr>
              <a:t>https://gmcna.englandnetball.org/</a:t>
            </a:r>
            <a:r>
              <a:rPr lang="en-GB" sz="16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dirty="0"/>
          </a:p>
          <a:p>
            <a:r>
              <a:rPr lang="en-GB" dirty="0"/>
              <a:t>Challenges</a:t>
            </a:r>
          </a:p>
          <a:p>
            <a:pPr lvl="1"/>
            <a:r>
              <a:rPr lang="en-GB" dirty="0"/>
              <a:t>COVID-19 – leagues and programmes – venues</a:t>
            </a:r>
          </a:p>
          <a:p>
            <a:pPr lvl="1"/>
            <a:r>
              <a:rPr lang="en-GB" dirty="0"/>
              <a:t>Volunteer time and demands</a:t>
            </a:r>
          </a:p>
          <a:p>
            <a:pPr lvl="1"/>
            <a:r>
              <a:rPr lang="en-GB" dirty="0"/>
              <a:t>Pressures of commercial leagues on membership</a:t>
            </a:r>
          </a:p>
          <a:p>
            <a:pPr lvl="1"/>
            <a:r>
              <a:rPr lang="en-GB" dirty="0"/>
              <a:t>Changes in NDO – thank you to Katie, Rachel &amp; welcome Abbey</a:t>
            </a:r>
          </a:p>
          <a:p>
            <a:pPr marL="457200" lvl="1" indent="0">
              <a:buNone/>
            </a:pPr>
            <a:endParaRPr lang="en-GB" dirty="0"/>
          </a:p>
          <a:p>
            <a:pPr marL="0" indent="0">
              <a:buNone/>
            </a:pPr>
            <a:endParaRPr lang="en-GB" dirty="0"/>
          </a:p>
          <a:p>
            <a:pPr marL="457200" lvl="1" indent="0">
              <a:buNone/>
            </a:pPr>
            <a:endParaRPr lang="en-GB" dirty="0"/>
          </a:p>
          <a:p>
            <a:pPr lvl="1"/>
            <a:endParaRPr lang="en-GB" dirty="0"/>
          </a:p>
          <a:p>
            <a:pPr lvl="1"/>
            <a:endParaRPr lang="en-GB" dirty="0"/>
          </a:p>
        </p:txBody>
      </p:sp>
      <p:pic>
        <p:nvPicPr>
          <p:cNvPr id="7" name="Picture 6">
            <a:extLst>
              <a:ext uri="{FF2B5EF4-FFF2-40B4-BE49-F238E27FC236}">
                <a16:creationId xmlns:a16="http://schemas.microsoft.com/office/drawing/2014/main" id="{FAE5F4CC-7A1F-4C3F-AE27-97890921EB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6852" y="223063"/>
            <a:ext cx="1177647" cy="1148537"/>
          </a:xfrm>
          <a:prstGeom prst="rect">
            <a:avLst/>
          </a:prstGeom>
        </p:spPr>
      </p:pic>
      <p:pic>
        <p:nvPicPr>
          <p:cNvPr id="8" name="6B71CF02-8B6D-40A7-8802-BE8C72F6BC82">
            <a:extLst>
              <a:ext uri="{FF2B5EF4-FFF2-40B4-BE49-F238E27FC236}">
                <a16:creationId xmlns:a16="http://schemas.microsoft.com/office/drawing/2014/main" id="{283F94A5-F75A-4E24-876C-13F0482EA873}"/>
              </a:ext>
            </a:extLst>
          </p:cNvPr>
          <p:cNvPicPr/>
          <p:nvPr/>
        </p:nvPicPr>
        <p:blipFill rotWithShape="1">
          <a:blip r:embed="rId4" r:link="rId5">
            <a:extLst>
              <a:ext uri="{28A0092B-C50C-407E-A947-70E740481C1C}">
                <a14:useLocalDpi xmlns:a14="http://schemas.microsoft.com/office/drawing/2010/main" val="0"/>
              </a:ext>
            </a:extLst>
          </a:blip>
          <a:srcRect l="3853" t="9112" r="5044" b="7067"/>
          <a:stretch>
            <a:fillRect/>
          </a:stretch>
        </p:blipFill>
        <p:spPr bwMode="auto">
          <a:xfrm>
            <a:off x="5699568" y="622300"/>
            <a:ext cx="4622799" cy="2217738"/>
          </a:xfrm>
          <a:prstGeom prst="rect">
            <a:avLst/>
          </a:prstGeom>
          <a:noFill/>
          <a:ln w="63500">
            <a:solidFill>
              <a:schemeClr val="accent2">
                <a:lumMod val="75000"/>
              </a:schemeClr>
            </a:solidFill>
          </a:ln>
        </p:spPr>
      </p:pic>
      <p:pic>
        <p:nvPicPr>
          <p:cNvPr id="9" name="CA2EFA50-2132-4401-9C0D-9FED8C150E85">
            <a:extLst>
              <a:ext uri="{FF2B5EF4-FFF2-40B4-BE49-F238E27FC236}">
                <a16:creationId xmlns:a16="http://schemas.microsoft.com/office/drawing/2014/main" id="{4FBC9B59-1534-49E1-8604-42BC39C6194E}"/>
              </a:ext>
            </a:extLst>
          </p:cNvPr>
          <p:cNvPicPr/>
          <p:nvPr/>
        </p:nvPicPr>
        <p:blipFill rotWithShape="1">
          <a:blip r:embed="rId6" r:link="rId7">
            <a:extLst>
              <a:ext uri="{28A0092B-C50C-407E-A947-70E740481C1C}">
                <a14:useLocalDpi xmlns:a14="http://schemas.microsoft.com/office/drawing/2010/main" val="0"/>
              </a:ext>
            </a:extLst>
          </a:blip>
          <a:srcRect l="1672" t="864" r="462"/>
          <a:stretch>
            <a:fillRect/>
          </a:stretch>
        </p:blipFill>
        <p:spPr bwMode="auto">
          <a:xfrm>
            <a:off x="7520351" y="3741737"/>
            <a:ext cx="4368800" cy="2366963"/>
          </a:xfrm>
          <a:prstGeom prst="rect">
            <a:avLst/>
          </a:prstGeom>
          <a:noFill/>
          <a:ln w="63500">
            <a:solidFill>
              <a:schemeClr val="accent2">
                <a:lumMod val="75000"/>
              </a:schemeClr>
            </a:solidFill>
          </a:ln>
        </p:spPr>
      </p:pic>
    </p:spTree>
    <p:extLst>
      <p:ext uri="{BB962C8B-B14F-4D97-AF65-F5344CB8AC3E}">
        <p14:creationId xmlns:p14="http://schemas.microsoft.com/office/powerpoint/2010/main" val="2837961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98BFF3B6-991D-407D-BDB0-DDC8E5B69FB6">
            <a:extLst>
              <a:ext uri="{FF2B5EF4-FFF2-40B4-BE49-F238E27FC236}">
                <a16:creationId xmlns:a16="http://schemas.microsoft.com/office/drawing/2014/main" id="{B2ECF822-634C-4FF2-AEA6-625AF48FDA3E}"/>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8062115" y="3255244"/>
            <a:ext cx="2814638" cy="2201428"/>
          </a:xfrm>
          <a:prstGeom prst="rect">
            <a:avLst/>
          </a:prstGeom>
          <a:noFill/>
          <a:ln>
            <a:noFill/>
          </a:ln>
        </p:spPr>
      </p:pic>
      <p:sp>
        <p:nvSpPr>
          <p:cNvPr id="2" name="Title 1">
            <a:extLst>
              <a:ext uri="{FF2B5EF4-FFF2-40B4-BE49-F238E27FC236}">
                <a16:creationId xmlns:a16="http://schemas.microsoft.com/office/drawing/2014/main" id="{54C9FB93-9285-4FC5-8205-6371663DA686}"/>
              </a:ext>
            </a:extLst>
          </p:cNvPr>
          <p:cNvSpPr>
            <a:spLocks noGrp="1"/>
          </p:cNvSpPr>
          <p:nvPr>
            <p:ph type="title"/>
          </p:nvPr>
        </p:nvSpPr>
        <p:spPr/>
        <p:txBody>
          <a:bodyPr/>
          <a:lstStyle/>
          <a:p>
            <a:r>
              <a:rPr lang="en-GB" b="1" dirty="0"/>
              <a:t>Officiating</a:t>
            </a:r>
            <a:r>
              <a:rPr lang="en-GB" dirty="0"/>
              <a:t> – Lesley Smith</a:t>
            </a:r>
          </a:p>
        </p:txBody>
      </p:sp>
      <p:sp>
        <p:nvSpPr>
          <p:cNvPr id="3" name="Content Placeholder 2">
            <a:extLst>
              <a:ext uri="{FF2B5EF4-FFF2-40B4-BE49-F238E27FC236}">
                <a16:creationId xmlns:a16="http://schemas.microsoft.com/office/drawing/2014/main" id="{805BE179-C42F-4C64-B4C3-C9E8969FF182}"/>
              </a:ext>
            </a:extLst>
          </p:cNvPr>
          <p:cNvSpPr>
            <a:spLocks noGrp="1"/>
          </p:cNvSpPr>
          <p:nvPr>
            <p:ph idx="1"/>
          </p:nvPr>
        </p:nvSpPr>
        <p:spPr>
          <a:xfrm>
            <a:off x="677334" y="1270000"/>
            <a:ext cx="8949266" cy="4978400"/>
          </a:xfrm>
        </p:spPr>
        <p:txBody>
          <a:bodyPr>
            <a:normAutofit/>
          </a:bodyPr>
          <a:lstStyle/>
          <a:p>
            <a:pPr>
              <a:lnSpc>
                <a:spcPct val="200000"/>
              </a:lnSpc>
            </a:pPr>
            <a:r>
              <a:rPr lang="en-GB" dirty="0"/>
              <a:t>All assessments froze for the 19/20 season</a:t>
            </a:r>
          </a:p>
          <a:p>
            <a:pPr>
              <a:lnSpc>
                <a:spcPct val="200000"/>
              </a:lnSpc>
            </a:pPr>
            <a:r>
              <a:rPr lang="en-GB" dirty="0"/>
              <a:t>Piloted Written C paper on line on behalf of EN and now that’s been introduced</a:t>
            </a:r>
          </a:p>
          <a:p>
            <a:pPr>
              <a:lnSpc>
                <a:spcPct val="200000"/>
              </a:lnSpc>
            </a:pPr>
            <a:r>
              <a:rPr lang="en-GB" dirty="0"/>
              <a:t>Into Assessment now Compulsory before C qualification</a:t>
            </a:r>
          </a:p>
          <a:p>
            <a:pPr>
              <a:lnSpc>
                <a:spcPct val="200000"/>
              </a:lnSpc>
            </a:pPr>
            <a:r>
              <a:rPr lang="en-GB" dirty="0"/>
              <a:t>Those who had C written have had extension</a:t>
            </a:r>
          </a:p>
          <a:p>
            <a:pPr>
              <a:lnSpc>
                <a:spcPct val="200000"/>
              </a:lnSpc>
            </a:pPr>
            <a:r>
              <a:rPr lang="en-GB" dirty="0"/>
              <a:t>Congratulations to Farrah Jaura on her appointment as a Vitality </a:t>
            </a:r>
          </a:p>
          <a:p>
            <a:pPr marL="0" indent="0">
              <a:lnSpc>
                <a:spcPct val="200000"/>
              </a:lnSpc>
              <a:buNone/>
            </a:pPr>
            <a:r>
              <a:rPr lang="en-GB" dirty="0"/>
              <a:t>Super League Umpire and also for receiving International Talent Identified</a:t>
            </a:r>
          </a:p>
          <a:p>
            <a:pPr marL="0" indent="0">
              <a:lnSpc>
                <a:spcPct val="200000"/>
              </a:lnSpc>
              <a:buNone/>
            </a:pPr>
            <a:r>
              <a:rPr lang="en-GB" dirty="0"/>
              <a:t>Umpire Status</a:t>
            </a:r>
          </a:p>
          <a:p>
            <a:endParaRPr lang="en-GB" dirty="0"/>
          </a:p>
          <a:p>
            <a:endParaRPr lang="en-GB" dirty="0"/>
          </a:p>
        </p:txBody>
      </p:sp>
      <p:pic>
        <p:nvPicPr>
          <p:cNvPr id="4" name="Picture 2">
            <a:extLst>
              <a:ext uri="{FF2B5EF4-FFF2-40B4-BE49-F238E27FC236}">
                <a16:creationId xmlns:a16="http://schemas.microsoft.com/office/drawing/2014/main" id="{B0273A58-3E28-4198-A88B-A8CB3F9176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7234" y="490103"/>
            <a:ext cx="1482731" cy="1623294"/>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4ECE7D2-FEAF-42DE-8F38-E331C4C142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3890" y="223063"/>
            <a:ext cx="1750610" cy="1707337"/>
          </a:xfrm>
          <a:prstGeom prst="rect">
            <a:avLst/>
          </a:prstGeom>
        </p:spPr>
      </p:pic>
    </p:spTree>
    <p:extLst>
      <p:ext uri="{BB962C8B-B14F-4D97-AF65-F5344CB8AC3E}">
        <p14:creationId xmlns:p14="http://schemas.microsoft.com/office/powerpoint/2010/main" val="1496650286"/>
      </p:ext>
    </p:extLst>
  </p:cSld>
  <p:clrMapOvr>
    <a:masterClrMapping/>
  </p:clrMapOvr>
</p:sld>
</file>

<file path=ppt/theme/theme1.xml><?xml version="1.0" encoding="utf-8"?>
<a:theme xmlns:a="http://schemas.openxmlformats.org/drawingml/2006/main" name="Facet">
  <a:themeElements>
    <a:clrScheme name="Custom 3">
      <a:dk1>
        <a:srgbClr val="000000"/>
      </a:dk1>
      <a:lt1>
        <a:sysClr val="window" lastClr="FFFFFF"/>
      </a:lt1>
      <a:dk2>
        <a:srgbClr val="637052"/>
      </a:dk2>
      <a:lt2>
        <a:srgbClr val="CCDDEA"/>
      </a:lt2>
      <a:accent1>
        <a:srgbClr val="E48312"/>
      </a:accent1>
      <a:accent2>
        <a:srgbClr val="FF9933"/>
      </a:accent2>
      <a:accent3>
        <a:srgbClr val="FFFF00"/>
      </a:accent3>
      <a:accent4>
        <a:srgbClr val="F3B46C"/>
      </a:accent4>
      <a:accent5>
        <a:srgbClr val="FF9900"/>
      </a:accent5>
      <a:accent6>
        <a:srgbClr val="F7CD9D"/>
      </a:accent6>
      <a:hlink>
        <a:srgbClr val="FF9933"/>
      </a:hlink>
      <a:folHlink>
        <a:srgbClr val="FF990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2053</TotalTime>
  <Words>1305</Words>
  <Application>Microsoft Office PowerPoint</Application>
  <PresentationFormat>Widescreen</PresentationFormat>
  <Paragraphs>144</Paragraphs>
  <Slides>22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Arial Black</vt:lpstr>
      <vt:lpstr>Calibri</vt:lpstr>
      <vt:lpstr>Trebuchet MS</vt:lpstr>
      <vt:lpstr>Wingdings</vt:lpstr>
      <vt:lpstr>Wingdings 3</vt:lpstr>
      <vt:lpstr>Facet</vt:lpstr>
      <vt:lpstr>Greater Manchester County Netball Association - GMCNA</vt:lpstr>
      <vt:lpstr>Zoom Call Rules </vt:lpstr>
      <vt:lpstr>Welcome &amp; President’s Address</vt:lpstr>
      <vt:lpstr>Agenda</vt:lpstr>
      <vt:lpstr>Treasurer Report  – Janet Murray</vt:lpstr>
      <vt:lpstr>Treasurers Report  - Janet Murray</vt:lpstr>
      <vt:lpstr>Affiliation Secretary  – Janet Murray</vt:lpstr>
      <vt:lpstr>Officer Reports</vt:lpstr>
      <vt:lpstr>Officiating – Lesley Smith</vt:lpstr>
      <vt:lpstr>Competition – Dawn Day (GMJCCL)</vt:lpstr>
      <vt:lpstr>Performance – Sam Longley</vt:lpstr>
      <vt:lpstr>Schools </vt:lpstr>
      <vt:lpstr>Development – Abbey Barry</vt:lpstr>
      <vt:lpstr>Volunteers</vt:lpstr>
      <vt:lpstr>Sad News</vt:lpstr>
      <vt:lpstr>Retirement News</vt:lpstr>
      <vt:lpstr>2021/2022</vt:lpstr>
      <vt:lpstr>Massive Thank You To All!</vt:lpstr>
      <vt:lpstr>League &amp; Borough Reports</vt:lpstr>
      <vt:lpstr>Other Agenda Items</vt:lpstr>
      <vt:lpstr>Questions</vt:lpstr>
      <vt:lpstr>   Thank you for joining us this evening and if you do have any questions please do not hesitate to get in touch! greatermanchesternetball@gmail.com or abbey.barry@englandnetball.co.uk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Greater Manchester County Netball Association - GMCNA</dc:title>
  <dc:creator>SAM LONGLEY</dc:creator>
  <cp:lastModifiedBy>SAM LONGLEY</cp:lastModifiedBy>
  <cp:revision>42</cp:revision>
  <dcterms:created xsi:type="dcterms:W3CDTF">2020-09-21T08:56:26Z</dcterms:created>
  <dcterms:modified xsi:type="dcterms:W3CDTF">2021-09-27T09:11:33Z</dcterms:modified>
</cp:coreProperties>
</file>