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57" r:id="rId4"/>
    <p:sldId id="258" r:id="rId5"/>
    <p:sldId id="260" r:id="rId6"/>
    <p:sldId id="261" r:id="rId7"/>
    <p:sldId id="262" r:id="rId8"/>
    <p:sldId id="263" r:id="rId9"/>
    <p:sldId id="264" r:id="rId10"/>
    <p:sldId id="265" r:id="rId11"/>
    <p:sldId id="266" r:id="rId12"/>
    <p:sldId id="267" r:id="rId13"/>
    <p:sldId id="268" r:id="rId14"/>
    <p:sldId id="269" r:id="rId15"/>
    <p:sldId id="270" r:id="rId16"/>
    <p:sldId id="282" r:id="rId17"/>
    <p:sldId id="283" r:id="rId18"/>
    <p:sldId id="284" r:id="rId19"/>
    <p:sldId id="285" r:id="rId20"/>
    <p:sldId id="271" r:id="rId21"/>
    <p:sldId id="272" r:id="rId22"/>
    <p:sldId id="273" r:id="rId23"/>
    <p:sldId id="274" r:id="rId24"/>
    <p:sldId id="275" r:id="rId25"/>
    <p:sldId id="276" r:id="rId26"/>
    <p:sldId id="277" r:id="rId27"/>
    <p:sldId id="278" r:id="rId28"/>
    <p:sldId id="279" r:id="rId29"/>
    <p:sldId id="280" r:id="rId30"/>
    <p:sldId id="281"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88546F8-0366-4B5D-BE59-70F6F69081FE}" type="datetimeFigureOut">
              <a:rPr lang="en-GB" smtClean="0"/>
              <a:t>22/09/2020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1711752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8546F8-0366-4B5D-BE59-70F6F69081FE}" type="datetimeFigureOut">
              <a:rPr lang="en-GB" smtClean="0"/>
              <a:t>22/09/2020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1141298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8546F8-0366-4B5D-BE59-70F6F69081FE}" type="datetimeFigureOut">
              <a:rPr lang="en-GB" smtClean="0"/>
              <a:t>22/09/2020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63170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8546F8-0366-4B5D-BE59-70F6F69081FE}" type="datetimeFigureOut">
              <a:rPr lang="en-GB" smtClean="0"/>
              <a:t>22/09/2020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1255356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8546F8-0366-4B5D-BE59-70F6F69081FE}" type="datetimeFigureOut">
              <a:rPr lang="en-GB" smtClean="0"/>
              <a:t>22/09/2020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19331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8546F8-0366-4B5D-BE59-70F6F69081FE}" type="datetimeFigureOut">
              <a:rPr lang="en-GB" smtClean="0"/>
              <a:t>22/09/2020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395133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8546F8-0366-4B5D-BE59-70F6F69081FE}" type="datetimeFigureOut">
              <a:rPr lang="en-GB" smtClean="0"/>
              <a:t>22/09/2020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2058797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8546F8-0366-4B5D-BE59-70F6F69081FE}" type="datetimeFigureOut">
              <a:rPr lang="en-GB" smtClean="0"/>
              <a:t>22/09/2020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3358485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8546F8-0366-4B5D-BE59-70F6F69081FE}" type="datetimeFigureOut">
              <a:rPr lang="en-GB" smtClean="0"/>
              <a:t>22/09/2020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132941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8546F8-0366-4B5D-BE59-70F6F69081FE}" type="datetimeFigureOut">
              <a:rPr lang="en-GB" smtClean="0"/>
              <a:t>22/09/2020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1702758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88546F8-0366-4B5D-BE59-70F6F69081FE}" type="datetimeFigureOut">
              <a:rPr lang="en-GB" smtClean="0"/>
              <a:t>22/09/2020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249583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8546F8-0366-4B5D-BE59-70F6F69081FE}" type="datetimeFigureOut">
              <a:rPr lang="en-GB" smtClean="0"/>
              <a:t>22/09/2020</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2762349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88546F8-0366-4B5D-BE59-70F6F69081FE}" type="datetimeFigureOut">
              <a:rPr lang="en-GB" smtClean="0"/>
              <a:t>22/09/2020</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343065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8546F8-0366-4B5D-BE59-70F6F69081FE}" type="datetimeFigureOut">
              <a:rPr lang="en-GB" smtClean="0"/>
              <a:t>22/09/2020</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205176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8546F8-0366-4B5D-BE59-70F6F69081FE}" type="datetimeFigureOut">
              <a:rPr lang="en-GB" smtClean="0"/>
              <a:t>22/09/2020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2984823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8546F8-0366-4B5D-BE59-70F6F69081FE}" type="datetimeFigureOut">
              <a:rPr lang="en-GB" smtClean="0"/>
              <a:t>22/09/2020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3184104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88546F8-0366-4B5D-BE59-70F6F69081FE}" type="datetimeFigureOut">
              <a:rPr lang="en-GB" smtClean="0"/>
              <a:t>22/09/2020</a:t>
            </a:fld>
            <a:endParaRPr lang="en-GB"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A60B6F1-F371-437F-BD9F-7A7191DACA9F}" type="slidenum">
              <a:rPr lang="en-GB" smtClean="0"/>
              <a:t>‹#›</a:t>
            </a:fld>
            <a:endParaRPr lang="en-GB" dirty="0"/>
          </a:p>
        </p:txBody>
      </p:sp>
    </p:spTree>
    <p:extLst>
      <p:ext uri="{BB962C8B-B14F-4D97-AF65-F5344CB8AC3E}">
        <p14:creationId xmlns:p14="http://schemas.microsoft.com/office/powerpoint/2010/main" val="197770184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gmcna.englandnetball.org/" TargetMode="External"/><Relationship Id="rId2" Type="http://schemas.openxmlformats.org/officeDocument/2006/relationships/hyperlink" Target="https://www.facebook.com/sam.longley.14/videos/10157555743094864/"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xml"/><Relationship Id="rId1" Type="http://schemas.openxmlformats.org/officeDocument/2006/relationships/vmlDrawing" Target="../drawings/vmlDrawing3.vml"/><Relationship Id="rId5" Type="http://schemas.openxmlformats.org/officeDocument/2006/relationships/image" Target="../media/image12.jpg"/><Relationship Id="rId4" Type="http://schemas.openxmlformats.org/officeDocument/2006/relationships/image" Target="../media/image11.wmf"/></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rackell24lumberio.blogspot.com/2014/01/happy-29th.html" TargetMode="External"/><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hyperlink" Target="https://creativecommons.org/licenses/by-nc-nd/3.0/"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owl.excelsior.edu/writing-process/prewriting-strategies/prewriting-strategies-asking-defining-questions/"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mailto:greatermanchesternetball@gmail.com"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mailto:Katie.Thompson@englandnetball.co.uk"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5.xml"/><Relationship Id="rId1" Type="http://schemas.openxmlformats.org/officeDocument/2006/relationships/vmlDrawing" Target="../drawings/vmlDrawing1.vml"/><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C2139-E192-4AA5-8515-8D35297CE6FA}"/>
              </a:ext>
            </a:extLst>
          </p:cNvPr>
          <p:cNvSpPr>
            <a:spLocks noGrp="1"/>
          </p:cNvSpPr>
          <p:nvPr>
            <p:ph type="ctrTitle"/>
          </p:nvPr>
        </p:nvSpPr>
        <p:spPr/>
        <p:txBody>
          <a:bodyPr/>
          <a:lstStyle/>
          <a:p>
            <a:pPr algn="ctr"/>
            <a:r>
              <a:rPr lang="en-GB" dirty="0">
                <a:latin typeface="Arial Black" panose="020B0A04020102020204" pitchFamily="34" charset="0"/>
              </a:rPr>
              <a:t>Greater Manchester County Netball Association - GMCNA</a:t>
            </a:r>
          </a:p>
        </p:txBody>
      </p:sp>
      <p:sp>
        <p:nvSpPr>
          <p:cNvPr id="3" name="Subtitle 2">
            <a:extLst>
              <a:ext uri="{FF2B5EF4-FFF2-40B4-BE49-F238E27FC236}">
                <a16:creationId xmlns:a16="http://schemas.microsoft.com/office/drawing/2014/main" id="{3CE9063F-50C0-4F1C-B289-04BD098A2CC7}"/>
              </a:ext>
            </a:extLst>
          </p:cNvPr>
          <p:cNvSpPr>
            <a:spLocks noGrp="1"/>
          </p:cNvSpPr>
          <p:nvPr>
            <p:ph type="subTitle" idx="1"/>
          </p:nvPr>
        </p:nvSpPr>
        <p:spPr>
          <a:xfrm>
            <a:off x="1507067" y="4050833"/>
            <a:ext cx="7766936" cy="1952402"/>
          </a:xfrm>
        </p:spPr>
        <p:txBody>
          <a:bodyPr>
            <a:normAutofit/>
          </a:bodyPr>
          <a:lstStyle/>
          <a:p>
            <a:pPr algn="ctr"/>
            <a:r>
              <a:rPr lang="en-GB" sz="2800" dirty="0"/>
              <a:t>Annual General Meeting – 22</a:t>
            </a:r>
            <a:r>
              <a:rPr lang="en-GB" sz="2800" baseline="30000" dirty="0"/>
              <a:t>nd</a:t>
            </a:r>
            <a:r>
              <a:rPr lang="en-GB" sz="2800" dirty="0"/>
              <a:t> September 2020</a:t>
            </a:r>
          </a:p>
          <a:p>
            <a:pPr algn="ctr"/>
            <a:endParaRPr lang="en-GB" sz="2800" dirty="0"/>
          </a:p>
          <a:p>
            <a:pPr algn="ctr"/>
            <a:r>
              <a:rPr lang="en-GB" sz="2800" dirty="0"/>
              <a:t>Zoom Call</a:t>
            </a:r>
          </a:p>
          <a:p>
            <a:endParaRPr lang="en-GB" dirty="0"/>
          </a:p>
        </p:txBody>
      </p:sp>
      <p:pic>
        <p:nvPicPr>
          <p:cNvPr id="9" name="Picture 8">
            <a:extLst>
              <a:ext uri="{FF2B5EF4-FFF2-40B4-BE49-F238E27FC236}">
                <a16:creationId xmlns:a16="http://schemas.microsoft.com/office/drawing/2014/main" id="{7638F016-92D1-4159-B78B-8051C3882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2590" y="1266842"/>
            <a:ext cx="2703110" cy="2636292"/>
          </a:xfrm>
          <a:prstGeom prst="rect">
            <a:avLst/>
          </a:prstGeom>
        </p:spPr>
      </p:pic>
    </p:spTree>
    <p:extLst>
      <p:ext uri="{BB962C8B-B14F-4D97-AF65-F5344CB8AC3E}">
        <p14:creationId xmlns:p14="http://schemas.microsoft.com/office/powerpoint/2010/main" val="3517232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6AAA7-A640-4343-ACDB-9B92D188461B}"/>
              </a:ext>
            </a:extLst>
          </p:cNvPr>
          <p:cNvSpPr>
            <a:spLocks noGrp="1"/>
          </p:cNvSpPr>
          <p:nvPr>
            <p:ph type="title"/>
          </p:nvPr>
        </p:nvSpPr>
        <p:spPr/>
        <p:txBody>
          <a:bodyPr/>
          <a:lstStyle/>
          <a:p>
            <a:r>
              <a:rPr lang="en-GB" u="sng" dirty="0"/>
              <a:t>Chair </a:t>
            </a:r>
            <a:r>
              <a:rPr lang="en-GB" dirty="0"/>
              <a:t>– Sam Longley</a:t>
            </a:r>
          </a:p>
        </p:txBody>
      </p:sp>
      <p:sp>
        <p:nvSpPr>
          <p:cNvPr id="3" name="Content Placeholder 2">
            <a:extLst>
              <a:ext uri="{FF2B5EF4-FFF2-40B4-BE49-F238E27FC236}">
                <a16:creationId xmlns:a16="http://schemas.microsoft.com/office/drawing/2014/main" id="{A30B2BD9-9EEC-42A0-9ADD-BB92B67DD634}"/>
              </a:ext>
            </a:extLst>
          </p:cNvPr>
          <p:cNvSpPr>
            <a:spLocks noGrp="1"/>
          </p:cNvSpPr>
          <p:nvPr>
            <p:ph idx="1"/>
          </p:nvPr>
        </p:nvSpPr>
        <p:spPr>
          <a:xfrm>
            <a:off x="778934" y="1601789"/>
            <a:ext cx="8596668" cy="3880773"/>
          </a:xfrm>
        </p:spPr>
        <p:txBody>
          <a:bodyPr/>
          <a:lstStyle/>
          <a:p>
            <a:r>
              <a:rPr lang="en-GB" dirty="0"/>
              <a:t>Positives – embracing the COVID-19 down time</a:t>
            </a:r>
          </a:p>
          <a:p>
            <a:endParaRPr lang="en-GB" dirty="0"/>
          </a:p>
          <a:p>
            <a:pPr lvl="1"/>
            <a:r>
              <a:rPr lang="en-GB" dirty="0"/>
              <a:t>Joining in with COVID craze – which brought us a new volunteer to the committee in Kat</a:t>
            </a:r>
          </a:p>
          <a:p>
            <a:pPr lvl="1"/>
            <a:r>
              <a:rPr lang="en-GB" dirty="0">
                <a:hlinkClick r:id="rId2"/>
              </a:rPr>
              <a:t>https://www.facebook.com/sam.longley.14/videos/10157555743094864/</a:t>
            </a:r>
            <a:r>
              <a:rPr lang="en-GB" dirty="0"/>
              <a:t> </a:t>
            </a:r>
          </a:p>
          <a:p>
            <a:pPr lvl="1"/>
            <a:endParaRPr lang="en-GB" dirty="0"/>
          </a:p>
          <a:p>
            <a:pPr lvl="1"/>
            <a:r>
              <a:rPr lang="en-GB" dirty="0"/>
              <a:t>Beginning to collate the history of GMCNA – thank you to those who have sent photos and memories in for this which is an ongoing project</a:t>
            </a:r>
          </a:p>
          <a:p>
            <a:pPr lvl="1"/>
            <a:r>
              <a:rPr lang="en-GB" dirty="0"/>
              <a:t>Creating our new website via Engage – massive thank you to Kat Richardson</a:t>
            </a:r>
          </a:p>
          <a:p>
            <a:pPr lvl="1"/>
            <a:endParaRPr lang="en-GB" dirty="0"/>
          </a:p>
          <a:p>
            <a:pPr lvl="2"/>
            <a:r>
              <a:rPr lang="en-GB" dirty="0">
                <a:hlinkClick r:id="rId3"/>
              </a:rPr>
              <a:t>https://gmcna.englandnetball.org</a:t>
            </a:r>
            <a:r>
              <a:rPr lang="en-GB" dirty="0"/>
              <a:t> </a:t>
            </a:r>
          </a:p>
          <a:p>
            <a:pPr marL="914400" lvl="2" indent="0">
              <a:buNone/>
            </a:pPr>
            <a:endParaRPr lang="en-GB" dirty="0"/>
          </a:p>
        </p:txBody>
      </p:sp>
    </p:spTree>
    <p:extLst>
      <p:ext uri="{BB962C8B-B14F-4D97-AF65-F5344CB8AC3E}">
        <p14:creationId xmlns:p14="http://schemas.microsoft.com/office/powerpoint/2010/main" val="1725357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AE9C5-E32E-480A-8AE7-D62BFAB1E295}"/>
              </a:ext>
            </a:extLst>
          </p:cNvPr>
          <p:cNvSpPr>
            <a:spLocks noGrp="1"/>
          </p:cNvSpPr>
          <p:nvPr>
            <p:ph type="title"/>
          </p:nvPr>
        </p:nvSpPr>
        <p:spPr/>
        <p:txBody>
          <a:bodyPr/>
          <a:lstStyle/>
          <a:p>
            <a:r>
              <a:rPr lang="en-GB" b="1" dirty="0"/>
              <a:t>Vice Chair </a:t>
            </a:r>
            <a:r>
              <a:rPr lang="en-GB" dirty="0"/>
              <a:t>– Sandy Castell</a:t>
            </a:r>
          </a:p>
        </p:txBody>
      </p:sp>
      <p:sp>
        <p:nvSpPr>
          <p:cNvPr id="3" name="Content Placeholder 2">
            <a:extLst>
              <a:ext uri="{FF2B5EF4-FFF2-40B4-BE49-F238E27FC236}">
                <a16:creationId xmlns:a16="http://schemas.microsoft.com/office/drawing/2014/main" id="{A07EEF3A-B4FF-40EC-87DB-DF7F91B0A73E}"/>
              </a:ext>
            </a:extLst>
          </p:cNvPr>
          <p:cNvSpPr>
            <a:spLocks noGrp="1"/>
          </p:cNvSpPr>
          <p:nvPr>
            <p:ph idx="1"/>
          </p:nvPr>
        </p:nvSpPr>
        <p:spPr>
          <a:xfrm>
            <a:off x="677334" y="1488613"/>
            <a:ext cx="8596668" cy="3880773"/>
          </a:xfrm>
          <a:solidFill>
            <a:schemeClr val="bg1"/>
          </a:solidFill>
        </p:spPr>
        <p:txBody>
          <a:bodyPr>
            <a:normAutofit/>
          </a:bodyPr>
          <a:lstStyle/>
          <a:p>
            <a:r>
              <a:rPr lang="en-GB" dirty="0"/>
              <a:t>Black, Asian and Ethnic Minority Communities</a:t>
            </a:r>
          </a:p>
          <a:p>
            <a:r>
              <a:rPr lang="en-GB" dirty="0"/>
              <a:t>Here to Listen</a:t>
            </a:r>
          </a:p>
          <a:p>
            <a:r>
              <a:rPr lang="en-GB" dirty="0"/>
              <a:t>England Netball Board Member</a:t>
            </a:r>
          </a:p>
          <a:p>
            <a:pPr lvl="1"/>
            <a:r>
              <a:rPr lang="en-GB" b="0" i="0" dirty="0">
                <a:solidFill>
                  <a:schemeClr val="tx1"/>
                </a:solidFill>
                <a:effectLst/>
                <a:latin typeface="Gotham"/>
              </a:rPr>
              <a:t>Following recent global events, we have been taking the time to speak and listen to the Netball Family to better understand the experiences of Black, Asian and Ethnic Minority groups within netball. What emerged from these discussions was the need for more representation, as it became clear that our Board does not currently represent the diversity of our audience, members and participants and we wish to take action on this matter.</a:t>
            </a:r>
          </a:p>
          <a:p>
            <a:pPr lvl="1"/>
            <a:r>
              <a:rPr lang="en-GB" b="0" i="0" dirty="0">
                <a:solidFill>
                  <a:schemeClr val="tx1"/>
                </a:solidFill>
                <a:effectLst/>
                <a:latin typeface="Gotham"/>
              </a:rPr>
              <a:t>As part of this, we are seeking applications for an additional England Netball Board position from candidates who have the skills and experience to represent minority groups within a sporting context. The successful applicant will support driving progress around our equality and diversity agenda, to ensure inclusivity within our sport.</a:t>
            </a:r>
          </a:p>
          <a:p>
            <a:pPr lvl="1"/>
            <a:endParaRPr lang="en-GB" dirty="0"/>
          </a:p>
          <a:p>
            <a:endParaRPr lang="en-GB" dirty="0"/>
          </a:p>
        </p:txBody>
      </p:sp>
    </p:spTree>
    <p:extLst>
      <p:ext uri="{BB962C8B-B14F-4D97-AF65-F5344CB8AC3E}">
        <p14:creationId xmlns:p14="http://schemas.microsoft.com/office/powerpoint/2010/main" val="3762038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9FB93-9285-4FC5-8205-6371663DA686}"/>
              </a:ext>
            </a:extLst>
          </p:cNvPr>
          <p:cNvSpPr>
            <a:spLocks noGrp="1"/>
          </p:cNvSpPr>
          <p:nvPr>
            <p:ph type="title"/>
          </p:nvPr>
        </p:nvSpPr>
        <p:spPr/>
        <p:txBody>
          <a:bodyPr/>
          <a:lstStyle/>
          <a:p>
            <a:r>
              <a:rPr lang="en-GB" b="1" dirty="0"/>
              <a:t>Officiating</a:t>
            </a:r>
            <a:r>
              <a:rPr lang="en-GB" dirty="0"/>
              <a:t> – Lesley Smith</a:t>
            </a:r>
          </a:p>
        </p:txBody>
      </p:sp>
      <p:sp>
        <p:nvSpPr>
          <p:cNvPr id="3" name="Content Placeholder 2">
            <a:extLst>
              <a:ext uri="{FF2B5EF4-FFF2-40B4-BE49-F238E27FC236}">
                <a16:creationId xmlns:a16="http://schemas.microsoft.com/office/drawing/2014/main" id="{805BE179-C42F-4C64-B4C3-C9E8969FF182}"/>
              </a:ext>
            </a:extLst>
          </p:cNvPr>
          <p:cNvSpPr>
            <a:spLocks noGrp="1"/>
          </p:cNvSpPr>
          <p:nvPr>
            <p:ph idx="1"/>
          </p:nvPr>
        </p:nvSpPr>
        <p:spPr>
          <a:xfrm>
            <a:off x="677334" y="1270000"/>
            <a:ext cx="8949266" cy="4978400"/>
          </a:xfrm>
        </p:spPr>
        <p:txBody>
          <a:bodyPr>
            <a:normAutofit/>
          </a:bodyPr>
          <a:lstStyle/>
          <a:p>
            <a:r>
              <a:rPr lang="en-GB" dirty="0"/>
              <a:t>36 Candidates passed C award between September 2019 and February 2020</a:t>
            </a:r>
          </a:p>
          <a:p>
            <a:r>
              <a:rPr lang="en-GB" dirty="0"/>
              <a:t>New assessor – Christina Davidson</a:t>
            </a:r>
          </a:p>
          <a:p>
            <a:r>
              <a:rPr lang="en-GB" dirty="0"/>
              <a:t>8 active assessors for C awards</a:t>
            </a:r>
          </a:p>
          <a:p>
            <a:r>
              <a:rPr lang="en-GB" dirty="0"/>
              <a:t>36 candidates passed written test and 18 who have not yet met criteria – all candidates have 12 month extension</a:t>
            </a:r>
          </a:p>
          <a:p>
            <a:endParaRPr lang="en-GB" dirty="0"/>
          </a:p>
          <a:p>
            <a:r>
              <a:rPr lang="en-GB" dirty="0"/>
              <a:t>One C course was held in November</a:t>
            </a:r>
          </a:p>
          <a:p>
            <a:r>
              <a:rPr lang="en-GB" dirty="0"/>
              <a:t>Lots of information from EN for members has been issued re new rules and rule modifications due to COVID-19 plus zoom calls</a:t>
            </a:r>
          </a:p>
          <a:p>
            <a:r>
              <a:rPr lang="en-GB" dirty="0"/>
              <a:t>Thank you to Katie &amp; Helen for all their hard work putting courses on</a:t>
            </a:r>
          </a:p>
          <a:p>
            <a:r>
              <a:rPr lang="en-GB" dirty="0"/>
              <a:t>Thank you to our assessors for their continued support</a:t>
            </a:r>
          </a:p>
          <a:p>
            <a:pPr lvl="1"/>
            <a:r>
              <a:rPr lang="en-GB" dirty="0"/>
              <a:t>Mary Slade, Janet Murray, Dawn Day, Lona Williams, Jackie Cash, Ruth Ward &amp; Lesley Smith (me)</a:t>
            </a:r>
          </a:p>
        </p:txBody>
      </p:sp>
    </p:spTree>
    <p:extLst>
      <p:ext uri="{BB962C8B-B14F-4D97-AF65-F5344CB8AC3E}">
        <p14:creationId xmlns:p14="http://schemas.microsoft.com/office/powerpoint/2010/main" val="1496650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88BB1-7CE0-4E31-8CC2-6291375990A3}"/>
              </a:ext>
            </a:extLst>
          </p:cNvPr>
          <p:cNvSpPr>
            <a:spLocks noGrp="1"/>
          </p:cNvSpPr>
          <p:nvPr>
            <p:ph type="title"/>
          </p:nvPr>
        </p:nvSpPr>
        <p:spPr>
          <a:xfrm>
            <a:off x="677334" y="266700"/>
            <a:ext cx="8596668" cy="1320800"/>
          </a:xfrm>
        </p:spPr>
        <p:txBody>
          <a:bodyPr/>
          <a:lstStyle/>
          <a:p>
            <a:r>
              <a:rPr lang="en-GB" u="sng" dirty="0"/>
              <a:t>Competition</a:t>
            </a:r>
            <a:r>
              <a:rPr lang="en-GB" dirty="0"/>
              <a:t> – Dawn Day (GMJCCL)</a:t>
            </a:r>
          </a:p>
        </p:txBody>
      </p:sp>
      <p:sp>
        <p:nvSpPr>
          <p:cNvPr id="3" name="Content Placeholder 2">
            <a:extLst>
              <a:ext uri="{FF2B5EF4-FFF2-40B4-BE49-F238E27FC236}">
                <a16:creationId xmlns:a16="http://schemas.microsoft.com/office/drawing/2014/main" id="{39406EC4-38D9-46CE-8AF7-34D5680F2F93}"/>
              </a:ext>
            </a:extLst>
          </p:cNvPr>
          <p:cNvSpPr>
            <a:spLocks noGrp="1"/>
          </p:cNvSpPr>
          <p:nvPr>
            <p:ph idx="1"/>
          </p:nvPr>
        </p:nvSpPr>
        <p:spPr>
          <a:xfrm>
            <a:off x="558184" y="1069513"/>
            <a:ext cx="8890615" cy="5521787"/>
          </a:xfrm>
        </p:spPr>
        <p:txBody>
          <a:bodyPr>
            <a:normAutofit fontScale="85000" lnSpcReduction="20000"/>
          </a:bodyPr>
          <a:lstStyle/>
          <a:p>
            <a:r>
              <a:rPr lang="en-GB" dirty="0"/>
              <a:t>86 teams took part</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Thanks to Lesley Smith for organising the Umpire Assessments at some of the matches and thank you to the teams who allowed us to use their games</a:t>
            </a:r>
          </a:p>
          <a:p>
            <a:r>
              <a:rPr lang="en-GB" dirty="0"/>
              <a:t>All was going well then COVID-19 hit!</a:t>
            </a:r>
          </a:p>
          <a:p>
            <a:r>
              <a:rPr lang="en-GB" dirty="0"/>
              <a:t>Places had to be finalised in line with advice from EN using the average points system – many congratulations to all (winning cheques have been sent)</a:t>
            </a:r>
          </a:p>
          <a:p>
            <a:endParaRPr lang="en-GB" dirty="0"/>
          </a:p>
          <a:p>
            <a:endParaRPr lang="en-GB" dirty="0"/>
          </a:p>
          <a:p>
            <a:endParaRPr lang="en-GB" dirty="0"/>
          </a:p>
          <a:p>
            <a:endParaRPr lang="en-GB" dirty="0"/>
          </a:p>
          <a:p>
            <a:endParaRPr lang="en-GB" dirty="0"/>
          </a:p>
          <a:p>
            <a:endParaRPr lang="en-GB" dirty="0"/>
          </a:p>
          <a:p>
            <a:pPr marL="0" indent="0">
              <a:buNone/>
            </a:pPr>
            <a:endParaRPr lang="en-GB" dirty="0"/>
          </a:p>
          <a:p>
            <a:endParaRPr lang="en-GB" dirty="0"/>
          </a:p>
          <a:p>
            <a:endParaRPr lang="en-GB" dirty="0"/>
          </a:p>
          <a:p>
            <a:r>
              <a:rPr lang="en-GB" dirty="0"/>
              <a:t>The qualifying teams for the regional competition for 2020/2021 are</a:t>
            </a:r>
          </a:p>
          <a:p>
            <a:pPr lvl="1"/>
            <a:r>
              <a:rPr lang="en-GB" dirty="0"/>
              <a:t>Under 13’s moving to 14’s – Oldham, Saddleworth, Trafford, Tameside (DNA were not eligible due to not having completed CAPS and Rivington declined the invitation)</a:t>
            </a:r>
          </a:p>
          <a:p>
            <a:pPr lvl="1"/>
            <a:r>
              <a:rPr lang="en-GB" dirty="0"/>
              <a:t>Under 15’s moving to 16’s – Oldham, YWCA Bury, Saddleworth, Tameside</a:t>
            </a:r>
          </a:p>
          <a:p>
            <a:endParaRPr lang="en-GB" dirty="0"/>
          </a:p>
        </p:txBody>
      </p:sp>
      <p:graphicFrame>
        <p:nvGraphicFramePr>
          <p:cNvPr id="6" name="Table 5">
            <a:extLst>
              <a:ext uri="{FF2B5EF4-FFF2-40B4-BE49-F238E27FC236}">
                <a16:creationId xmlns:a16="http://schemas.microsoft.com/office/drawing/2014/main" id="{C7E83EA4-B880-4F81-8227-AB941BCADDD6}"/>
              </a:ext>
            </a:extLst>
          </p:cNvPr>
          <p:cNvGraphicFramePr>
            <a:graphicFrameLocks noGrp="1"/>
          </p:cNvGraphicFramePr>
          <p:nvPr>
            <p:extLst>
              <p:ext uri="{D42A27DB-BD31-4B8C-83A1-F6EECF244321}">
                <p14:modId xmlns:p14="http://schemas.microsoft.com/office/powerpoint/2010/main" val="820387818"/>
              </p:ext>
            </p:extLst>
          </p:nvPr>
        </p:nvGraphicFramePr>
        <p:xfrm>
          <a:off x="1660412" y="2784013"/>
          <a:ext cx="6681312" cy="2385383"/>
        </p:xfrm>
        <a:graphic>
          <a:graphicData uri="http://schemas.openxmlformats.org/drawingml/2006/table">
            <a:tbl>
              <a:tblPr firstRow="1" firstCol="1" bandRow="1">
                <a:tableStyleId>{5C22544A-7EE6-4342-B048-85BDC9FD1C3A}</a:tableStyleId>
              </a:tblPr>
              <a:tblGrid>
                <a:gridCol w="1144112">
                  <a:extLst>
                    <a:ext uri="{9D8B030D-6E8A-4147-A177-3AD203B41FA5}">
                      <a16:colId xmlns:a16="http://schemas.microsoft.com/office/drawing/2014/main" val="706145709"/>
                    </a:ext>
                  </a:extLst>
                </a:gridCol>
                <a:gridCol w="1054100">
                  <a:extLst>
                    <a:ext uri="{9D8B030D-6E8A-4147-A177-3AD203B41FA5}">
                      <a16:colId xmlns:a16="http://schemas.microsoft.com/office/drawing/2014/main" val="795912858"/>
                    </a:ext>
                  </a:extLst>
                </a:gridCol>
                <a:gridCol w="2034176">
                  <a:extLst>
                    <a:ext uri="{9D8B030D-6E8A-4147-A177-3AD203B41FA5}">
                      <a16:colId xmlns:a16="http://schemas.microsoft.com/office/drawing/2014/main" val="1142399043"/>
                    </a:ext>
                  </a:extLst>
                </a:gridCol>
                <a:gridCol w="2448924">
                  <a:extLst>
                    <a:ext uri="{9D8B030D-6E8A-4147-A177-3AD203B41FA5}">
                      <a16:colId xmlns:a16="http://schemas.microsoft.com/office/drawing/2014/main" val="217388300"/>
                    </a:ext>
                  </a:extLst>
                </a:gridCol>
              </a:tblGrid>
              <a:tr h="0">
                <a:tc>
                  <a:txBody>
                    <a:bodyPr/>
                    <a:lstStyle/>
                    <a:p>
                      <a:pPr algn="ctr">
                        <a:lnSpc>
                          <a:spcPct val="107000"/>
                        </a:lnSpc>
                        <a:spcAft>
                          <a:spcPts val="800"/>
                        </a:spcAft>
                      </a:pPr>
                      <a:r>
                        <a:rPr lang="en-GB" sz="1400" dirty="0">
                          <a:effectLst/>
                        </a:rPr>
                        <a:t>Age Group</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Division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Winners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Runners Up</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3190864"/>
                  </a:ext>
                </a:extLst>
              </a:tr>
              <a:tr h="0">
                <a:tc>
                  <a:txBody>
                    <a:bodyPr/>
                    <a:lstStyle/>
                    <a:p>
                      <a:pPr algn="ctr">
                        <a:lnSpc>
                          <a:spcPct val="107000"/>
                        </a:lnSpc>
                        <a:spcAft>
                          <a:spcPts val="800"/>
                        </a:spcAft>
                      </a:pPr>
                      <a:r>
                        <a:rPr lang="en-GB" sz="1400" dirty="0">
                          <a:effectLst/>
                        </a:rPr>
                        <a:t>U11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Oldham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Rivington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11880583"/>
                  </a:ext>
                </a:extLst>
              </a:tr>
              <a:tr h="0">
                <a:tc>
                  <a:txBody>
                    <a:bodyPr/>
                    <a:lstStyle/>
                    <a:p>
                      <a:pPr algn="ctr">
                        <a:lnSpc>
                          <a:spcPct val="107000"/>
                        </a:lnSpc>
                        <a:spcAft>
                          <a:spcPts val="800"/>
                        </a:spcAft>
                      </a:pPr>
                      <a:r>
                        <a:rPr lang="en-GB" sz="1400" dirty="0">
                          <a:effectLst/>
                        </a:rPr>
                        <a:t>U12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Oldham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DNA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4330572"/>
                  </a:ext>
                </a:extLst>
              </a:tr>
              <a:tr h="0">
                <a:tc>
                  <a:txBody>
                    <a:bodyPr/>
                    <a:lstStyle/>
                    <a:p>
                      <a:pPr algn="ctr">
                        <a:lnSpc>
                          <a:spcPct val="107000"/>
                        </a:lnSpc>
                        <a:spcAft>
                          <a:spcPts val="80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Rivington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South Ribble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7681363"/>
                  </a:ext>
                </a:extLst>
              </a:tr>
              <a:tr h="0">
                <a:tc>
                  <a:txBody>
                    <a:bodyPr/>
                    <a:lstStyle/>
                    <a:p>
                      <a:pPr algn="ctr">
                        <a:lnSpc>
                          <a:spcPct val="107000"/>
                        </a:lnSpc>
                        <a:spcAft>
                          <a:spcPts val="800"/>
                        </a:spcAft>
                      </a:pPr>
                      <a:r>
                        <a:rPr lang="en-GB" sz="1400" dirty="0">
                          <a:effectLst/>
                        </a:rPr>
                        <a:t>U13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Kingsway Power</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Oldham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2032982"/>
                  </a:ext>
                </a:extLst>
              </a:tr>
              <a:tr h="0">
                <a:tc>
                  <a:txBody>
                    <a:bodyPr/>
                    <a:lstStyle/>
                    <a:p>
                      <a:pPr algn="ctr">
                        <a:lnSpc>
                          <a:spcPct val="107000"/>
                        </a:lnSpc>
                        <a:spcAft>
                          <a:spcPts val="80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Warrington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YWCA Bury Wildcats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45025910"/>
                  </a:ext>
                </a:extLst>
              </a:tr>
              <a:tr h="0">
                <a:tc>
                  <a:txBody>
                    <a:bodyPr/>
                    <a:lstStyle/>
                    <a:p>
                      <a:pPr algn="ctr">
                        <a:lnSpc>
                          <a:spcPct val="107000"/>
                        </a:lnSpc>
                        <a:spcAft>
                          <a:spcPts val="800"/>
                        </a:spcAft>
                      </a:pPr>
                      <a:r>
                        <a:rPr lang="en-GB" sz="1400" dirty="0">
                          <a:effectLst/>
                        </a:rPr>
                        <a:t>U14</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Oldham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Kingsway Power</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56987756"/>
                  </a:ext>
                </a:extLst>
              </a:tr>
              <a:tr h="0">
                <a:tc>
                  <a:txBody>
                    <a:bodyPr/>
                    <a:lstStyle/>
                    <a:p>
                      <a:pPr algn="ctr">
                        <a:lnSpc>
                          <a:spcPct val="107000"/>
                        </a:lnSpc>
                        <a:spcAft>
                          <a:spcPts val="80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Wilmslow Lightning</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Saddleworth</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44164458"/>
                  </a:ext>
                </a:extLst>
              </a:tr>
              <a:tr h="0">
                <a:tc>
                  <a:txBody>
                    <a:bodyPr/>
                    <a:lstStyle/>
                    <a:p>
                      <a:pPr algn="ctr">
                        <a:lnSpc>
                          <a:spcPct val="107000"/>
                        </a:lnSpc>
                        <a:spcAft>
                          <a:spcPts val="800"/>
                        </a:spcAft>
                      </a:pPr>
                      <a:r>
                        <a:rPr lang="en-GB" sz="1400" dirty="0">
                          <a:effectLst/>
                        </a:rPr>
                        <a:t>U15</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Oldham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YWCA Bury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6319864"/>
                  </a:ext>
                </a:extLst>
              </a:tr>
              <a:tr h="0">
                <a:tc>
                  <a:txBody>
                    <a:bodyPr/>
                    <a:lstStyle/>
                    <a:p>
                      <a:pPr algn="ctr">
                        <a:lnSpc>
                          <a:spcPct val="107000"/>
                        </a:lnSpc>
                        <a:spcAft>
                          <a:spcPts val="80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Ribble Valley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Wilmslow Lightning</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0195869"/>
                  </a:ext>
                </a:extLst>
              </a:tr>
              <a:tr h="0">
                <a:tc>
                  <a:txBody>
                    <a:bodyPr/>
                    <a:lstStyle/>
                    <a:p>
                      <a:pPr algn="ctr">
                        <a:lnSpc>
                          <a:spcPct val="107000"/>
                        </a:lnSpc>
                        <a:spcAft>
                          <a:spcPts val="800"/>
                        </a:spcAft>
                      </a:pPr>
                      <a:r>
                        <a:rPr lang="en-GB" sz="1400" dirty="0">
                          <a:effectLst/>
                        </a:rPr>
                        <a:t>U16</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Oldham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Tameside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32773959"/>
                  </a:ext>
                </a:extLst>
              </a:tr>
            </a:tbl>
          </a:graphicData>
        </a:graphic>
      </p:graphicFrame>
    </p:spTree>
    <p:extLst>
      <p:ext uri="{BB962C8B-B14F-4D97-AF65-F5344CB8AC3E}">
        <p14:creationId xmlns:p14="http://schemas.microsoft.com/office/powerpoint/2010/main" val="3275600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559BB-8B72-475C-B339-3C5F2C44DE0E}"/>
              </a:ext>
            </a:extLst>
          </p:cNvPr>
          <p:cNvSpPr>
            <a:spLocks noGrp="1"/>
          </p:cNvSpPr>
          <p:nvPr>
            <p:ph type="title"/>
          </p:nvPr>
        </p:nvSpPr>
        <p:spPr/>
        <p:txBody>
          <a:bodyPr/>
          <a:lstStyle/>
          <a:p>
            <a:r>
              <a:rPr lang="en-GB" u="sng" dirty="0"/>
              <a:t>Performance</a:t>
            </a:r>
            <a:r>
              <a:rPr lang="en-GB" dirty="0"/>
              <a:t> – Sam Longley</a:t>
            </a:r>
          </a:p>
        </p:txBody>
      </p:sp>
      <p:sp>
        <p:nvSpPr>
          <p:cNvPr id="3" name="Content Placeholder 2">
            <a:extLst>
              <a:ext uri="{FF2B5EF4-FFF2-40B4-BE49-F238E27FC236}">
                <a16:creationId xmlns:a16="http://schemas.microsoft.com/office/drawing/2014/main" id="{7BA4D58F-0723-4EC2-8332-76A74EABE7DB}"/>
              </a:ext>
            </a:extLst>
          </p:cNvPr>
          <p:cNvSpPr>
            <a:spLocks noGrp="1"/>
          </p:cNvSpPr>
          <p:nvPr>
            <p:ph idx="1"/>
          </p:nvPr>
        </p:nvSpPr>
        <p:spPr>
          <a:xfrm>
            <a:off x="677334" y="1282700"/>
            <a:ext cx="8809566" cy="5194299"/>
          </a:xfrm>
        </p:spPr>
        <p:txBody>
          <a:bodyPr>
            <a:normAutofit fontScale="92500" lnSpcReduction="20000"/>
          </a:bodyPr>
          <a:lstStyle/>
          <a:p>
            <a:pPr marL="0" indent="0">
              <a:buNone/>
            </a:pPr>
            <a:r>
              <a:rPr lang="en-GB" dirty="0"/>
              <a:t>Successes</a:t>
            </a:r>
          </a:p>
          <a:p>
            <a:r>
              <a:rPr lang="en-GB" dirty="0"/>
              <a:t>1 under 15 squad  - 21 initially in squad (1 dropped out a few weeks in), 7 additional athletes brought in mid season and 2 promoted to Thunder. </a:t>
            </a:r>
          </a:p>
          <a:p>
            <a:r>
              <a:rPr lang="en-GB" dirty="0"/>
              <a:t>1 under 13 squad – 16 initially in squad ( 2 moved to Thunder before training commenced) with a further 7 selected mid season and 2 moving up to Thunder mid season.</a:t>
            </a:r>
          </a:p>
          <a:p>
            <a:r>
              <a:rPr lang="en-GB" dirty="0"/>
              <a:t>4 play days took place, involving 5 counties, hosted in Lancashire, Cheshire, Manchester and Merseyside</a:t>
            </a:r>
          </a:p>
          <a:p>
            <a:r>
              <a:rPr lang="en-GB" dirty="0"/>
              <a:t>Massive thank you to Miss Edwards &amp; Celia Poole for their invaluable coaching and the selectors Miss Edwards, Celia Poole, Joan Dunn, Teresa Monaghan and Nichola Lawless for their support and the umpires who represented Manchester at the play days and helped at trials.</a:t>
            </a:r>
          </a:p>
          <a:p>
            <a:endParaRPr lang="en-GB" dirty="0"/>
          </a:p>
          <a:p>
            <a:pPr marL="0" indent="0">
              <a:buNone/>
            </a:pPr>
            <a:r>
              <a:rPr lang="en-GB" dirty="0"/>
              <a:t>Challenges</a:t>
            </a:r>
          </a:p>
          <a:p>
            <a:r>
              <a:rPr lang="en-GB" dirty="0"/>
              <a:t>S &amp; C time, nutrition sessions</a:t>
            </a:r>
          </a:p>
          <a:p>
            <a:r>
              <a:rPr lang="en-GB" dirty="0"/>
              <a:t>Court time</a:t>
            </a:r>
          </a:p>
          <a:p>
            <a:r>
              <a:rPr lang="en-GB" dirty="0"/>
              <a:t>Athlete demands</a:t>
            </a:r>
          </a:p>
          <a:p>
            <a:r>
              <a:rPr lang="en-GB" dirty="0"/>
              <a:t>COVID-19</a:t>
            </a:r>
          </a:p>
          <a:p>
            <a:endParaRPr lang="en-GB" dirty="0"/>
          </a:p>
        </p:txBody>
      </p:sp>
    </p:spTree>
    <p:extLst>
      <p:ext uri="{BB962C8B-B14F-4D97-AF65-F5344CB8AC3E}">
        <p14:creationId xmlns:p14="http://schemas.microsoft.com/office/powerpoint/2010/main" val="721645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FD166-41BF-4C62-ACFA-AFA4E66B598A}"/>
              </a:ext>
            </a:extLst>
          </p:cNvPr>
          <p:cNvSpPr>
            <a:spLocks noGrp="1"/>
          </p:cNvSpPr>
          <p:nvPr>
            <p:ph type="title"/>
          </p:nvPr>
        </p:nvSpPr>
        <p:spPr/>
        <p:txBody>
          <a:bodyPr/>
          <a:lstStyle/>
          <a:p>
            <a:r>
              <a:rPr lang="en-GB" u="sng" dirty="0"/>
              <a:t>Schools</a:t>
            </a:r>
            <a:r>
              <a:rPr lang="en-GB" dirty="0"/>
              <a:t> </a:t>
            </a:r>
          </a:p>
        </p:txBody>
      </p:sp>
      <p:sp>
        <p:nvSpPr>
          <p:cNvPr id="3" name="Content Placeholder 2">
            <a:extLst>
              <a:ext uri="{FF2B5EF4-FFF2-40B4-BE49-F238E27FC236}">
                <a16:creationId xmlns:a16="http://schemas.microsoft.com/office/drawing/2014/main" id="{301E01E7-A153-4072-965F-ADE8FDD8053C}"/>
              </a:ext>
            </a:extLst>
          </p:cNvPr>
          <p:cNvSpPr>
            <a:spLocks noGrp="1"/>
          </p:cNvSpPr>
          <p:nvPr>
            <p:ph sz="half" idx="2"/>
          </p:nvPr>
        </p:nvSpPr>
        <p:spPr>
          <a:xfrm>
            <a:off x="677334" y="1473201"/>
            <a:ext cx="4184034" cy="4568162"/>
          </a:xfrm>
        </p:spPr>
        <p:txBody>
          <a:bodyPr>
            <a:normAutofit fontScale="85000" lnSpcReduction="20000"/>
          </a:bodyPr>
          <a:lstStyle/>
          <a:p>
            <a:pPr marL="0" indent="0">
              <a:buNone/>
            </a:pPr>
            <a:r>
              <a:rPr lang="en-GB" sz="1800" b="1" u="sng" dirty="0">
                <a:effectLst/>
                <a:latin typeface="+mj-lt"/>
                <a:ea typeface="Times New Roman" panose="02020603050405020304" pitchFamily="18" charset="0"/>
                <a:cs typeface="Calibri" panose="020F0502020204030204" pitchFamily="34" charset="0"/>
              </a:rPr>
              <a:t>Regional National Schools – Results</a:t>
            </a:r>
          </a:p>
          <a:p>
            <a:endParaRPr lang="en-GB" sz="1800" dirty="0">
              <a:effectLst/>
              <a:latin typeface="+mj-lt"/>
              <a:ea typeface="Times New Roman" panose="02020603050405020304" pitchFamily="18" charset="0"/>
              <a:cs typeface="Times New Roman" panose="02020603050405020304" pitchFamily="18" charset="0"/>
            </a:endParaRPr>
          </a:p>
          <a:p>
            <a:r>
              <a:rPr lang="en-GB" sz="1800" b="1" dirty="0">
                <a:effectLst/>
                <a:latin typeface="+mj-lt"/>
                <a:ea typeface="Times New Roman" panose="02020603050405020304" pitchFamily="18" charset="0"/>
                <a:cs typeface="Calibri" panose="020F0502020204030204" pitchFamily="34" charset="0"/>
              </a:rPr>
              <a:t>U14’s - </a:t>
            </a:r>
            <a:r>
              <a:rPr lang="en-GB" sz="1800" dirty="0">
                <a:effectLst/>
                <a:latin typeface="+mj-lt"/>
                <a:ea typeface="Times New Roman" panose="02020603050405020304" pitchFamily="18" charset="0"/>
                <a:cs typeface="Calibri" panose="020F0502020204030204" pitchFamily="34" charset="0"/>
              </a:rPr>
              <a:t>Withington / Stockport GS</a:t>
            </a:r>
            <a:endParaRPr lang="en-GB" sz="1800" dirty="0">
              <a:effectLst/>
              <a:latin typeface="+mj-lt"/>
              <a:ea typeface="Times New Roman" panose="02020603050405020304" pitchFamily="18" charset="0"/>
              <a:cs typeface="Times New Roman" panose="02020603050405020304" pitchFamily="18" charset="0"/>
            </a:endParaRPr>
          </a:p>
          <a:p>
            <a:endParaRPr lang="en-GB" sz="1800" dirty="0">
              <a:effectLst/>
              <a:latin typeface="+mj-lt"/>
              <a:ea typeface="Times New Roman" panose="02020603050405020304" pitchFamily="18" charset="0"/>
              <a:cs typeface="Times New Roman" panose="02020603050405020304" pitchFamily="18" charset="0"/>
            </a:endParaRPr>
          </a:p>
          <a:p>
            <a:r>
              <a:rPr lang="en-GB" sz="1800" b="1" dirty="0">
                <a:effectLst/>
                <a:latin typeface="+mj-lt"/>
                <a:ea typeface="Times New Roman" panose="02020603050405020304" pitchFamily="18" charset="0"/>
                <a:cs typeface="Calibri" panose="020F0502020204030204" pitchFamily="34" charset="0"/>
              </a:rPr>
              <a:t>U16’s</a:t>
            </a:r>
            <a:r>
              <a:rPr lang="en-GB" b="1" dirty="0">
                <a:latin typeface="+mj-lt"/>
                <a:ea typeface="Times New Roman" panose="02020603050405020304" pitchFamily="18" charset="0"/>
                <a:cs typeface="Times New Roman" panose="02020603050405020304" pitchFamily="18" charset="0"/>
              </a:rPr>
              <a:t> - </a:t>
            </a:r>
            <a:r>
              <a:rPr lang="en-GB" sz="1800" dirty="0">
                <a:effectLst/>
                <a:latin typeface="+mj-lt"/>
                <a:ea typeface="Times New Roman" panose="02020603050405020304" pitchFamily="18" charset="0"/>
                <a:cs typeface="Calibri" panose="020F0502020204030204" pitchFamily="34" charset="0"/>
              </a:rPr>
              <a:t>Bluecoat</a:t>
            </a:r>
            <a:endParaRPr lang="en-GB" sz="1800" dirty="0">
              <a:effectLst/>
              <a:latin typeface="+mj-lt"/>
              <a:ea typeface="Times New Roman" panose="02020603050405020304" pitchFamily="18" charset="0"/>
              <a:cs typeface="Times New Roman" panose="02020603050405020304" pitchFamily="18" charset="0"/>
            </a:endParaRPr>
          </a:p>
          <a:p>
            <a:endParaRPr lang="en-GB" sz="1800" dirty="0">
              <a:effectLst/>
              <a:latin typeface="+mj-lt"/>
              <a:ea typeface="Times New Roman" panose="02020603050405020304" pitchFamily="18" charset="0"/>
              <a:cs typeface="Times New Roman" panose="02020603050405020304" pitchFamily="18" charset="0"/>
            </a:endParaRPr>
          </a:p>
          <a:p>
            <a:r>
              <a:rPr lang="en-GB" sz="1800" b="1" dirty="0">
                <a:effectLst/>
                <a:latin typeface="+mj-lt"/>
                <a:ea typeface="Times New Roman" panose="02020603050405020304" pitchFamily="18" charset="0"/>
                <a:cs typeface="Calibri" panose="020F0502020204030204" pitchFamily="34" charset="0"/>
              </a:rPr>
              <a:t>U19’s  - </a:t>
            </a:r>
            <a:r>
              <a:rPr lang="en-GB" sz="1800" dirty="0">
                <a:effectLst/>
                <a:latin typeface="+mj-lt"/>
                <a:ea typeface="Times New Roman" panose="02020603050405020304" pitchFamily="18" charset="0"/>
                <a:cs typeface="Calibri" panose="020F0502020204030204" pitchFamily="34" charset="0"/>
              </a:rPr>
              <a:t>Holycross</a:t>
            </a:r>
            <a:endParaRPr lang="en-GB" sz="1800" dirty="0">
              <a:effectLst/>
              <a:latin typeface="+mj-lt"/>
              <a:ea typeface="Times New Roman" panose="02020603050405020304" pitchFamily="18" charset="0"/>
              <a:cs typeface="Times New Roman" panose="02020603050405020304" pitchFamily="18" charset="0"/>
            </a:endParaRPr>
          </a:p>
          <a:p>
            <a:endParaRPr lang="en-GB" sz="1800" dirty="0">
              <a:effectLst/>
              <a:latin typeface="+mj-lt"/>
              <a:ea typeface="Times New Roman" panose="02020603050405020304" pitchFamily="18" charset="0"/>
              <a:cs typeface="Times New Roman" panose="02020603050405020304" pitchFamily="18" charset="0"/>
            </a:endParaRPr>
          </a:p>
          <a:p>
            <a:pPr marL="0" indent="0">
              <a:buNone/>
            </a:pPr>
            <a:r>
              <a:rPr lang="en-GB" sz="1800" b="1" u="sng" dirty="0">
                <a:effectLst/>
                <a:latin typeface="+mj-lt"/>
                <a:ea typeface="Times New Roman" panose="02020603050405020304" pitchFamily="18" charset="0"/>
                <a:cs typeface="Calibri" panose="020F0502020204030204" pitchFamily="34" charset="0"/>
              </a:rPr>
              <a:t>National School’s finals – Results </a:t>
            </a:r>
            <a:endParaRPr lang="en-GB" sz="1800" dirty="0">
              <a:effectLst/>
              <a:latin typeface="+mj-lt"/>
              <a:ea typeface="Times New Roman" panose="02020603050405020304" pitchFamily="18" charset="0"/>
              <a:cs typeface="Times New Roman" panose="02020603050405020304" pitchFamily="18" charset="0"/>
            </a:endParaRPr>
          </a:p>
          <a:p>
            <a:r>
              <a:rPr lang="en-GB" sz="1800" dirty="0">
                <a:effectLst/>
                <a:latin typeface="+mj-lt"/>
                <a:ea typeface="Times New Roman" panose="02020603050405020304" pitchFamily="18" charset="0"/>
                <a:cs typeface="Calibri" panose="020F0502020204030204" pitchFamily="34" charset="0"/>
              </a:rPr>
              <a:t>U14’s – Stockport GS – 3</a:t>
            </a:r>
            <a:r>
              <a:rPr lang="en-GB" sz="1800" baseline="30000" dirty="0">
                <a:effectLst/>
                <a:latin typeface="+mj-lt"/>
                <a:ea typeface="Times New Roman" panose="02020603050405020304" pitchFamily="18" charset="0"/>
                <a:cs typeface="Calibri" panose="020F0502020204030204" pitchFamily="34" charset="0"/>
              </a:rPr>
              <a:t>rd</a:t>
            </a:r>
            <a:endParaRPr lang="en-GB" sz="1800" dirty="0">
              <a:effectLst/>
              <a:latin typeface="+mj-lt"/>
              <a:ea typeface="Times New Roman" panose="02020603050405020304" pitchFamily="18" charset="0"/>
              <a:cs typeface="Times New Roman" panose="02020603050405020304" pitchFamily="18" charset="0"/>
            </a:endParaRPr>
          </a:p>
          <a:p>
            <a:pPr marL="0" indent="0">
              <a:buNone/>
            </a:pPr>
            <a:r>
              <a:rPr lang="en-GB" sz="1800" dirty="0">
                <a:effectLst/>
                <a:latin typeface="+mj-lt"/>
                <a:ea typeface="Times New Roman" panose="02020603050405020304" pitchFamily="18" charset="0"/>
                <a:cs typeface="Calibri" panose="020F0502020204030204" pitchFamily="34" charset="0"/>
              </a:rPr>
              <a:t> </a:t>
            </a:r>
            <a:endParaRPr lang="en-GB" sz="1800" dirty="0">
              <a:effectLst/>
              <a:latin typeface="+mj-lt"/>
              <a:ea typeface="Times New Roman" panose="02020603050405020304" pitchFamily="18" charset="0"/>
              <a:cs typeface="Times New Roman" panose="02020603050405020304" pitchFamily="18" charset="0"/>
            </a:endParaRPr>
          </a:p>
          <a:p>
            <a:r>
              <a:rPr lang="en-GB" sz="1800" dirty="0">
                <a:effectLst/>
                <a:latin typeface="+mj-lt"/>
                <a:ea typeface="Times New Roman" panose="02020603050405020304" pitchFamily="18" charset="0"/>
                <a:cs typeface="Calibri" panose="020F0502020204030204" pitchFamily="34" charset="0"/>
              </a:rPr>
              <a:t>U16’s – Bluecoat – 3</a:t>
            </a:r>
            <a:r>
              <a:rPr lang="en-GB" sz="1800" baseline="30000" dirty="0">
                <a:effectLst/>
                <a:latin typeface="+mj-lt"/>
                <a:ea typeface="Times New Roman" panose="02020603050405020304" pitchFamily="18" charset="0"/>
                <a:cs typeface="Calibri" panose="020F0502020204030204" pitchFamily="34" charset="0"/>
              </a:rPr>
              <a:t>rd</a:t>
            </a:r>
            <a:endParaRPr lang="en-GB" sz="1800" dirty="0">
              <a:effectLst/>
              <a:latin typeface="+mj-lt"/>
              <a:ea typeface="Times New Roman" panose="02020603050405020304" pitchFamily="18" charset="0"/>
              <a:cs typeface="Times New Roman" panose="02020603050405020304" pitchFamily="18" charset="0"/>
            </a:endParaRPr>
          </a:p>
          <a:p>
            <a:endParaRPr lang="en-GB" sz="1800" dirty="0">
              <a:effectLst/>
              <a:latin typeface="+mj-lt"/>
              <a:ea typeface="Times New Roman" panose="02020603050405020304" pitchFamily="18" charset="0"/>
              <a:cs typeface="Times New Roman" panose="02020603050405020304" pitchFamily="18" charset="0"/>
            </a:endParaRPr>
          </a:p>
          <a:p>
            <a:r>
              <a:rPr lang="en-GB" sz="1800" dirty="0">
                <a:effectLst/>
                <a:latin typeface="+mj-lt"/>
                <a:ea typeface="Times New Roman" panose="02020603050405020304" pitchFamily="18" charset="0"/>
                <a:cs typeface="Calibri" panose="020F0502020204030204" pitchFamily="34" charset="0"/>
              </a:rPr>
              <a:t>U19’s – Holycross </a:t>
            </a:r>
            <a:endParaRPr lang="en-GB" sz="1800" dirty="0">
              <a:effectLst/>
              <a:latin typeface="+mj-lt"/>
              <a:ea typeface="Times New Roman" panose="02020603050405020304" pitchFamily="18" charset="0"/>
              <a:cs typeface="Times New Roman" panose="02020603050405020304" pitchFamily="18" charset="0"/>
            </a:endParaRPr>
          </a:p>
          <a:p>
            <a:endParaRPr lang="en-GB" sz="1800" dirty="0">
              <a:effectLst/>
              <a:latin typeface="+mj-lt"/>
              <a:ea typeface="Times New Roman" panose="02020603050405020304" pitchFamily="18" charset="0"/>
              <a:cs typeface="Times New Roman" panose="02020603050405020304" pitchFamily="18" charset="0"/>
            </a:endParaRPr>
          </a:p>
          <a:p>
            <a:endParaRPr lang="en-GB" dirty="0"/>
          </a:p>
        </p:txBody>
      </p:sp>
      <p:sp>
        <p:nvSpPr>
          <p:cNvPr id="6" name="Content Placeholder 5">
            <a:extLst>
              <a:ext uri="{FF2B5EF4-FFF2-40B4-BE49-F238E27FC236}">
                <a16:creationId xmlns:a16="http://schemas.microsoft.com/office/drawing/2014/main" id="{C509E678-C21D-4E43-8180-88B2F31CC20A}"/>
              </a:ext>
            </a:extLst>
          </p:cNvPr>
          <p:cNvSpPr>
            <a:spLocks noGrp="1"/>
          </p:cNvSpPr>
          <p:nvPr>
            <p:ph sz="quarter" idx="4"/>
          </p:nvPr>
        </p:nvSpPr>
        <p:spPr>
          <a:xfrm>
            <a:off x="5001068" y="1314451"/>
            <a:ext cx="6721032" cy="5562599"/>
          </a:xfrm>
        </p:spPr>
        <p:txBody>
          <a:bodyPr>
            <a:noAutofit/>
          </a:bodyPr>
          <a:lstStyle/>
          <a:p>
            <a:r>
              <a:rPr lang="en-GB" sz="2400" b="1" i="0" dirty="0">
                <a:solidFill>
                  <a:schemeClr val="tx1"/>
                </a:solidFill>
                <a:effectLst/>
                <a:latin typeface="+mj-lt"/>
              </a:rPr>
              <a:t>Endeavour award</a:t>
            </a:r>
            <a:r>
              <a:rPr lang="en-GB" sz="2400" b="0" i="0" dirty="0">
                <a:solidFill>
                  <a:schemeClr val="tx1"/>
                </a:solidFill>
                <a:effectLst/>
                <a:latin typeface="+mj-lt"/>
              </a:rPr>
              <a:t> (Best Sportsmanship voted by the umpires): Holy Cross (Under 19)</a:t>
            </a:r>
          </a:p>
          <a:p>
            <a:pPr marL="0" indent="0">
              <a:buNone/>
            </a:pPr>
            <a:endParaRPr lang="en-GB" sz="2400" b="0" i="0" dirty="0">
              <a:solidFill>
                <a:schemeClr val="tx1"/>
              </a:solidFill>
              <a:effectLst/>
              <a:latin typeface="+mj-lt"/>
            </a:endParaRPr>
          </a:p>
          <a:p>
            <a:r>
              <a:rPr lang="en-GB" sz="2400" b="1" i="0" dirty="0">
                <a:solidFill>
                  <a:schemeClr val="tx1"/>
                </a:solidFill>
                <a:effectLst/>
                <a:latin typeface="Gotham"/>
              </a:rPr>
              <a:t>Best defensive team</a:t>
            </a:r>
            <a:r>
              <a:rPr lang="en-GB" sz="2400" b="0" i="0" dirty="0">
                <a:solidFill>
                  <a:schemeClr val="tx1"/>
                </a:solidFill>
                <a:effectLst/>
                <a:latin typeface="Gotham"/>
              </a:rPr>
              <a:t> (Best defensive average across all three age groups): Joint Winners – Guildford High School and Stockport Grammar School (U14’s)</a:t>
            </a:r>
          </a:p>
          <a:p>
            <a:endParaRPr lang="en-GB" sz="2400" dirty="0">
              <a:solidFill>
                <a:schemeClr val="tx1"/>
              </a:solidFill>
              <a:latin typeface="Gotham"/>
            </a:endParaRPr>
          </a:p>
          <a:p>
            <a:r>
              <a:rPr lang="en-GB" sz="2400" dirty="0">
                <a:solidFill>
                  <a:schemeClr val="tx1"/>
                </a:solidFill>
                <a:latin typeface="Gotham"/>
              </a:rPr>
              <a:t>Massive thank you to Liz Harris for all her years involved in School netball and we wish her well for the future.</a:t>
            </a:r>
            <a:endParaRPr lang="en-GB" sz="2400" dirty="0">
              <a:solidFill>
                <a:schemeClr val="tx1"/>
              </a:solidFill>
              <a:latin typeface="+mj-lt"/>
            </a:endParaRPr>
          </a:p>
        </p:txBody>
      </p:sp>
    </p:spTree>
    <p:extLst>
      <p:ext uri="{BB962C8B-B14F-4D97-AF65-F5344CB8AC3E}">
        <p14:creationId xmlns:p14="http://schemas.microsoft.com/office/powerpoint/2010/main" val="2240314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A8129-F300-4CD7-8EF4-366D05FFBE70}"/>
              </a:ext>
            </a:extLst>
          </p:cNvPr>
          <p:cNvSpPr>
            <a:spLocks noGrp="1"/>
          </p:cNvSpPr>
          <p:nvPr>
            <p:ph type="title"/>
          </p:nvPr>
        </p:nvSpPr>
        <p:spPr/>
        <p:txBody>
          <a:bodyPr/>
          <a:lstStyle/>
          <a:p>
            <a:r>
              <a:rPr lang="en-GB" u="sng" dirty="0"/>
              <a:t>Development</a:t>
            </a:r>
            <a:r>
              <a:rPr lang="en-GB" dirty="0"/>
              <a:t> – Katie Thompson</a:t>
            </a:r>
          </a:p>
        </p:txBody>
      </p:sp>
      <p:sp>
        <p:nvSpPr>
          <p:cNvPr id="4" name="Content Placeholder 3">
            <a:extLst>
              <a:ext uri="{FF2B5EF4-FFF2-40B4-BE49-F238E27FC236}">
                <a16:creationId xmlns:a16="http://schemas.microsoft.com/office/drawing/2014/main" id="{7E5845A2-6889-4E91-A708-312A249ED23E}"/>
              </a:ext>
            </a:extLst>
          </p:cNvPr>
          <p:cNvSpPr>
            <a:spLocks noGrp="1"/>
          </p:cNvSpPr>
          <p:nvPr>
            <p:ph sz="half" idx="2"/>
          </p:nvPr>
        </p:nvSpPr>
        <p:spPr>
          <a:xfrm>
            <a:off x="510645" y="1623484"/>
            <a:ext cx="4185617" cy="4417878"/>
          </a:xfrm>
        </p:spPr>
        <p:txBody>
          <a:bodyPr>
            <a:normAutofit/>
          </a:bodyPr>
          <a:lstStyle/>
          <a:p>
            <a:r>
              <a:rPr lang="en-GB" sz="1800" dirty="0">
                <a:effectLst/>
                <a:latin typeface="Calibri" panose="020F0502020204030204" pitchFamily="34" charset="0"/>
                <a:ea typeface="Calibri" panose="020F0502020204030204" pitchFamily="34" charset="0"/>
                <a:cs typeface="Calibri" panose="020F0502020204030204" pitchFamily="34" charset="0"/>
              </a:rPr>
              <a:t>During the 2019/20 year (Sept-Aug) the county team has run the following programmes which has resulted in a total of 1030 participants (616 whom were New to Netball).  The table </a:t>
            </a:r>
            <a:r>
              <a:rPr lang="en-GB" dirty="0">
                <a:latin typeface="Calibri" panose="020F0502020204030204" pitchFamily="34" charset="0"/>
                <a:ea typeface="Calibri" panose="020F0502020204030204" pitchFamily="34" charset="0"/>
                <a:cs typeface="Calibri" panose="020F0502020204030204" pitchFamily="34" charset="0"/>
              </a:rPr>
              <a:t>opposite </a:t>
            </a:r>
            <a:r>
              <a:rPr lang="en-GB" sz="1800" dirty="0">
                <a:effectLst/>
                <a:latin typeface="Calibri" panose="020F0502020204030204" pitchFamily="34" charset="0"/>
                <a:ea typeface="Calibri" panose="020F0502020204030204" pitchFamily="34" charset="0"/>
                <a:cs typeface="Calibri" panose="020F0502020204030204" pitchFamily="34" charset="0"/>
              </a:rPr>
              <a:t> shows the total number of programmes run and participants engaged this year, which of those participants were new to netball (had not played the previous 12 months prior to joining) against the target for the financial year. As we know due to Covid all programmes stopped in March 2020, therefore no figures could be gained in the remaining 5-6months.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graphicFrame>
        <p:nvGraphicFramePr>
          <p:cNvPr id="7" name="Content Placeholder 6">
            <a:extLst>
              <a:ext uri="{FF2B5EF4-FFF2-40B4-BE49-F238E27FC236}">
                <a16:creationId xmlns:a16="http://schemas.microsoft.com/office/drawing/2014/main" id="{5F85C6F6-B216-4C59-BF78-B9D48F86AEA6}"/>
              </a:ext>
            </a:extLst>
          </p:cNvPr>
          <p:cNvGraphicFramePr>
            <a:graphicFrameLocks noGrp="1"/>
          </p:cNvGraphicFramePr>
          <p:nvPr>
            <p:ph sz="quarter" idx="4"/>
            <p:extLst>
              <p:ext uri="{D42A27DB-BD31-4B8C-83A1-F6EECF244321}">
                <p14:modId xmlns:p14="http://schemas.microsoft.com/office/powerpoint/2010/main" val="3492851814"/>
              </p:ext>
            </p:extLst>
          </p:nvPr>
        </p:nvGraphicFramePr>
        <p:xfrm>
          <a:off x="5254454" y="1779491"/>
          <a:ext cx="5121446" cy="4338701"/>
        </p:xfrm>
        <a:graphic>
          <a:graphicData uri="http://schemas.openxmlformats.org/drawingml/2006/table">
            <a:tbl>
              <a:tblPr firstRow="1" firstCol="1" bandRow="1">
                <a:tableStyleId>{5C22544A-7EE6-4342-B048-85BDC9FD1C3A}</a:tableStyleId>
              </a:tblPr>
              <a:tblGrid>
                <a:gridCol w="1393832">
                  <a:extLst>
                    <a:ext uri="{9D8B030D-6E8A-4147-A177-3AD203B41FA5}">
                      <a16:colId xmlns:a16="http://schemas.microsoft.com/office/drawing/2014/main" val="3773427274"/>
                    </a:ext>
                  </a:extLst>
                </a:gridCol>
                <a:gridCol w="1296618">
                  <a:extLst>
                    <a:ext uri="{9D8B030D-6E8A-4147-A177-3AD203B41FA5}">
                      <a16:colId xmlns:a16="http://schemas.microsoft.com/office/drawing/2014/main" val="127744446"/>
                    </a:ext>
                  </a:extLst>
                </a:gridCol>
                <a:gridCol w="1217140">
                  <a:extLst>
                    <a:ext uri="{9D8B030D-6E8A-4147-A177-3AD203B41FA5}">
                      <a16:colId xmlns:a16="http://schemas.microsoft.com/office/drawing/2014/main" val="3284417954"/>
                    </a:ext>
                  </a:extLst>
                </a:gridCol>
                <a:gridCol w="1213856">
                  <a:extLst>
                    <a:ext uri="{9D8B030D-6E8A-4147-A177-3AD203B41FA5}">
                      <a16:colId xmlns:a16="http://schemas.microsoft.com/office/drawing/2014/main" val="3352479259"/>
                    </a:ext>
                  </a:extLst>
                </a:gridCol>
              </a:tblGrid>
              <a:tr h="717782">
                <a:tc>
                  <a:txBody>
                    <a:bodyPr/>
                    <a:lstStyle/>
                    <a:p>
                      <a:pPr algn="l">
                        <a:lnSpc>
                          <a:spcPct val="107000"/>
                        </a:lnSpc>
                        <a:spcAft>
                          <a:spcPts val="800"/>
                        </a:spcAft>
                      </a:pPr>
                      <a:r>
                        <a:rPr lang="en-GB" sz="1200" dirty="0">
                          <a:effectLst/>
                        </a:rPr>
                        <a:t>Programme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963" marR="57963" marT="0" marB="0"/>
                </a:tc>
                <a:tc>
                  <a:txBody>
                    <a:bodyPr/>
                    <a:lstStyle/>
                    <a:p>
                      <a:pPr algn="l">
                        <a:lnSpc>
                          <a:spcPct val="107000"/>
                        </a:lnSpc>
                        <a:spcAft>
                          <a:spcPts val="800"/>
                        </a:spcAft>
                      </a:pPr>
                      <a:r>
                        <a:rPr lang="en-GB" sz="1200" dirty="0">
                          <a:effectLst/>
                        </a:rPr>
                        <a:t>Number of Participants</a:t>
                      </a:r>
                      <a:br>
                        <a:rPr lang="en-GB" sz="1200" dirty="0">
                          <a:effectLst/>
                        </a:rPr>
                      </a:br>
                      <a:r>
                        <a:rPr lang="en-GB" sz="1200" dirty="0">
                          <a:effectLst/>
                        </a:rPr>
                        <a:t> Sept 19-Aug20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963" marR="57963" marT="0" marB="0"/>
                </a:tc>
                <a:tc>
                  <a:txBody>
                    <a:bodyPr/>
                    <a:lstStyle/>
                    <a:p>
                      <a:pPr algn="l">
                        <a:lnSpc>
                          <a:spcPct val="107000"/>
                        </a:lnSpc>
                        <a:spcAft>
                          <a:spcPts val="800"/>
                        </a:spcAft>
                      </a:pPr>
                      <a:r>
                        <a:rPr lang="en-GB" sz="1200" dirty="0">
                          <a:effectLst/>
                        </a:rPr>
                        <a:t>Number new to netball (if applicable)</a:t>
                      </a:r>
                      <a:br>
                        <a:rPr lang="en-GB" sz="1200" dirty="0">
                          <a:effectLst/>
                        </a:rPr>
                      </a:br>
                      <a:r>
                        <a:rPr lang="en-GB" sz="1200" dirty="0">
                          <a:effectLst/>
                        </a:rPr>
                        <a:t>Sept 19-Aug20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963" marR="57963" marT="0" marB="0"/>
                </a:tc>
                <a:tc>
                  <a:txBody>
                    <a:bodyPr/>
                    <a:lstStyle/>
                    <a:p>
                      <a:pPr algn="l">
                        <a:lnSpc>
                          <a:spcPct val="107000"/>
                        </a:lnSpc>
                        <a:spcAft>
                          <a:spcPts val="800"/>
                        </a:spcAft>
                      </a:pPr>
                      <a:r>
                        <a:rPr lang="en-GB" sz="1200" dirty="0">
                          <a:effectLst/>
                        </a:rPr>
                        <a:t>New to netball target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963" marR="57963" marT="0" marB="0"/>
                </a:tc>
                <a:extLst>
                  <a:ext uri="{0D108BD9-81ED-4DB2-BD59-A6C34878D82A}">
                    <a16:rowId xmlns:a16="http://schemas.microsoft.com/office/drawing/2014/main" val="781199367"/>
                  </a:ext>
                </a:extLst>
              </a:tr>
              <a:tr h="518139">
                <a:tc>
                  <a:txBody>
                    <a:bodyPr/>
                    <a:lstStyle/>
                    <a:p>
                      <a:pPr algn="l">
                        <a:lnSpc>
                          <a:spcPct val="107000"/>
                        </a:lnSpc>
                        <a:spcAft>
                          <a:spcPts val="800"/>
                        </a:spcAft>
                      </a:pPr>
                      <a:r>
                        <a:rPr lang="en-GB" sz="1200" dirty="0">
                          <a:effectLst/>
                        </a:rPr>
                        <a:t>Back to Netball</a:t>
                      </a:r>
                    </a:p>
                    <a:p>
                      <a:pPr algn="l">
                        <a:lnSpc>
                          <a:spcPct val="107000"/>
                        </a:lnSpc>
                        <a:spcAft>
                          <a:spcPts val="800"/>
                        </a:spcAf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963" marR="57963" marT="0" marB="0"/>
                </a:tc>
                <a:tc>
                  <a:txBody>
                    <a:bodyPr/>
                    <a:lstStyle/>
                    <a:p>
                      <a:pPr algn="l">
                        <a:lnSpc>
                          <a:spcPct val="107000"/>
                        </a:lnSpc>
                        <a:spcAft>
                          <a:spcPts val="800"/>
                        </a:spcAft>
                      </a:pPr>
                      <a:r>
                        <a:rPr lang="en-GB" sz="1200" dirty="0">
                          <a:effectLst/>
                        </a:rPr>
                        <a:t>485</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963" marR="57963" marT="0" marB="0"/>
                </a:tc>
                <a:tc>
                  <a:txBody>
                    <a:bodyPr/>
                    <a:lstStyle/>
                    <a:p>
                      <a:pPr algn="l">
                        <a:lnSpc>
                          <a:spcPct val="107000"/>
                        </a:lnSpc>
                        <a:spcAft>
                          <a:spcPts val="800"/>
                        </a:spcAft>
                      </a:pPr>
                      <a:r>
                        <a:rPr lang="en-GB" sz="1200" dirty="0">
                          <a:effectLst/>
                        </a:rPr>
                        <a:t>476</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963" marR="57963" marT="0" marB="0"/>
                </a:tc>
                <a:tc>
                  <a:txBody>
                    <a:bodyPr/>
                    <a:lstStyle/>
                    <a:p>
                      <a:pPr algn="l">
                        <a:lnSpc>
                          <a:spcPct val="107000"/>
                        </a:lnSpc>
                        <a:spcAft>
                          <a:spcPts val="800"/>
                        </a:spcAft>
                      </a:pPr>
                      <a:r>
                        <a:rPr lang="en-GB" sz="1200" dirty="0">
                          <a:effectLst/>
                        </a:rPr>
                        <a:t>Cannot report as our FY is Apr-Mar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963" marR="57963" marT="0" marB="0"/>
                </a:tc>
                <a:extLst>
                  <a:ext uri="{0D108BD9-81ED-4DB2-BD59-A6C34878D82A}">
                    <a16:rowId xmlns:a16="http://schemas.microsoft.com/office/drawing/2014/main" val="32239500"/>
                  </a:ext>
                </a:extLst>
              </a:tr>
              <a:tr h="518139">
                <a:tc>
                  <a:txBody>
                    <a:bodyPr/>
                    <a:lstStyle/>
                    <a:p>
                      <a:pPr algn="l">
                        <a:lnSpc>
                          <a:spcPct val="107000"/>
                        </a:lnSpc>
                        <a:spcAft>
                          <a:spcPts val="800"/>
                        </a:spcAft>
                      </a:pPr>
                      <a:r>
                        <a:rPr lang="en-GB" sz="1200" dirty="0">
                          <a:effectLst/>
                        </a:rPr>
                        <a:t>Netball Festivals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963" marR="57963" marT="0" marB="0"/>
                </a:tc>
                <a:tc>
                  <a:txBody>
                    <a:bodyPr/>
                    <a:lstStyle/>
                    <a:p>
                      <a:pPr algn="l">
                        <a:lnSpc>
                          <a:spcPct val="107000"/>
                        </a:lnSpc>
                        <a:spcAft>
                          <a:spcPts val="800"/>
                        </a:spcAft>
                      </a:pPr>
                      <a:r>
                        <a:rPr lang="en-GB" sz="1200" dirty="0">
                          <a:effectLst/>
                        </a:rPr>
                        <a:t>217</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963" marR="57963" marT="0" marB="0"/>
                </a:tc>
                <a:tc>
                  <a:txBody>
                    <a:bodyPr/>
                    <a:lstStyle/>
                    <a:p>
                      <a:pPr algn="l">
                        <a:lnSpc>
                          <a:spcPct val="107000"/>
                        </a:lnSpc>
                        <a:spcAft>
                          <a:spcPts val="800"/>
                        </a:spcAft>
                      </a:pPr>
                      <a:r>
                        <a:rPr lang="en-GB" sz="1200" dirty="0">
                          <a:effectLst/>
                        </a:rPr>
                        <a:t>58</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963" marR="57963" marT="0" marB="0"/>
                </a:tc>
                <a:tc>
                  <a:txBody>
                    <a:bodyPr/>
                    <a:lstStyle/>
                    <a:p>
                      <a:pPr algn="l">
                        <a:lnSpc>
                          <a:spcPct val="107000"/>
                        </a:lnSpc>
                        <a:spcAft>
                          <a:spcPts val="800"/>
                        </a:spcAft>
                      </a:pPr>
                      <a:r>
                        <a:rPr lang="en-GB" sz="1200" dirty="0">
                          <a:effectLst/>
                        </a:rPr>
                        <a:t>Cannot report as our FY is Apr-Mar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963" marR="57963" marT="0" marB="0"/>
                </a:tc>
                <a:extLst>
                  <a:ext uri="{0D108BD9-81ED-4DB2-BD59-A6C34878D82A}">
                    <a16:rowId xmlns:a16="http://schemas.microsoft.com/office/drawing/2014/main" val="2223135889"/>
                  </a:ext>
                </a:extLst>
              </a:tr>
              <a:tr h="518139">
                <a:tc>
                  <a:txBody>
                    <a:bodyPr/>
                    <a:lstStyle/>
                    <a:p>
                      <a:pPr algn="l">
                        <a:lnSpc>
                          <a:spcPct val="107000"/>
                        </a:lnSpc>
                        <a:spcAft>
                          <a:spcPts val="800"/>
                        </a:spcAft>
                      </a:pPr>
                      <a:r>
                        <a:rPr lang="en-GB" sz="1200" dirty="0">
                          <a:effectLst/>
                        </a:rPr>
                        <a:t>Netball Now</a:t>
                      </a:r>
                    </a:p>
                    <a:p>
                      <a:pPr algn="l">
                        <a:lnSpc>
                          <a:spcPct val="107000"/>
                        </a:lnSpc>
                        <a:spcAft>
                          <a:spcPts val="800"/>
                        </a:spcAf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963" marR="57963" marT="0" marB="0"/>
                </a:tc>
                <a:tc>
                  <a:txBody>
                    <a:bodyPr/>
                    <a:lstStyle/>
                    <a:p>
                      <a:pPr algn="l">
                        <a:lnSpc>
                          <a:spcPct val="107000"/>
                        </a:lnSpc>
                        <a:spcAft>
                          <a:spcPts val="800"/>
                        </a:spcAft>
                      </a:pPr>
                      <a:r>
                        <a:rPr lang="en-GB" sz="1200" dirty="0">
                          <a:effectLst/>
                        </a:rPr>
                        <a:t>52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963" marR="57963" marT="0" marB="0"/>
                </a:tc>
                <a:tc>
                  <a:txBody>
                    <a:bodyPr/>
                    <a:lstStyle/>
                    <a:p>
                      <a:pPr algn="l">
                        <a:lnSpc>
                          <a:spcPct val="107000"/>
                        </a:lnSpc>
                        <a:spcAft>
                          <a:spcPts val="800"/>
                        </a:spcAft>
                      </a:pPr>
                      <a:r>
                        <a:rPr lang="en-GB" sz="1200" dirty="0">
                          <a:effectLst/>
                        </a:rPr>
                        <a:t>27</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963" marR="57963" marT="0" marB="0"/>
                </a:tc>
                <a:tc>
                  <a:txBody>
                    <a:bodyPr/>
                    <a:lstStyle/>
                    <a:p>
                      <a:pPr algn="l">
                        <a:lnSpc>
                          <a:spcPct val="107000"/>
                        </a:lnSpc>
                        <a:spcAft>
                          <a:spcPts val="800"/>
                        </a:spcAft>
                      </a:pPr>
                      <a:r>
                        <a:rPr lang="en-GB" sz="1200" dirty="0">
                          <a:effectLst/>
                        </a:rPr>
                        <a:t>Cannot report as our FY is Apr-Mar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963" marR="57963" marT="0" marB="0"/>
                </a:tc>
                <a:extLst>
                  <a:ext uri="{0D108BD9-81ED-4DB2-BD59-A6C34878D82A}">
                    <a16:rowId xmlns:a16="http://schemas.microsoft.com/office/drawing/2014/main" val="1894530864"/>
                  </a:ext>
                </a:extLst>
              </a:tr>
              <a:tr h="518139">
                <a:tc>
                  <a:txBody>
                    <a:bodyPr/>
                    <a:lstStyle/>
                    <a:p>
                      <a:pPr algn="l">
                        <a:lnSpc>
                          <a:spcPct val="107000"/>
                        </a:lnSpc>
                        <a:spcAft>
                          <a:spcPts val="800"/>
                        </a:spcAft>
                      </a:pPr>
                      <a:r>
                        <a:rPr lang="en-GB" sz="1200" dirty="0">
                          <a:effectLst/>
                        </a:rPr>
                        <a:t>Walking Netball</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963" marR="57963" marT="0" marB="0"/>
                </a:tc>
                <a:tc>
                  <a:txBody>
                    <a:bodyPr/>
                    <a:lstStyle/>
                    <a:p>
                      <a:pPr algn="l">
                        <a:lnSpc>
                          <a:spcPct val="107000"/>
                        </a:lnSpc>
                        <a:spcAft>
                          <a:spcPts val="800"/>
                        </a:spcAft>
                      </a:pPr>
                      <a:r>
                        <a:rPr lang="en-GB" sz="1200" dirty="0">
                          <a:effectLst/>
                        </a:rPr>
                        <a:t>39</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963" marR="57963" marT="0" marB="0"/>
                </a:tc>
                <a:tc>
                  <a:txBody>
                    <a:bodyPr/>
                    <a:lstStyle/>
                    <a:p>
                      <a:pPr algn="l">
                        <a:lnSpc>
                          <a:spcPct val="107000"/>
                        </a:lnSpc>
                        <a:spcAft>
                          <a:spcPts val="800"/>
                        </a:spcAft>
                      </a:pPr>
                      <a:r>
                        <a:rPr lang="en-GB" sz="1200" dirty="0">
                          <a:effectLst/>
                        </a:rPr>
                        <a:t>39</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963" marR="57963" marT="0" marB="0"/>
                </a:tc>
                <a:tc>
                  <a:txBody>
                    <a:bodyPr/>
                    <a:lstStyle/>
                    <a:p>
                      <a:pPr algn="l">
                        <a:lnSpc>
                          <a:spcPct val="107000"/>
                        </a:lnSpc>
                        <a:spcAft>
                          <a:spcPts val="800"/>
                        </a:spcAft>
                      </a:pPr>
                      <a:r>
                        <a:rPr lang="en-GB" sz="1200" dirty="0">
                          <a:effectLst/>
                        </a:rPr>
                        <a:t>Cannot report as our FY is Apr-Mar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963" marR="57963" marT="0" marB="0"/>
                </a:tc>
                <a:extLst>
                  <a:ext uri="{0D108BD9-81ED-4DB2-BD59-A6C34878D82A}">
                    <a16:rowId xmlns:a16="http://schemas.microsoft.com/office/drawing/2014/main" val="3653721532"/>
                  </a:ext>
                </a:extLst>
              </a:tr>
              <a:tr h="518139">
                <a:tc>
                  <a:txBody>
                    <a:bodyPr/>
                    <a:lstStyle/>
                    <a:p>
                      <a:pPr algn="l">
                        <a:lnSpc>
                          <a:spcPct val="107000"/>
                        </a:lnSpc>
                        <a:spcAft>
                          <a:spcPts val="800"/>
                        </a:spcAft>
                      </a:pPr>
                      <a:r>
                        <a:rPr lang="en-GB" sz="1200" dirty="0">
                          <a:effectLst/>
                        </a:rPr>
                        <a:t>University Netball Officers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963" marR="57963" marT="0" marB="0"/>
                </a:tc>
                <a:tc>
                  <a:txBody>
                    <a:bodyPr/>
                    <a:lstStyle/>
                    <a:p>
                      <a:pPr algn="l">
                        <a:lnSpc>
                          <a:spcPct val="107000"/>
                        </a:lnSpc>
                        <a:spcAft>
                          <a:spcPts val="800"/>
                        </a:spcAft>
                      </a:pPr>
                      <a:r>
                        <a:rPr lang="en-GB" sz="1200" dirty="0">
                          <a:effectLst/>
                        </a:rPr>
                        <a:t>114</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963" marR="57963" marT="0" marB="0"/>
                </a:tc>
                <a:tc>
                  <a:txBody>
                    <a:bodyPr/>
                    <a:lstStyle/>
                    <a:p>
                      <a:pPr algn="l">
                        <a:lnSpc>
                          <a:spcPct val="107000"/>
                        </a:lnSpc>
                        <a:spcAft>
                          <a:spcPts val="800"/>
                        </a:spcAft>
                      </a:pPr>
                      <a:r>
                        <a:rPr lang="en-GB" sz="1200" dirty="0">
                          <a:effectLst/>
                        </a:rPr>
                        <a:t>22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963" marR="57963" marT="0" marB="0"/>
                </a:tc>
                <a:tc>
                  <a:txBody>
                    <a:bodyPr/>
                    <a:lstStyle/>
                    <a:p>
                      <a:pPr algn="l">
                        <a:lnSpc>
                          <a:spcPct val="107000"/>
                        </a:lnSpc>
                        <a:spcAft>
                          <a:spcPts val="800"/>
                        </a:spcAft>
                      </a:pPr>
                      <a:r>
                        <a:rPr lang="en-GB" sz="1200" dirty="0">
                          <a:effectLst/>
                        </a:rPr>
                        <a:t>Cannot report as our FY is Apr-Mar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963" marR="57963" marT="0" marB="0"/>
                </a:tc>
                <a:extLst>
                  <a:ext uri="{0D108BD9-81ED-4DB2-BD59-A6C34878D82A}">
                    <a16:rowId xmlns:a16="http://schemas.microsoft.com/office/drawing/2014/main" val="2660940756"/>
                  </a:ext>
                </a:extLst>
              </a:tr>
              <a:tr h="639732">
                <a:tc>
                  <a:txBody>
                    <a:bodyPr/>
                    <a:lstStyle/>
                    <a:p>
                      <a:pPr algn="l">
                        <a:lnSpc>
                          <a:spcPct val="107000"/>
                        </a:lnSpc>
                        <a:spcAft>
                          <a:spcPts val="800"/>
                        </a:spcAft>
                      </a:pPr>
                      <a:r>
                        <a:rPr lang="en-GB" sz="1200" dirty="0">
                          <a:effectLst/>
                        </a:rPr>
                        <a:t>Netball Youth Camps</a:t>
                      </a:r>
                    </a:p>
                    <a:p>
                      <a:pPr algn="l">
                        <a:lnSpc>
                          <a:spcPct val="107000"/>
                        </a:lnSpc>
                        <a:spcAft>
                          <a:spcPts val="800"/>
                        </a:spcAf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963" marR="57963" marT="0" marB="0"/>
                </a:tc>
                <a:tc>
                  <a:txBody>
                    <a:bodyPr/>
                    <a:lstStyle/>
                    <a:p>
                      <a:pPr algn="l">
                        <a:lnSpc>
                          <a:spcPct val="107000"/>
                        </a:lnSpc>
                        <a:spcAft>
                          <a:spcPts val="800"/>
                        </a:spcAft>
                      </a:pPr>
                      <a:r>
                        <a:rPr lang="en-GB" sz="1200" dirty="0">
                          <a:effectLst/>
                        </a:rPr>
                        <a:t>29</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963" marR="57963" marT="0" marB="0"/>
                </a:tc>
                <a:tc>
                  <a:txBody>
                    <a:bodyPr/>
                    <a:lstStyle/>
                    <a:p>
                      <a:pPr algn="l">
                        <a:lnSpc>
                          <a:spcPct val="107000"/>
                        </a:lnSpc>
                        <a:spcAft>
                          <a:spcPts val="800"/>
                        </a:spcAft>
                      </a:pPr>
                      <a:r>
                        <a:rPr lang="en-GB" sz="1200" dirty="0">
                          <a:effectLst/>
                        </a:rPr>
                        <a:t>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963" marR="57963" marT="0" marB="0"/>
                </a:tc>
                <a:tc>
                  <a:txBody>
                    <a:bodyPr/>
                    <a:lstStyle/>
                    <a:p>
                      <a:pPr algn="l">
                        <a:lnSpc>
                          <a:spcPct val="107000"/>
                        </a:lnSpc>
                        <a:spcAft>
                          <a:spcPts val="800"/>
                        </a:spcAft>
                      </a:pPr>
                      <a:r>
                        <a:rPr lang="en-GB" sz="1200" dirty="0">
                          <a:effectLst/>
                        </a:rPr>
                        <a:t>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963" marR="57963" marT="0" marB="0"/>
                </a:tc>
                <a:extLst>
                  <a:ext uri="{0D108BD9-81ED-4DB2-BD59-A6C34878D82A}">
                    <a16:rowId xmlns:a16="http://schemas.microsoft.com/office/drawing/2014/main" val="3589627170"/>
                  </a:ext>
                </a:extLst>
              </a:tr>
            </a:tbl>
          </a:graphicData>
        </a:graphic>
      </p:graphicFrame>
    </p:spTree>
    <p:extLst>
      <p:ext uri="{BB962C8B-B14F-4D97-AF65-F5344CB8AC3E}">
        <p14:creationId xmlns:p14="http://schemas.microsoft.com/office/powerpoint/2010/main" val="344710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571EA-6E5F-468C-91BB-C82C4757C96C}"/>
              </a:ext>
            </a:extLst>
          </p:cNvPr>
          <p:cNvSpPr>
            <a:spLocks noGrp="1"/>
          </p:cNvSpPr>
          <p:nvPr>
            <p:ph type="title"/>
          </p:nvPr>
        </p:nvSpPr>
        <p:spPr/>
        <p:txBody>
          <a:bodyPr/>
          <a:lstStyle/>
          <a:p>
            <a:r>
              <a:rPr lang="en-GB" u="sng" dirty="0"/>
              <a:t>Development</a:t>
            </a:r>
          </a:p>
        </p:txBody>
      </p:sp>
      <p:sp>
        <p:nvSpPr>
          <p:cNvPr id="7" name="Rectangle 2">
            <a:extLst>
              <a:ext uri="{FF2B5EF4-FFF2-40B4-BE49-F238E27FC236}">
                <a16:creationId xmlns:a16="http://schemas.microsoft.com/office/drawing/2014/main" id="{140ABA8D-7091-4194-AA98-C81A08B95A7F}"/>
              </a:ext>
            </a:extLst>
          </p:cNvPr>
          <p:cNvSpPr>
            <a:spLocks noChangeArrowheads="1"/>
          </p:cNvSpPr>
          <p:nvPr/>
        </p:nvSpPr>
        <p:spPr bwMode="auto">
          <a:xfrm>
            <a:off x="927100" y="1854597"/>
            <a:ext cx="12287693"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1"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County Programme participants for (April – March EN FY</a:t>
            </a:r>
            <a:r>
              <a:rPr kumimoji="0" lang="en-GB" altLang="en-US" sz="1100" b="0" i="1"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kumimoji="0" lang="en-GB"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8193" name="Picture 1">
            <a:extLst>
              <a:ext uri="{FF2B5EF4-FFF2-40B4-BE49-F238E27FC236}">
                <a16:creationId xmlns:a16="http://schemas.microsoft.com/office/drawing/2014/main" id="{23970D63-5AB5-4B7C-BCB6-06040AEE0E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2702912"/>
            <a:ext cx="6241073" cy="2926955"/>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9">
            <a:extLst>
              <a:ext uri="{FF2B5EF4-FFF2-40B4-BE49-F238E27FC236}">
                <a16:creationId xmlns:a16="http://schemas.microsoft.com/office/drawing/2014/main" id="{28042700-345E-45CD-B760-7FE6D80F2875}"/>
              </a:ext>
            </a:extLst>
          </p:cNvPr>
          <p:cNvPicPr>
            <a:picLocks noGrp="1"/>
          </p:cNvPicPr>
          <p:nvPr>
            <p:ph sz="quarter" idx="4"/>
          </p:nvPr>
        </p:nvPicPr>
        <p:blipFill>
          <a:blip r:embed="rId3"/>
          <a:stretch>
            <a:fillRect/>
          </a:stretch>
        </p:blipFill>
        <p:spPr>
          <a:xfrm>
            <a:off x="7241829" y="850900"/>
            <a:ext cx="4210241" cy="4251325"/>
          </a:xfrm>
          <a:prstGeom prst="rect">
            <a:avLst/>
          </a:prstGeom>
        </p:spPr>
      </p:pic>
    </p:spTree>
    <p:extLst>
      <p:ext uri="{BB962C8B-B14F-4D97-AF65-F5344CB8AC3E}">
        <p14:creationId xmlns:p14="http://schemas.microsoft.com/office/powerpoint/2010/main" val="3422244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56E01-610C-4F8D-80DC-37C8D3973B76}"/>
              </a:ext>
            </a:extLst>
          </p:cNvPr>
          <p:cNvSpPr>
            <a:spLocks noGrp="1"/>
          </p:cNvSpPr>
          <p:nvPr>
            <p:ph type="title"/>
          </p:nvPr>
        </p:nvSpPr>
        <p:spPr>
          <a:xfrm>
            <a:off x="764645" y="204023"/>
            <a:ext cx="8596668" cy="1320800"/>
          </a:xfrm>
        </p:spPr>
        <p:txBody>
          <a:bodyPr/>
          <a:lstStyle/>
          <a:p>
            <a:r>
              <a:rPr lang="en-GB" u="sng" dirty="0"/>
              <a:t>Development</a:t>
            </a:r>
          </a:p>
        </p:txBody>
      </p:sp>
      <p:sp>
        <p:nvSpPr>
          <p:cNvPr id="3" name="Text Placeholder 2">
            <a:extLst>
              <a:ext uri="{FF2B5EF4-FFF2-40B4-BE49-F238E27FC236}">
                <a16:creationId xmlns:a16="http://schemas.microsoft.com/office/drawing/2014/main" id="{A6E3B5B9-8EBA-47EA-88C3-E1779DF5B69B}"/>
              </a:ext>
            </a:extLst>
          </p:cNvPr>
          <p:cNvSpPr>
            <a:spLocks noGrp="1"/>
          </p:cNvSpPr>
          <p:nvPr>
            <p:ph type="body" idx="1"/>
          </p:nvPr>
        </p:nvSpPr>
        <p:spPr>
          <a:xfrm>
            <a:off x="3863445" y="634929"/>
            <a:ext cx="6055255" cy="458988"/>
          </a:xfrm>
        </p:spPr>
        <p:txBody>
          <a:bodyPr/>
          <a:lstStyle/>
          <a:p>
            <a:r>
              <a:rPr lang="en-GB" dirty="0"/>
              <a:t>County Club Membership &amp; Development</a:t>
            </a:r>
          </a:p>
        </p:txBody>
      </p:sp>
      <p:graphicFrame>
        <p:nvGraphicFramePr>
          <p:cNvPr id="7" name="Content Placeholder 6">
            <a:extLst>
              <a:ext uri="{FF2B5EF4-FFF2-40B4-BE49-F238E27FC236}">
                <a16:creationId xmlns:a16="http://schemas.microsoft.com/office/drawing/2014/main" id="{CC4DB2A9-6C58-4686-8346-0180A819CE5B}"/>
              </a:ext>
            </a:extLst>
          </p:cNvPr>
          <p:cNvGraphicFramePr>
            <a:graphicFrameLocks noGrp="1"/>
          </p:cNvGraphicFramePr>
          <p:nvPr>
            <p:ph sz="half" idx="2"/>
            <p:extLst>
              <p:ext uri="{D42A27DB-BD31-4B8C-83A1-F6EECF244321}">
                <p14:modId xmlns:p14="http://schemas.microsoft.com/office/powerpoint/2010/main" val="3454821"/>
              </p:ext>
            </p:extLst>
          </p:nvPr>
        </p:nvGraphicFramePr>
        <p:xfrm>
          <a:off x="1094845" y="1630797"/>
          <a:ext cx="7210954" cy="4361615"/>
        </p:xfrm>
        <a:graphic>
          <a:graphicData uri="http://schemas.openxmlformats.org/drawingml/2006/table">
            <a:tbl>
              <a:tblPr firstRow="1" firstCol="1" bandRow="1">
                <a:tableStyleId>{5C22544A-7EE6-4342-B048-85BDC9FD1C3A}</a:tableStyleId>
              </a:tblPr>
              <a:tblGrid>
                <a:gridCol w="1659135">
                  <a:extLst>
                    <a:ext uri="{9D8B030D-6E8A-4147-A177-3AD203B41FA5}">
                      <a16:colId xmlns:a16="http://schemas.microsoft.com/office/drawing/2014/main" val="940723143"/>
                    </a:ext>
                  </a:extLst>
                </a:gridCol>
                <a:gridCol w="1778696">
                  <a:extLst>
                    <a:ext uri="{9D8B030D-6E8A-4147-A177-3AD203B41FA5}">
                      <a16:colId xmlns:a16="http://schemas.microsoft.com/office/drawing/2014/main" val="3497947884"/>
                    </a:ext>
                  </a:extLst>
                </a:gridCol>
                <a:gridCol w="1659135">
                  <a:extLst>
                    <a:ext uri="{9D8B030D-6E8A-4147-A177-3AD203B41FA5}">
                      <a16:colId xmlns:a16="http://schemas.microsoft.com/office/drawing/2014/main" val="335147435"/>
                    </a:ext>
                  </a:extLst>
                </a:gridCol>
                <a:gridCol w="2113988">
                  <a:extLst>
                    <a:ext uri="{9D8B030D-6E8A-4147-A177-3AD203B41FA5}">
                      <a16:colId xmlns:a16="http://schemas.microsoft.com/office/drawing/2014/main" val="3673301322"/>
                    </a:ext>
                  </a:extLst>
                </a:gridCol>
              </a:tblGrid>
              <a:tr h="442891">
                <a:tc>
                  <a:txBody>
                    <a:bodyPr/>
                    <a:lstStyle/>
                    <a:p>
                      <a:pPr algn="ctr">
                        <a:lnSpc>
                          <a:spcPct val="107000"/>
                        </a:lnSpc>
                        <a:spcAft>
                          <a:spcPts val="800"/>
                        </a:spcAft>
                      </a:pPr>
                      <a:r>
                        <a:rPr lang="en-GB" sz="1200" dirty="0">
                          <a:effectLst/>
                        </a:rPr>
                        <a:t>Clubs achieved CAPS Sept 19-Aug20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tc>
                  <a:txBody>
                    <a:bodyPr/>
                    <a:lstStyle/>
                    <a:p>
                      <a:pPr algn="ctr">
                        <a:lnSpc>
                          <a:spcPct val="107000"/>
                        </a:lnSpc>
                        <a:spcAft>
                          <a:spcPts val="800"/>
                        </a:spcAft>
                      </a:pPr>
                      <a:r>
                        <a:rPr lang="en-GB" sz="1200" dirty="0">
                          <a:effectLst/>
                        </a:rPr>
                        <a:t>Clubs working towards CAPS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tc>
                  <a:txBody>
                    <a:bodyPr/>
                    <a:lstStyle/>
                    <a:p>
                      <a:pPr algn="ctr">
                        <a:lnSpc>
                          <a:spcPct val="107000"/>
                        </a:lnSpc>
                        <a:spcAft>
                          <a:spcPts val="800"/>
                        </a:spcAft>
                      </a:pPr>
                      <a:r>
                        <a:rPr lang="en-GB" sz="1200" dirty="0">
                          <a:effectLst/>
                        </a:rPr>
                        <a:t>Expired CAPS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tc>
                  <a:txBody>
                    <a:bodyPr/>
                    <a:lstStyle/>
                    <a:p>
                      <a:pPr algn="ctr">
                        <a:lnSpc>
                          <a:spcPct val="107000"/>
                        </a:lnSpc>
                        <a:spcAft>
                          <a:spcPts val="800"/>
                        </a:spcAft>
                      </a:pPr>
                      <a:r>
                        <a:rPr lang="en-GB" sz="1200" dirty="0">
                          <a:effectLst/>
                        </a:rPr>
                        <a:t>Dates CAPS Due to Expire: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extLst>
                  <a:ext uri="{0D108BD9-81ED-4DB2-BD59-A6C34878D82A}">
                    <a16:rowId xmlns:a16="http://schemas.microsoft.com/office/drawing/2014/main" val="2216081571"/>
                  </a:ext>
                </a:extLst>
              </a:tr>
              <a:tr h="442891">
                <a:tc>
                  <a:txBody>
                    <a:bodyPr/>
                    <a:lstStyle/>
                    <a:p>
                      <a:pPr algn="ctr">
                        <a:lnSpc>
                          <a:spcPct val="107000"/>
                        </a:lnSpc>
                        <a:spcAft>
                          <a:spcPts val="800"/>
                        </a:spcAft>
                      </a:pPr>
                      <a:r>
                        <a:rPr lang="en-GB" sz="1200" dirty="0">
                          <a:effectLst/>
                        </a:rPr>
                        <a:t>Rivington - Silver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tc>
                  <a:txBody>
                    <a:bodyPr/>
                    <a:lstStyle/>
                    <a:p>
                      <a:pPr algn="ctr">
                        <a:lnSpc>
                          <a:spcPct val="107000"/>
                        </a:lnSpc>
                        <a:spcAft>
                          <a:spcPts val="800"/>
                        </a:spcAft>
                      </a:pPr>
                      <a:r>
                        <a:rPr lang="en-GB" sz="1200" dirty="0">
                          <a:effectLst/>
                        </a:rPr>
                        <a:t>Unicorns NC – July 2019</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tc>
                  <a:txBody>
                    <a:bodyPr/>
                    <a:lstStyle/>
                    <a:p>
                      <a:pPr algn="ctr">
                        <a:lnSpc>
                          <a:spcPct val="107000"/>
                        </a:lnSpc>
                        <a:spcAft>
                          <a:spcPts val="800"/>
                        </a:spcAft>
                      </a:pPr>
                      <a:r>
                        <a:rPr lang="en-GB" sz="1200" dirty="0">
                          <a:effectLst/>
                        </a:rPr>
                        <a:t>Rochdale NC – Exp 13/6/16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tc>
                  <a:txBody>
                    <a:bodyPr/>
                    <a:lstStyle/>
                    <a:p>
                      <a:pPr algn="ctr">
                        <a:lnSpc>
                          <a:spcPct val="107000"/>
                        </a:lnSpc>
                        <a:spcAft>
                          <a:spcPts val="800"/>
                        </a:spcAft>
                      </a:pPr>
                      <a:r>
                        <a:rPr lang="en-GB" sz="1200" dirty="0">
                          <a:effectLst/>
                        </a:rPr>
                        <a:t>Tameside – 30/9/20 (Ext due to Covid until Dec)</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extLst>
                  <a:ext uri="{0D108BD9-81ED-4DB2-BD59-A6C34878D82A}">
                    <a16:rowId xmlns:a16="http://schemas.microsoft.com/office/drawing/2014/main" val="1277209162"/>
                  </a:ext>
                </a:extLst>
              </a:tr>
              <a:tr h="292771">
                <a:tc>
                  <a:txBody>
                    <a:bodyPr/>
                    <a:lstStyle/>
                    <a:p>
                      <a:pPr algn="ctr">
                        <a:lnSpc>
                          <a:spcPct val="107000"/>
                        </a:lnSpc>
                        <a:spcAft>
                          <a:spcPts val="800"/>
                        </a:spcAft>
                      </a:pPr>
                      <a:r>
                        <a:rPr lang="en-GB" sz="1200" dirty="0">
                          <a:effectLst/>
                        </a:rPr>
                        <a:t>Denton - Silver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tc>
                  <a:txBody>
                    <a:bodyPr/>
                    <a:lstStyle/>
                    <a:p>
                      <a:pPr algn="ctr">
                        <a:lnSpc>
                          <a:spcPct val="107000"/>
                        </a:lnSpc>
                        <a:spcAft>
                          <a:spcPts val="800"/>
                        </a:spcAft>
                      </a:pPr>
                      <a:r>
                        <a:rPr lang="en-GB" sz="1200" dirty="0">
                          <a:effectLst/>
                        </a:rPr>
                        <a:t>DNA NC – Reg Sept 2019</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tc>
                  <a:txBody>
                    <a:bodyPr/>
                    <a:lstStyle/>
                    <a:p>
                      <a:pPr algn="ctr">
                        <a:lnSpc>
                          <a:spcPct val="107000"/>
                        </a:lnSpc>
                        <a:spcAft>
                          <a:spcPts val="800"/>
                        </a:spcAft>
                      </a:pPr>
                      <a:r>
                        <a:rPr lang="en-GB" sz="1200" dirty="0">
                          <a:effectLst/>
                        </a:rPr>
                        <a:t>Dominoes NC – Exp 5/3/18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tc>
                  <a:txBody>
                    <a:bodyPr/>
                    <a:lstStyle/>
                    <a:p>
                      <a:pPr algn="ctr">
                        <a:lnSpc>
                          <a:spcPct val="107000"/>
                        </a:lnSpc>
                        <a:spcAft>
                          <a:spcPts val="800"/>
                        </a:spcAft>
                      </a:pPr>
                      <a:r>
                        <a:rPr lang="en-GB" sz="1200" dirty="0">
                          <a:effectLst/>
                        </a:rPr>
                        <a:t>Hathershaw – 4/3/21</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extLst>
                  <a:ext uri="{0D108BD9-81ED-4DB2-BD59-A6C34878D82A}">
                    <a16:rowId xmlns:a16="http://schemas.microsoft.com/office/drawing/2014/main" val="3231325654"/>
                  </a:ext>
                </a:extLst>
              </a:tr>
              <a:tr h="442891">
                <a:tc>
                  <a:txBody>
                    <a:bodyPr/>
                    <a:lstStyle/>
                    <a:p>
                      <a:pPr algn="ctr">
                        <a:lnSpc>
                          <a:spcPct val="107000"/>
                        </a:lnSpc>
                        <a:spcAft>
                          <a:spcPts val="800"/>
                        </a:spcAft>
                      </a:pPr>
                      <a:r>
                        <a:rPr lang="en-GB" sz="1200" dirty="0">
                          <a:effectLst/>
                        </a:rPr>
                        <a:t>Trafford Juniors - Silver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tc>
                  <a:txBody>
                    <a:bodyPr/>
                    <a:lstStyle/>
                    <a:p>
                      <a:pPr algn="ctr">
                        <a:lnSpc>
                          <a:spcPct val="107000"/>
                        </a:lnSpc>
                        <a:spcAft>
                          <a:spcPts val="800"/>
                        </a:spcAft>
                      </a:pPr>
                      <a:r>
                        <a:rPr lang="en-GB" sz="1200" dirty="0">
                          <a:effectLst/>
                        </a:rPr>
                        <a:t>Manchester Giants NC – Reg May 2020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tc>
                  <a:txBody>
                    <a:bodyPr/>
                    <a:lstStyle/>
                    <a:p>
                      <a:pPr algn="ctr">
                        <a:lnSpc>
                          <a:spcPct val="107000"/>
                        </a:lnSpc>
                        <a:spcAft>
                          <a:spcPts val="800"/>
                        </a:spcAft>
                      </a:pPr>
                      <a:r>
                        <a:rPr lang="en-GB" sz="1200" dirty="0">
                          <a:effectLst/>
                        </a:rPr>
                        <a:t>Saddleworth NC – Exp 10/9/17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tc>
                  <a:txBody>
                    <a:bodyPr/>
                    <a:lstStyle/>
                    <a:p>
                      <a:pPr algn="ctr">
                        <a:lnSpc>
                          <a:spcPct val="107000"/>
                        </a:lnSpc>
                        <a:spcAft>
                          <a:spcPts val="800"/>
                        </a:spcAft>
                      </a:pPr>
                      <a:r>
                        <a:rPr lang="en-GB" sz="1200" dirty="0">
                          <a:effectLst/>
                        </a:rPr>
                        <a:t>Oldham – 6/3/21</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extLst>
                  <a:ext uri="{0D108BD9-81ED-4DB2-BD59-A6C34878D82A}">
                    <a16:rowId xmlns:a16="http://schemas.microsoft.com/office/drawing/2014/main" val="1449292248"/>
                  </a:ext>
                </a:extLst>
              </a:tr>
              <a:tr h="292771">
                <a:tc>
                  <a:txBody>
                    <a:bodyPr/>
                    <a:lstStyle/>
                    <a:p>
                      <a:pPr algn="ctr">
                        <a:lnSpc>
                          <a:spcPct val="107000"/>
                        </a:lnSpc>
                        <a:spcAft>
                          <a:spcPts val="800"/>
                        </a:spcAf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tc>
                  <a:txBody>
                    <a:bodyPr/>
                    <a:lstStyle/>
                    <a:p>
                      <a:pPr algn="ctr">
                        <a:lnSpc>
                          <a:spcPct val="107000"/>
                        </a:lnSpc>
                        <a:spcAft>
                          <a:spcPts val="800"/>
                        </a:spcAft>
                      </a:pPr>
                      <a:r>
                        <a:rPr lang="en-GB" sz="1200" dirty="0">
                          <a:effectLst/>
                        </a:rPr>
                        <a:t>Tameside – Reg Sep 2020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tc>
                  <a:txBody>
                    <a:bodyPr/>
                    <a:lstStyle/>
                    <a:p>
                      <a:pPr algn="ctr">
                        <a:lnSpc>
                          <a:spcPct val="107000"/>
                        </a:lnSpc>
                        <a:spcAft>
                          <a:spcPts val="800"/>
                        </a:spcAft>
                      </a:pPr>
                      <a:r>
                        <a:rPr lang="en-GB" sz="1200" dirty="0">
                          <a:effectLst/>
                        </a:rPr>
                        <a:t>Flava NC – Exp 12/9/16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tc>
                  <a:txBody>
                    <a:bodyPr/>
                    <a:lstStyle/>
                    <a:p>
                      <a:pPr algn="ctr">
                        <a:lnSpc>
                          <a:spcPct val="107000"/>
                        </a:lnSpc>
                        <a:spcAft>
                          <a:spcPts val="800"/>
                        </a:spcAft>
                      </a:pPr>
                      <a:r>
                        <a:rPr lang="en-GB" sz="1200" dirty="0">
                          <a:effectLst/>
                        </a:rPr>
                        <a:t>Seven Stars – 6/3/21</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extLst>
                  <a:ext uri="{0D108BD9-81ED-4DB2-BD59-A6C34878D82A}">
                    <a16:rowId xmlns:a16="http://schemas.microsoft.com/office/drawing/2014/main" val="1696361681"/>
                  </a:ext>
                </a:extLst>
              </a:tr>
              <a:tr h="292771">
                <a:tc>
                  <a:txBody>
                    <a:bodyPr/>
                    <a:lstStyle/>
                    <a:p>
                      <a:pPr algn="ctr">
                        <a:lnSpc>
                          <a:spcPct val="107000"/>
                        </a:lnSpc>
                        <a:spcAft>
                          <a:spcPts val="800"/>
                        </a:spcAf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tc>
                  <a:txBody>
                    <a:bodyPr/>
                    <a:lstStyle/>
                    <a:p>
                      <a:pPr algn="ctr">
                        <a:lnSpc>
                          <a:spcPct val="107000"/>
                        </a:lnSpc>
                        <a:spcAft>
                          <a:spcPts val="800"/>
                        </a:spcAft>
                      </a:pPr>
                      <a:r>
                        <a:rPr lang="en-GB" sz="1200" dirty="0">
                          <a:effectLst/>
                        </a:rPr>
                        <a:t>Bramhall – Reg May 2020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tc>
                  <a:txBody>
                    <a:bodyPr/>
                    <a:lstStyle/>
                    <a:p>
                      <a:pPr algn="ctr">
                        <a:lnSpc>
                          <a:spcPct val="107000"/>
                        </a:lnSpc>
                        <a:spcAft>
                          <a:spcPts val="800"/>
                        </a:spcAft>
                      </a:pPr>
                      <a:r>
                        <a:rPr lang="en-GB" sz="1200" dirty="0">
                          <a:effectLst/>
                        </a:rPr>
                        <a:t>Didsbury NC – Exp 3/9/18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tc>
                  <a:txBody>
                    <a:bodyPr/>
                    <a:lstStyle/>
                    <a:p>
                      <a:pPr algn="ctr">
                        <a:lnSpc>
                          <a:spcPct val="107000"/>
                        </a:lnSpc>
                        <a:spcAft>
                          <a:spcPts val="800"/>
                        </a:spcAft>
                      </a:pPr>
                      <a:r>
                        <a:rPr lang="en-GB" sz="1200" dirty="0">
                          <a:effectLst/>
                        </a:rPr>
                        <a:t>Tyldesley – 6/3/21</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extLst>
                  <a:ext uri="{0D108BD9-81ED-4DB2-BD59-A6C34878D82A}">
                    <a16:rowId xmlns:a16="http://schemas.microsoft.com/office/drawing/2014/main" val="1235029319"/>
                  </a:ext>
                </a:extLst>
              </a:tr>
              <a:tr h="743132">
                <a:tc>
                  <a:txBody>
                    <a:bodyPr/>
                    <a:lstStyle/>
                    <a:p>
                      <a:pPr algn="ctr">
                        <a:lnSpc>
                          <a:spcPct val="107000"/>
                        </a:lnSpc>
                        <a:spcAft>
                          <a:spcPts val="800"/>
                        </a:spcAf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tc>
                  <a:txBody>
                    <a:bodyPr/>
                    <a:lstStyle/>
                    <a:p>
                      <a:pPr algn="ctr">
                        <a:lnSpc>
                          <a:spcPct val="107000"/>
                        </a:lnSpc>
                        <a:spcAft>
                          <a:spcPts val="800"/>
                        </a:spcAft>
                      </a:pPr>
                      <a:r>
                        <a:rPr lang="en-GB" sz="1200" dirty="0">
                          <a:effectLst/>
                        </a:rPr>
                        <a:t>Chadderton Park Netball Club – Reg Aug 2020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tc>
                  <a:txBody>
                    <a:bodyPr/>
                    <a:lstStyle/>
                    <a:p>
                      <a:pPr algn="ctr">
                        <a:lnSpc>
                          <a:spcPct val="107000"/>
                        </a:lnSpc>
                        <a:spcAft>
                          <a:spcPts val="800"/>
                        </a:spcAf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tc>
                  <a:txBody>
                    <a:bodyPr/>
                    <a:lstStyle/>
                    <a:p>
                      <a:pPr algn="ctr">
                        <a:lnSpc>
                          <a:spcPct val="107000"/>
                        </a:lnSpc>
                        <a:spcAft>
                          <a:spcPts val="800"/>
                        </a:spcAft>
                      </a:pPr>
                      <a:r>
                        <a:rPr lang="en-GB" sz="1200" dirty="0">
                          <a:effectLst/>
                        </a:rPr>
                        <a:t>YWCA Bury – 20/4/22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extLst>
                  <a:ext uri="{0D108BD9-81ED-4DB2-BD59-A6C34878D82A}">
                    <a16:rowId xmlns:a16="http://schemas.microsoft.com/office/drawing/2014/main" val="1590006237"/>
                  </a:ext>
                </a:extLst>
              </a:tr>
              <a:tr h="292771">
                <a:tc>
                  <a:txBody>
                    <a:bodyPr/>
                    <a:lstStyle/>
                    <a:p>
                      <a:pPr algn="ctr">
                        <a:lnSpc>
                          <a:spcPct val="107000"/>
                        </a:lnSpc>
                        <a:spcAft>
                          <a:spcPts val="800"/>
                        </a:spcAf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tc>
                  <a:txBody>
                    <a:bodyPr/>
                    <a:lstStyle/>
                    <a:p>
                      <a:pPr algn="ctr">
                        <a:lnSpc>
                          <a:spcPct val="107000"/>
                        </a:lnSpc>
                        <a:spcAft>
                          <a:spcPts val="800"/>
                        </a:spcAft>
                      </a:pPr>
                      <a:r>
                        <a:rPr lang="en-GB" sz="1200" dirty="0">
                          <a:effectLst/>
                        </a:rPr>
                        <a:t>Dominoes NC – Reg Feb 2020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tc>
                  <a:txBody>
                    <a:bodyPr/>
                    <a:lstStyle/>
                    <a:p>
                      <a:pPr algn="ctr">
                        <a:lnSpc>
                          <a:spcPct val="107000"/>
                        </a:lnSpc>
                        <a:spcAft>
                          <a:spcPts val="800"/>
                        </a:spcAf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tc>
                  <a:txBody>
                    <a:bodyPr/>
                    <a:lstStyle/>
                    <a:p>
                      <a:pPr algn="ctr">
                        <a:lnSpc>
                          <a:spcPct val="107000"/>
                        </a:lnSpc>
                        <a:spcAft>
                          <a:spcPts val="800"/>
                        </a:spcAf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extLst>
                  <a:ext uri="{0D108BD9-81ED-4DB2-BD59-A6C34878D82A}">
                    <a16:rowId xmlns:a16="http://schemas.microsoft.com/office/drawing/2014/main" val="266176488"/>
                  </a:ext>
                </a:extLst>
              </a:tr>
              <a:tr h="292771">
                <a:tc>
                  <a:txBody>
                    <a:bodyPr/>
                    <a:lstStyle/>
                    <a:p>
                      <a:pPr algn="ctr">
                        <a:lnSpc>
                          <a:spcPct val="107000"/>
                        </a:lnSpc>
                        <a:spcAft>
                          <a:spcPts val="800"/>
                        </a:spcAf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tc>
                  <a:txBody>
                    <a:bodyPr/>
                    <a:lstStyle/>
                    <a:p>
                      <a:pPr algn="ctr">
                        <a:lnSpc>
                          <a:spcPct val="107000"/>
                        </a:lnSpc>
                        <a:spcAft>
                          <a:spcPts val="800"/>
                        </a:spcAft>
                      </a:pPr>
                      <a:r>
                        <a:rPr lang="en-GB" sz="1200" dirty="0">
                          <a:effectLst/>
                        </a:rPr>
                        <a:t>Manchester Flava – Reg Sept 2020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tc>
                  <a:txBody>
                    <a:bodyPr/>
                    <a:lstStyle/>
                    <a:p>
                      <a:pPr algn="ctr">
                        <a:lnSpc>
                          <a:spcPct val="107000"/>
                        </a:lnSpc>
                        <a:spcAft>
                          <a:spcPts val="800"/>
                        </a:spcAf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tc>
                  <a:txBody>
                    <a:bodyPr/>
                    <a:lstStyle/>
                    <a:p>
                      <a:pPr algn="ctr">
                        <a:lnSpc>
                          <a:spcPct val="107000"/>
                        </a:lnSpc>
                        <a:spcAft>
                          <a:spcPts val="800"/>
                        </a:spcAf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extLst>
                  <a:ext uri="{0D108BD9-81ED-4DB2-BD59-A6C34878D82A}">
                    <a16:rowId xmlns:a16="http://schemas.microsoft.com/office/drawing/2014/main" val="2919040260"/>
                  </a:ext>
                </a:extLst>
              </a:tr>
              <a:tr h="292771">
                <a:tc>
                  <a:txBody>
                    <a:bodyPr/>
                    <a:lstStyle/>
                    <a:p>
                      <a:pPr algn="ctr">
                        <a:lnSpc>
                          <a:spcPct val="107000"/>
                        </a:lnSpc>
                        <a:spcAft>
                          <a:spcPts val="800"/>
                        </a:spcAf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tc>
                  <a:txBody>
                    <a:bodyPr/>
                    <a:lstStyle/>
                    <a:p>
                      <a:pPr algn="ctr">
                        <a:lnSpc>
                          <a:spcPct val="107000"/>
                        </a:lnSpc>
                        <a:spcAft>
                          <a:spcPts val="800"/>
                        </a:spcAft>
                      </a:pPr>
                      <a:r>
                        <a:rPr lang="en-GB" sz="1200" dirty="0">
                          <a:effectLst/>
                        </a:rPr>
                        <a:t>Manchester Fury – Reg Oct 2019</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tc>
                  <a:txBody>
                    <a:bodyPr/>
                    <a:lstStyle/>
                    <a:p>
                      <a:pPr algn="ctr">
                        <a:lnSpc>
                          <a:spcPct val="107000"/>
                        </a:lnSpc>
                        <a:spcAft>
                          <a:spcPts val="800"/>
                        </a:spcAf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tc>
                  <a:txBody>
                    <a:bodyPr/>
                    <a:lstStyle/>
                    <a:p>
                      <a:pPr algn="ctr">
                        <a:lnSpc>
                          <a:spcPct val="107000"/>
                        </a:lnSpc>
                        <a:spcAft>
                          <a:spcPts val="800"/>
                        </a:spcAf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21" marR="54321" marT="0" marB="0"/>
                </a:tc>
                <a:extLst>
                  <a:ext uri="{0D108BD9-81ED-4DB2-BD59-A6C34878D82A}">
                    <a16:rowId xmlns:a16="http://schemas.microsoft.com/office/drawing/2014/main" val="649460595"/>
                  </a:ext>
                </a:extLst>
              </a:tr>
            </a:tbl>
          </a:graphicData>
        </a:graphic>
      </p:graphicFrame>
      <p:sp>
        <p:nvSpPr>
          <p:cNvPr id="8" name="Rectangle 1">
            <a:extLst>
              <a:ext uri="{FF2B5EF4-FFF2-40B4-BE49-F238E27FC236}">
                <a16:creationId xmlns:a16="http://schemas.microsoft.com/office/drawing/2014/main" id="{858B8BEA-F83D-4AEA-B658-B0C1851C54AC}"/>
              </a:ext>
            </a:extLst>
          </p:cNvPr>
          <p:cNvSpPr>
            <a:spLocks noChangeArrowheads="1"/>
          </p:cNvSpPr>
          <p:nvPr/>
        </p:nvSpPr>
        <p:spPr bwMode="auto">
          <a:xfrm>
            <a:off x="722224" y="117359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This section shows club activity during the current financial year and membership statistics for the current season with a comparison to last season.</a:t>
            </a:r>
            <a:endParaRPr kumimoji="0" lang="en-GB" altLang="en-US" sz="11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100" b="0" i="1"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Figure 3: New clubs formed &amp; CAPS accreditation</a:t>
            </a:r>
            <a:endParaRPr kumimoji="0" lang="en-GB" altLang="en-US" sz="11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8435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5A086-2160-4573-94C1-6802FE194E32}"/>
              </a:ext>
            </a:extLst>
          </p:cNvPr>
          <p:cNvSpPr>
            <a:spLocks noGrp="1"/>
          </p:cNvSpPr>
          <p:nvPr>
            <p:ph type="title"/>
          </p:nvPr>
        </p:nvSpPr>
        <p:spPr>
          <a:xfrm>
            <a:off x="675745" y="237331"/>
            <a:ext cx="8596668" cy="1320800"/>
          </a:xfrm>
        </p:spPr>
        <p:txBody>
          <a:bodyPr/>
          <a:lstStyle/>
          <a:p>
            <a:r>
              <a:rPr lang="en-GB" dirty="0"/>
              <a:t>Development</a:t>
            </a:r>
          </a:p>
        </p:txBody>
      </p:sp>
      <p:sp>
        <p:nvSpPr>
          <p:cNvPr id="4" name="Content Placeholder 3">
            <a:extLst>
              <a:ext uri="{FF2B5EF4-FFF2-40B4-BE49-F238E27FC236}">
                <a16:creationId xmlns:a16="http://schemas.microsoft.com/office/drawing/2014/main" id="{7A91F62D-8B52-4688-B1D3-AD19DE74969E}"/>
              </a:ext>
            </a:extLst>
          </p:cNvPr>
          <p:cNvSpPr>
            <a:spLocks noGrp="1"/>
          </p:cNvSpPr>
          <p:nvPr>
            <p:ph sz="half" idx="2"/>
          </p:nvPr>
        </p:nvSpPr>
        <p:spPr>
          <a:xfrm>
            <a:off x="617152" y="922338"/>
            <a:ext cx="4604870" cy="4749799"/>
          </a:xfrm>
        </p:spPr>
        <p:txBody>
          <a:bodyPr>
            <a:normAutofit fontScale="85000" lnSpcReduction="20000"/>
          </a:bodyPr>
          <a:lstStyle/>
          <a:p>
            <a:pPr algn="just">
              <a:lnSpc>
                <a:spcPct val="107000"/>
              </a:lnSpc>
              <a:spcAft>
                <a:spcPts val="800"/>
              </a:spcAft>
            </a:pPr>
            <a:r>
              <a:rPr lang="en-GB" sz="2400" i="1" u="sng" dirty="0">
                <a:solidFill>
                  <a:schemeClr val="accent2">
                    <a:lumMod val="75000"/>
                  </a:schemeClr>
                </a:solidFill>
                <a:effectLst/>
                <a:latin typeface="+mj-lt"/>
                <a:ea typeface="Calibri" panose="020F0502020204030204" pitchFamily="34" charset="0"/>
                <a:cs typeface="Calibri" panose="020F0502020204030204" pitchFamily="34" charset="0"/>
              </a:rPr>
              <a:t>Affiliated members</a:t>
            </a:r>
          </a:p>
          <a:p>
            <a:pPr marL="0" indent="0" algn="just">
              <a:lnSpc>
                <a:spcPct val="107000"/>
              </a:lnSpc>
              <a:spcAft>
                <a:spcPts val="800"/>
              </a:spcAft>
              <a:buNone/>
            </a:pPr>
            <a:r>
              <a:rPr lang="en-GB" i="1" u="sng" dirty="0">
                <a:latin typeface="+mj-lt"/>
                <a:ea typeface="Calibri" panose="020F0502020204030204" pitchFamily="34" charset="0"/>
                <a:cs typeface="Calibri" panose="020F0502020204030204" pitchFamily="34" charset="0"/>
              </a:rPr>
              <a:t>B</a:t>
            </a:r>
            <a:r>
              <a:rPr lang="en-GB" sz="1800" i="1" u="sng" dirty="0">
                <a:effectLst/>
                <a:latin typeface="+mj-lt"/>
                <a:ea typeface="Calibri" panose="020F0502020204030204" pitchFamily="34" charset="0"/>
                <a:cs typeface="Calibri" panose="020F0502020204030204" pitchFamily="34" charset="0"/>
              </a:rPr>
              <a:t>y organisation and individual participants for the current season compared to the previous affiliation year </a:t>
            </a:r>
            <a:endParaRPr lang="en-GB" sz="1800" dirty="0">
              <a:effectLst/>
              <a:latin typeface="+mj-lt"/>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GB" sz="1800" dirty="0">
                <a:effectLst/>
                <a:latin typeface="+mj-lt"/>
                <a:ea typeface="Calibri" panose="020F0502020204030204" pitchFamily="34" charset="0"/>
                <a:cs typeface="Calibri" panose="020F0502020204030204" pitchFamily="34" charset="0"/>
              </a:rPr>
              <a:t>This year so far on ENgage we can see that as of 17/9/20 (In </a:t>
            </a:r>
            <a:r>
              <a:rPr lang="en-GB" sz="1800" dirty="0">
                <a:solidFill>
                  <a:srgbClr val="FF0000"/>
                </a:solidFill>
                <a:effectLst/>
                <a:latin typeface="+mj-lt"/>
                <a:ea typeface="Calibri" panose="020F0502020204030204" pitchFamily="34" charset="0"/>
                <a:cs typeface="Calibri" panose="020F0502020204030204" pitchFamily="34" charset="0"/>
              </a:rPr>
              <a:t>Red 19/20 Full Membership Year totals</a:t>
            </a:r>
            <a:r>
              <a:rPr lang="en-GB" sz="1800" dirty="0">
                <a:effectLst/>
                <a:latin typeface="+mj-lt"/>
                <a:ea typeface="Calibri" panose="020F0502020204030204" pitchFamily="34" charset="0"/>
                <a:cs typeface="Calibri" panose="020F0502020204030204" pitchFamily="34" charset="0"/>
              </a:rPr>
              <a:t>)</a:t>
            </a:r>
            <a:endParaRPr lang="en-GB" sz="1800" dirty="0">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mj-lt"/>
                <a:ea typeface="Calibri" panose="020F0502020204030204" pitchFamily="34" charset="0"/>
                <a:cs typeface="Calibri" panose="020F0502020204030204" pitchFamily="34" charset="0"/>
              </a:rPr>
              <a:t>O18’s in Greater Manchester = 559 </a:t>
            </a:r>
            <a:r>
              <a:rPr lang="en-GB" sz="1800" dirty="0">
                <a:solidFill>
                  <a:srgbClr val="FF0000"/>
                </a:solidFill>
                <a:effectLst/>
                <a:latin typeface="+mj-lt"/>
                <a:ea typeface="Calibri" panose="020F0502020204030204" pitchFamily="34" charset="0"/>
                <a:cs typeface="Calibri" panose="020F0502020204030204" pitchFamily="34" charset="0"/>
              </a:rPr>
              <a:t>1394</a:t>
            </a:r>
            <a:endParaRPr lang="en-GB" sz="1800" dirty="0">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mj-lt"/>
                <a:ea typeface="Calibri" panose="020F0502020204030204" pitchFamily="34" charset="0"/>
                <a:cs typeface="Calibri" panose="020F0502020204030204" pitchFamily="34" charset="0"/>
              </a:rPr>
              <a:t>U18’s in Greater Manchester = 304 </a:t>
            </a:r>
            <a:r>
              <a:rPr lang="en-GB" sz="1800" dirty="0">
                <a:solidFill>
                  <a:srgbClr val="FF0000"/>
                </a:solidFill>
                <a:effectLst/>
                <a:latin typeface="+mj-lt"/>
                <a:ea typeface="Calibri" panose="020F0502020204030204" pitchFamily="34" charset="0"/>
                <a:cs typeface="Calibri" panose="020F0502020204030204" pitchFamily="34" charset="0"/>
              </a:rPr>
              <a:t>400</a:t>
            </a:r>
            <a:endParaRPr lang="en-GB" sz="1800" dirty="0">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mj-lt"/>
                <a:ea typeface="Calibri" panose="020F0502020204030204" pitchFamily="34" charset="0"/>
                <a:cs typeface="Calibri" panose="020F0502020204030204" pitchFamily="34" charset="0"/>
              </a:rPr>
              <a:t>U14’s in Greater Manchester = 506 </a:t>
            </a:r>
            <a:r>
              <a:rPr lang="en-GB" sz="1800" dirty="0">
                <a:solidFill>
                  <a:srgbClr val="FF0000"/>
                </a:solidFill>
                <a:effectLst/>
                <a:latin typeface="+mj-lt"/>
                <a:ea typeface="Calibri" panose="020F0502020204030204" pitchFamily="34" charset="0"/>
                <a:cs typeface="Calibri" panose="020F0502020204030204" pitchFamily="34" charset="0"/>
              </a:rPr>
              <a:t>734</a:t>
            </a:r>
            <a:endParaRPr lang="en-GB" sz="1800" dirty="0">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mj-lt"/>
                <a:ea typeface="Calibri" panose="020F0502020204030204" pitchFamily="34" charset="0"/>
                <a:cs typeface="Calibri" panose="020F0502020204030204" pitchFamily="34" charset="0"/>
              </a:rPr>
              <a:t>U11’s in Greater Manchester = 380 </a:t>
            </a:r>
            <a:r>
              <a:rPr lang="en-GB" sz="1800" dirty="0">
                <a:solidFill>
                  <a:srgbClr val="FF0000"/>
                </a:solidFill>
                <a:effectLst/>
                <a:latin typeface="+mj-lt"/>
                <a:ea typeface="Calibri" panose="020F0502020204030204" pitchFamily="34" charset="0"/>
                <a:cs typeface="Calibri" panose="020F0502020204030204" pitchFamily="34" charset="0"/>
              </a:rPr>
              <a:t>733</a:t>
            </a:r>
            <a:endParaRPr lang="en-GB" sz="1800" dirty="0">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mj-lt"/>
                <a:ea typeface="Calibri" panose="020F0502020204030204" pitchFamily="34" charset="0"/>
                <a:cs typeface="Calibri" panose="020F0502020204030204" pitchFamily="34" charset="0"/>
              </a:rPr>
              <a:t>Social &amp; Supporting in Greater Manchester = 1</a:t>
            </a:r>
            <a:endParaRPr lang="en-GB" sz="1800" dirty="0">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mj-lt"/>
                <a:ea typeface="Calibri" panose="020F0502020204030204" pitchFamily="34" charset="0"/>
                <a:cs typeface="Calibri" panose="020F0502020204030204" pitchFamily="34" charset="0"/>
              </a:rPr>
              <a:t>Total = 1750 </a:t>
            </a:r>
            <a:r>
              <a:rPr lang="en-GB" sz="1800" dirty="0">
                <a:solidFill>
                  <a:srgbClr val="FF0000"/>
                </a:solidFill>
                <a:effectLst/>
                <a:latin typeface="+mj-lt"/>
                <a:ea typeface="Calibri" panose="020F0502020204030204" pitchFamily="34" charset="0"/>
                <a:cs typeface="Calibri" panose="020F0502020204030204" pitchFamily="34" charset="0"/>
              </a:rPr>
              <a:t>3301</a:t>
            </a:r>
            <a:endParaRPr lang="en-GB" sz="1800" dirty="0">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endParaRPr lang="en-GB" sz="1800" dirty="0">
              <a:effectLst/>
              <a:latin typeface="+mj-lt"/>
              <a:ea typeface="Calibri" panose="020F0502020204030204" pitchFamily="34" charset="0"/>
              <a:cs typeface="Times New Roman" panose="02020603050405020304" pitchFamily="18" charset="0"/>
            </a:endParaRPr>
          </a:p>
          <a:p>
            <a:endParaRPr lang="en-GB" dirty="0">
              <a:latin typeface="+mj-lt"/>
            </a:endParaRPr>
          </a:p>
        </p:txBody>
      </p:sp>
      <p:sp>
        <p:nvSpPr>
          <p:cNvPr id="5" name="Text Placeholder 4">
            <a:extLst>
              <a:ext uri="{FF2B5EF4-FFF2-40B4-BE49-F238E27FC236}">
                <a16:creationId xmlns:a16="http://schemas.microsoft.com/office/drawing/2014/main" id="{F5057D17-CAA2-4A0D-A2FD-6F6769F3BCA4}"/>
              </a:ext>
            </a:extLst>
          </p:cNvPr>
          <p:cNvSpPr>
            <a:spLocks noGrp="1"/>
          </p:cNvSpPr>
          <p:nvPr>
            <p:ph type="body" sz="quarter" idx="3"/>
          </p:nvPr>
        </p:nvSpPr>
        <p:spPr>
          <a:xfrm>
            <a:off x="6017155" y="620188"/>
            <a:ext cx="4185618" cy="576262"/>
          </a:xfrm>
        </p:spPr>
        <p:txBody>
          <a:bodyPr/>
          <a:lstStyle/>
          <a:p>
            <a:r>
              <a:rPr lang="en-GB" dirty="0">
                <a:latin typeface="+mj-lt"/>
              </a:rPr>
              <a:t>Education &amp; Training</a:t>
            </a:r>
          </a:p>
        </p:txBody>
      </p:sp>
      <p:sp>
        <p:nvSpPr>
          <p:cNvPr id="8" name="Rectangle 1">
            <a:extLst>
              <a:ext uri="{FF2B5EF4-FFF2-40B4-BE49-F238E27FC236}">
                <a16:creationId xmlns:a16="http://schemas.microsoft.com/office/drawing/2014/main" id="{8ED71CA4-F3DB-4C7A-B647-AB6C9432B1FB}"/>
              </a:ext>
            </a:extLst>
          </p:cNvPr>
          <p:cNvSpPr>
            <a:spLocks noChangeArrowheads="1"/>
          </p:cNvSpPr>
          <p:nvPr/>
        </p:nvSpPr>
        <p:spPr bwMode="auto">
          <a:xfrm>
            <a:off x="6334655" y="1335658"/>
            <a:ext cx="5181600"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chemeClr val="tx1"/>
                </a:solidFill>
                <a:effectLst/>
                <a:latin typeface="+mj-lt"/>
                <a:ea typeface="Calibri" panose="020F0502020204030204" pitchFamily="34" charset="0"/>
                <a:cs typeface="Calibri" panose="020F0502020204030204" pitchFamily="34" charset="0"/>
              </a:rPr>
              <a:t>The following table shows the qualifications and courses run to date this financial year and the total number planned.</a:t>
            </a:r>
            <a:endParaRPr kumimoji="0" lang="en-GB" altLang="en-US" sz="16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1" u="sng" strike="noStrike" cap="none" normalizeH="0" baseline="0" dirty="0">
                <a:ln>
                  <a:noFill/>
                </a:ln>
                <a:solidFill>
                  <a:schemeClr val="tx1"/>
                </a:solidFill>
                <a:effectLst/>
                <a:latin typeface="+mj-lt"/>
                <a:ea typeface="Calibri" panose="020F0502020204030204" pitchFamily="34" charset="0"/>
                <a:cs typeface="Calibri" panose="020F0502020204030204" pitchFamily="34" charset="0"/>
              </a:rPr>
              <a:t>Figure 5: Education &amp; training courses run and planned</a:t>
            </a:r>
            <a:endParaRPr kumimoji="0" lang="en-GB" altLang="en-US" sz="16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mj-lt"/>
            </a:endParaRPr>
          </a:p>
        </p:txBody>
      </p:sp>
      <p:graphicFrame>
        <p:nvGraphicFramePr>
          <p:cNvPr id="9" name="Table 8">
            <a:extLst>
              <a:ext uri="{FF2B5EF4-FFF2-40B4-BE49-F238E27FC236}">
                <a16:creationId xmlns:a16="http://schemas.microsoft.com/office/drawing/2014/main" id="{4DF029E7-961F-4CDC-A5DA-F644EF0DDE79}"/>
              </a:ext>
            </a:extLst>
          </p:cNvPr>
          <p:cNvGraphicFramePr>
            <a:graphicFrameLocks noGrp="1"/>
          </p:cNvGraphicFramePr>
          <p:nvPr>
            <p:extLst>
              <p:ext uri="{D42A27DB-BD31-4B8C-83A1-F6EECF244321}">
                <p14:modId xmlns:p14="http://schemas.microsoft.com/office/powerpoint/2010/main" val="3244648805"/>
              </p:ext>
            </p:extLst>
          </p:nvPr>
        </p:nvGraphicFramePr>
        <p:xfrm>
          <a:off x="5473783" y="2666127"/>
          <a:ext cx="5847715" cy="2977961"/>
        </p:xfrm>
        <a:graphic>
          <a:graphicData uri="http://schemas.openxmlformats.org/drawingml/2006/table">
            <a:tbl>
              <a:tblPr firstRow="1" firstCol="1" bandRow="1">
                <a:tableStyleId>{5C22544A-7EE6-4342-B048-85BDC9FD1C3A}</a:tableStyleId>
              </a:tblPr>
              <a:tblGrid>
                <a:gridCol w="2337435">
                  <a:extLst>
                    <a:ext uri="{9D8B030D-6E8A-4147-A177-3AD203B41FA5}">
                      <a16:colId xmlns:a16="http://schemas.microsoft.com/office/drawing/2014/main" val="3868777572"/>
                    </a:ext>
                  </a:extLst>
                </a:gridCol>
                <a:gridCol w="1800225">
                  <a:extLst>
                    <a:ext uri="{9D8B030D-6E8A-4147-A177-3AD203B41FA5}">
                      <a16:colId xmlns:a16="http://schemas.microsoft.com/office/drawing/2014/main" val="3976628961"/>
                    </a:ext>
                  </a:extLst>
                </a:gridCol>
                <a:gridCol w="1710055">
                  <a:extLst>
                    <a:ext uri="{9D8B030D-6E8A-4147-A177-3AD203B41FA5}">
                      <a16:colId xmlns:a16="http://schemas.microsoft.com/office/drawing/2014/main" val="1057026899"/>
                    </a:ext>
                  </a:extLst>
                </a:gridCol>
              </a:tblGrid>
              <a:tr h="0">
                <a:tc>
                  <a:txBody>
                    <a:bodyPr/>
                    <a:lstStyle/>
                    <a:p>
                      <a:pPr algn="just">
                        <a:lnSpc>
                          <a:spcPct val="107000"/>
                        </a:lnSpc>
                        <a:spcAft>
                          <a:spcPts val="800"/>
                        </a:spcAft>
                      </a:pPr>
                      <a:r>
                        <a:rPr lang="en-GB" sz="1100" dirty="0">
                          <a:effectLst/>
                        </a:rPr>
                        <a:t>Qualification/Course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GB" sz="1100" dirty="0">
                          <a:effectLst/>
                        </a:rPr>
                        <a:t>Number Run In County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GB" sz="1100" dirty="0">
                          <a:effectLst/>
                        </a:rPr>
                        <a:t>Total Number Planned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81577190"/>
                  </a:ext>
                </a:extLst>
              </a:tr>
              <a:tr h="0">
                <a:tc>
                  <a:txBody>
                    <a:bodyPr/>
                    <a:lstStyle/>
                    <a:p>
                      <a:pPr algn="just">
                        <a:lnSpc>
                          <a:spcPct val="107000"/>
                        </a:lnSpc>
                        <a:spcAft>
                          <a:spcPts val="800"/>
                        </a:spcAft>
                      </a:pPr>
                      <a:r>
                        <a:rPr lang="en-GB" sz="1100" dirty="0">
                          <a:effectLst/>
                        </a:rPr>
                        <a:t>UKCC Level 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dirty="0">
                          <a:effectLst/>
                        </a:rPr>
                        <a:t>Jan/Feb – Wright Robinson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88156852"/>
                  </a:ext>
                </a:extLst>
              </a:tr>
              <a:tr h="0">
                <a:tc>
                  <a:txBody>
                    <a:bodyPr/>
                    <a:lstStyle/>
                    <a:p>
                      <a:pPr algn="just">
                        <a:lnSpc>
                          <a:spcPct val="107000"/>
                        </a:lnSpc>
                        <a:spcAft>
                          <a:spcPts val="800"/>
                        </a:spcAft>
                      </a:pPr>
                      <a:r>
                        <a:rPr lang="en-GB" sz="1100" dirty="0">
                          <a:effectLst/>
                        </a:rPr>
                        <a:t>UKCC Level 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dirty="0">
                          <a:effectLst/>
                        </a:rPr>
                        <a:t>Feb/March – Wright Robinson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51539405"/>
                  </a:ext>
                </a:extLst>
              </a:tr>
              <a:tr h="0">
                <a:tc>
                  <a:txBody>
                    <a:bodyPr/>
                    <a:lstStyle/>
                    <a:p>
                      <a:pPr algn="just">
                        <a:lnSpc>
                          <a:spcPct val="107000"/>
                        </a:lnSpc>
                        <a:spcAft>
                          <a:spcPts val="800"/>
                        </a:spcAft>
                      </a:pPr>
                      <a:r>
                        <a:rPr lang="en-GB" sz="1100" dirty="0">
                          <a:effectLst/>
                        </a:rPr>
                        <a:t>UKCC Level 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dirty="0">
                          <a:effectLst/>
                        </a:rPr>
                        <a:t>Sept 2019/Oct/Nov – MEA Central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dirty="0">
                          <a:effectLst/>
                        </a:rPr>
                        <a:t>Sept 2020/Oct/Dec MEA Central (rescheduled due to COVID)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59890137"/>
                  </a:ext>
                </a:extLst>
              </a:tr>
              <a:tr h="0">
                <a:tc>
                  <a:txBody>
                    <a:bodyPr/>
                    <a:lstStyle/>
                    <a:p>
                      <a:pPr algn="just">
                        <a:lnSpc>
                          <a:spcPct val="107000"/>
                        </a:lnSpc>
                        <a:spcAft>
                          <a:spcPts val="800"/>
                        </a:spcAft>
                      </a:pPr>
                      <a:r>
                        <a:rPr lang="en-GB" sz="1100" dirty="0">
                          <a:effectLst/>
                        </a:rPr>
                        <a:t>Bee Netball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dirty="0">
                          <a:effectLst/>
                        </a:rPr>
                        <a:t>18/1 – Wright Robinson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dirty="0">
                          <a:effectLst/>
                        </a:rPr>
                        <a:t>1/4 – MMU Closed course planned, think postponed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6351596"/>
                  </a:ext>
                </a:extLst>
              </a:tr>
              <a:tr h="0">
                <a:tc>
                  <a:txBody>
                    <a:bodyPr/>
                    <a:lstStyle/>
                    <a:p>
                      <a:pPr algn="just">
                        <a:lnSpc>
                          <a:spcPct val="107000"/>
                        </a:lnSpc>
                        <a:spcAft>
                          <a:spcPts val="800"/>
                        </a:spcAft>
                      </a:pPr>
                      <a:r>
                        <a:rPr lang="en-GB" sz="1100" dirty="0">
                          <a:effectLst/>
                        </a:rPr>
                        <a:t>Walking Netball Host Training</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dirty="0">
                          <a:effectLst/>
                        </a:rPr>
                        <a:t>26/1 – MEA Central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902191"/>
                  </a:ext>
                </a:extLst>
              </a:tr>
              <a:tr h="0">
                <a:tc>
                  <a:txBody>
                    <a:bodyPr/>
                    <a:lstStyle/>
                    <a:p>
                      <a:pPr algn="just">
                        <a:lnSpc>
                          <a:spcPct val="107000"/>
                        </a:lnSpc>
                        <a:spcAft>
                          <a:spcPts val="800"/>
                        </a:spcAft>
                      </a:pPr>
                      <a:r>
                        <a:rPr lang="en-GB" sz="1100" dirty="0">
                          <a:effectLst/>
                        </a:rPr>
                        <a:t>C Award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dirty="0">
                          <a:effectLst/>
                        </a:rPr>
                        <a:t>1 – Oldham Ball Hall 2/11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dirty="0">
                          <a:effectLst/>
                        </a:rPr>
                        <a:t>1 – Wright Robinson 10.5.20 (postponed due to Covid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16429244"/>
                  </a:ext>
                </a:extLst>
              </a:tr>
              <a:tr h="0">
                <a:tc>
                  <a:txBody>
                    <a:bodyPr/>
                    <a:lstStyle/>
                    <a:p>
                      <a:pPr algn="just">
                        <a:lnSpc>
                          <a:spcPct val="107000"/>
                        </a:lnSpc>
                        <a:spcAft>
                          <a:spcPts val="800"/>
                        </a:spcAft>
                      </a:pPr>
                      <a:r>
                        <a:rPr lang="en-GB" sz="1100" dirty="0">
                          <a:effectLst/>
                        </a:rPr>
                        <a:t>Into-Officiating Award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dirty="0">
                          <a:effectLst/>
                        </a:rPr>
                        <a:t>1 – Uni of Manchester closed course 24/11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119973"/>
                  </a:ext>
                </a:extLst>
              </a:tr>
            </a:tbl>
          </a:graphicData>
        </a:graphic>
      </p:graphicFrame>
      <p:sp>
        <p:nvSpPr>
          <p:cNvPr id="11" name="TextBox 10">
            <a:extLst>
              <a:ext uri="{FF2B5EF4-FFF2-40B4-BE49-F238E27FC236}">
                <a16:creationId xmlns:a16="http://schemas.microsoft.com/office/drawing/2014/main" id="{6C918AEB-4F27-4558-8AFC-3BBC7EDE70D7}"/>
              </a:ext>
            </a:extLst>
          </p:cNvPr>
          <p:cNvSpPr txBox="1"/>
          <p:nvPr/>
        </p:nvSpPr>
        <p:spPr>
          <a:xfrm>
            <a:off x="845284" y="5644088"/>
            <a:ext cx="8753475" cy="968278"/>
          </a:xfrm>
          <a:prstGeom prst="rect">
            <a:avLst/>
          </a:prstGeom>
          <a:noFill/>
        </p:spPr>
        <p:txBody>
          <a:bodyPr wrap="square">
            <a:spAutoFit/>
          </a:bodyPr>
          <a:lstStyle/>
          <a:p>
            <a:pPr marL="457200">
              <a:lnSpc>
                <a:spcPct val="107000"/>
              </a:lnSpc>
            </a:pPr>
            <a:r>
              <a:rPr lang="en-GB" sz="1800" b="1" u="sng" dirty="0">
                <a:effectLst/>
                <a:latin typeface="Calibri" panose="020F0502020204030204" pitchFamily="34" charset="0"/>
                <a:ea typeface="Calibri" panose="020F0502020204030204" pitchFamily="34" charset="0"/>
                <a:cs typeface="Calibri" panose="020F0502020204030204" pitchFamily="34" charset="0"/>
              </a:rPr>
              <a:t>Other Updates: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Two full time staff remain within the county, Katie Thompson (NDO), Eliza Morgan (NDCC) neither of which were Furloughed.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49681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3ED43-4F0A-49A8-8505-7008BBCAEB72}"/>
              </a:ext>
            </a:extLst>
          </p:cNvPr>
          <p:cNvSpPr>
            <a:spLocks noGrp="1"/>
          </p:cNvSpPr>
          <p:nvPr>
            <p:ph type="title"/>
          </p:nvPr>
        </p:nvSpPr>
        <p:spPr/>
        <p:txBody>
          <a:bodyPr/>
          <a:lstStyle/>
          <a:p>
            <a:r>
              <a:rPr lang="en-GB" u="sng" dirty="0"/>
              <a:t>Zoom Call Rules</a:t>
            </a:r>
            <a:br>
              <a:rPr lang="en-GB" dirty="0"/>
            </a:br>
            <a:endParaRPr lang="en-GB" dirty="0"/>
          </a:p>
        </p:txBody>
      </p:sp>
      <p:sp>
        <p:nvSpPr>
          <p:cNvPr id="3" name="Content Placeholder 2">
            <a:extLst>
              <a:ext uri="{FF2B5EF4-FFF2-40B4-BE49-F238E27FC236}">
                <a16:creationId xmlns:a16="http://schemas.microsoft.com/office/drawing/2014/main" id="{009E3B60-46B6-4895-8A7C-602DBE07110B}"/>
              </a:ext>
            </a:extLst>
          </p:cNvPr>
          <p:cNvSpPr>
            <a:spLocks noGrp="1"/>
          </p:cNvSpPr>
          <p:nvPr>
            <p:ph idx="1"/>
          </p:nvPr>
        </p:nvSpPr>
        <p:spPr>
          <a:xfrm>
            <a:off x="677334" y="1651138"/>
            <a:ext cx="8596668" cy="2424474"/>
          </a:xfrm>
        </p:spPr>
        <p:txBody>
          <a:bodyPr/>
          <a:lstStyle/>
          <a:p>
            <a:r>
              <a:rPr lang="en-GB" dirty="0"/>
              <a:t>Please can we ask that you are all on mute. We will have time for any questions at appropriate times during the presentation.</a:t>
            </a:r>
          </a:p>
          <a:p>
            <a:r>
              <a:rPr lang="en-GB" dirty="0"/>
              <a:t>Please avoid using the chat during the delivery of the presentation as it is distracting</a:t>
            </a:r>
          </a:p>
        </p:txBody>
      </p:sp>
      <p:sp>
        <p:nvSpPr>
          <p:cNvPr id="5" name="TextBox 4">
            <a:extLst>
              <a:ext uri="{FF2B5EF4-FFF2-40B4-BE49-F238E27FC236}">
                <a16:creationId xmlns:a16="http://schemas.microsoft.com/office/drawing/2014/main" id="{556E4C28-9F00-43DF-B4CF-A56A9CACA3A2}"/>
              </a:ext>
            </a:extLst>
          </p:cNvPr>
          <p:cNvSpPr txBox="1"/>
          <p:nvPr/>
        </p:nvSpPr>
        <p:spPr>
          <a:xfrm>
            <a:off x="677334" y="3303116"/>
            <a:ext cx="6100354" cy="584775"/>
          </a:xfrm>
          <a:prstGeom prst="rect">
            <a:avLst/>
          </a:prstGeom>
          <a:noFill/>
        </p:spPr>
        <p:txBody>
          <a:bodyPr wrap="square">
            <a:spAutoFit/>
          </a:bodyPr>
          <a:lstStyle/>
          <a:p>
            <a:r>
              <a:rPr lang="en-GB" sz="3200" u="sng" dirty="0">
                <a:solidFill>
                  <a:schemeClr val="accent2">
                    <a:lumMod val="75000"/>
                  </a:schemeClr>
                </a:solidFill>
              </a:rPr>
              <a:t>Present &amp; Apologies For Absence</a:t>
            </a:r>
          </a:p>
        </p:txBody>
      </p:sp>
      <p:sp>
        <p:nvSpPr>
          <p:cNvPr id="7" name="TextBox 6">
            <a:extLst>
              <a:ext uri="{FF2B5EF4-FFF2-40B4-BE49-F238E27FC236}">
                <a16:creationId xmlns:a16="http://schemas.microsoft.com/office/drawing/2014/main" id="{E58A2052-D1A6-43B7-8B33-27267E12C3D1}"/>
              </a:ext>
            </a:extLst>
          </p:cNvPr>
          <p:cNvSpPr txBox="1"/>
          <p:nvPr/>
        </p:nvSpPr>
        <p:spPr>
          <a:xfrm>
            <a:off x="920932" y="4004271"/>
            <a:ext cx="7008222" cy="1477328"/>
          </a:xfrm>
          <a:prstGeom prst="rect">
            <a:avLst/>
          </a:prstGeom>
          <a:noFill/>
        </p:spPr>
        <p:txBody>
          <a:bodyPr wrap="square">
            <a:spAutoFit/>
          </a:bodyPr>
          <a:lstStyle/>
          <a:p>
            <a:pPr marL="285750" indent="-285750">
              <a:buFont typeface="Wingdings" panose="05000000000000000000" pitchFamily="2" charset="2"/>
              <a:buChar char="Ø"/>
            </a:pPr>
            <a:r>
              <a:rPr lang="en-GB" dirty="0"/>
              <a:t>Before we begin please put your name and who you are representing in the chat, so that we can ensure we have  quorum and know how many votes we have.</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a:t>List of apologies</a:t>
            </a:r>
          </a:p>
        </p:txBody>
      </p:sp>
    </p:spTree>
    <p:extLst>
      <p:ext uri="{BB962C8B-B14F-4D97-AF65-F5344CB8AC3E}">
        <p14:creationId xmlns:p14="http://schemas.microsoft.com/office/powerpoint/2010/main" val="4171386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D938-DAD5-4F96-BA79-D3C315EDEE4B}"/>
              </a:ext>
            </a:extLst>
          </p:cNvPr>
          <p:cNvSpPr>
            <a:spLocks noGrp="1"/>
          </p:cNvSpPr>
          <p:nvPr>
            <p:ph type="title"/>
          </p:nvPr>
        </p:nvSpPr>
        <p:spPr/>
        <p:txBody>
          <a:bodyPr/>
          <a:lstStyle/>
          <a:p>
            <a:r>
              <a:rPr lang="en-GB" u="sng" dirty="0"/>
              <a:t>National Competition</a:t>
            </a:r>
          </a:p>
        </p:txBody>
      </p:sp>
      <p:sp>
        <p:nvSpPr>
          <p:cNvPr id="7" name="Text Placeholder 6">
            <a:extLst>
              <a:ext uri="{FF2B5EF4-FFF2-40B4-BE49-F238E27FC236}">
                <a16:creationId xmlns:a16="http://schemas.microsoft.com/office/drawing/2014/main" id="{E997CD42-5250-4136-A6F0-B83CAD22FF4E}"/>
              </a:ext>
            </a:extLst>
          </p:cNvPr>
          <p:cNvSpPr>
            <a:spLocks noGrp="1"/>
          </p:cNvSpPr>
          <p:nvPr>
            <p:ph type="body" idx="1"/>
          </p:nvPr>
        </p:nvSpPr>
        <p:spPr>
          <a:xfrm>
            <a:off x="790051" y="2315469"/>
            <a:ext cx="4185623" cy="576262"/>
          </a:xfrm>
        </p:spPr>
        <p:txBody>
          <a:bodyPr/>
          <a:lstStyle/>
          <a:p>
            <a:endParaRPr lang="en-GB" dirty="0"/>
          </a:p>
          <a:p>
            <a:r>
              <a:rPr lang="en-GB" u="sng" dirty="0"/>
              <a:t>National Prem League</a:t>
            </a:r>
          </a:p>
        </p:txBody>
      </p:sp>
      <p:sp>
        <p:nvSpPr>
          <p:cNvPr id="4" name="Content Placeholder 3">
            <a:extLst>
              <a:ext uri="{FF2B5EF4-FFF2-40B4-BE49-F238E27FC236}">
                <a16:creationId xmlns:a16="http://schemas.microsoft.com/office/drawing/2014/main" id="{B117AAAF-9775-4200-B75C-BE4B77C91DC1}"/>
              </a:ext>
            </a:extLst>
          </p:cNvPr>
          <p:cNvSpPr>
            <a:spLocks noGrp="1"/>
          </p:cNvSpPr>
          <p:nvPr>
            <p:ph sz="half" idx="2"/>
          </p:nvPr>
        </p:nvSpPr>
        <p:spPr>
          <a:xfrm>
            <a:off x="1031345" y="1372189"/>
            <a:ext cx="5763155" cy="885434"/>
          </a:xfrm>
        </p:spPr>
        <p:txBody>
          <a:bodyPr>
            <a:normAutofit fontScale="92500"/>
          </a:bodyPr>
          <a:lstStyle/>
          <a:p>
            <a:r>
              <a:rPr lang="en-GB" dirty="0"/>
              <a:t>Due to COVID-19 National Clubs did not take place</a:t>
            </a:r>
          </a:p>
          <a:p>
            <a:r>
              <a:rPr lang="en-GB" dirty="0"/>
              <a:t>Vitality Netball Superleague was also not completed</a:t>
            </a:r>
          </a:p>
        </p:txBody>
      </p:sp>
      <p:sp>
        <p:nvSpPr>
          <p:cNvPr id="8" name="Text Placeholder 7">
            <a:extLst>
              <a:ext uri="{FF2B5EF4-FFF2-40B4-BE49-F238E27FC236}">
                <a16:creationId xmlns:a16="http://schemas.microsoft.com/office/drawing/2014/main" id="{9018C452-BA59-4870-AA4C-A7EF9AF3C7CC}"/>
              </a:ext>
            </a:extLst>
          </p:cNvPr>
          <p:cNvSpPr>
            <a:spLocks noGrp="1"/>
          </p:cNvSpPr>
          <p:nvPr>
            <p:ph type="body" sz="quarter" idx="3"/>
          </p:nvPr>
        </p:nvSpPr>
        <p:spPr>
          <a:xfrm>
            <a:off x="6554265" y="2305696"/>
            <a:ext cx="4185618" cy="576262"/>
          </a:xfrm>
        </p:spPr>
        <p:txBody>
          <a:bodyPr/>
          <a:lstStyle/>
          <a:p>
            <a:r>
              <a:rPr lang="en-GB" u="sng" dirty="0"/>
              <a:t>National Prem League 2</a:t>
            </a:r>
          </a:p>
        </p:txBody>
      </p:sp>
      <p:sp>
        <p:nvSpPr>
          <p:cNvPr id="6" name="Content Placeholder 5">
            <a:extLst>
              <a:ext uri="{FF2B5EF4-FFF2-40B4-BE49-F238E27FC236}">
                <a16:creationId xmlns:a16="http://schemas.microsoft.com/office/drawing/2014/main" id="{00D42F0C-73C2-48FB-ACFA-8AFF205107EB}"/>
              </a:ext>
            </a:extLst>
          </p:cNvPr>
          <p:cNvSpPr>
            <a:spLocks noGrp="1"/>
          </p:cNvSpPr>
          <p:nvPr>
            <p:ph sz="quarter" idx="4"/>
          </p:nvPr>
        </p:nvSpPr>
        <p:spPr>
          <a:xfrm>
            <a:off x="790051" y="3058518"/>
            <a:ext cx="4582049" cy="923330"/>
          </a:xfrm>
        </p:spPr>
        <p:txBody>
          <a:bodyPr>
            <a:normAutofit fontScale="92500"/>
          </a:bodyPr>
          <a:lstStyle/>
          <a:p>
            <a:pPr lvl="1"/>
            <a:r>
              <a:rPr lang="en-GB" sz="1900" dirty="0"/>
              <a:t>Champions Oldham Netball Club  - 8 out of 9 seasons – massive congratulations</a:t>
            </a:r>
          </a:p>
          <a:p>
            <a:pPr lvl="1"/>
            <a:endParaRPr lang="en-GB" sz="1900" dirty="0"/>
          </a:p>
          <a:p>
            <a:pPr lvl="1"/>
            <a:endParaRPr lang="en-GB" dirty="0"/>
          </a:p>
          <a:p>
            <a:pPr lvl="1"/>
            <a:endParaRPr lang="en-GB" dirty="0"/>
          </a:p>
          <a:p>
            <a:pPr lvl="1"/>
            <a:endParaRPr lang="en-GB" dirty="0"/>
          </a:p>
          <a:p>
            <a:pPr lvl="1"/>
            <a:endParaRPr lang="en-GB" dirty="0"/>
          </a:p>
        </p:txBody>
      </p:sp>
      <p:sp>
        <p:nvSpPr>
          <p:cNvPr id="10" name="TextBox 9">
            <a:extLst>
              <a:ext uri="{FF2B5EF4-FFF2-40B4-BE49-F238E27FC236}">
                <a16:creationId xmlns:a16="http://schemas.microsoft.com/office/drawing/2014/main" id="{1A541D52-A87E-4B4E-8B16-D37BD7CA033C}"/>
              </a:ext>
            </a:extLst>
          </p:cNvPr>
          <p:cNvSpPr txBox="1"/>
          <p:nvPr/>
        </p:nvSpPr>
        <p:spPr>
          <a:xfrm>
            <a:off x="5372100" y="3025478"/>
            <a:ext cx="5367783" cy="1200329"/>
          </a:xfrm>
          <a:prstGeom prst="rect">
            <a:avLst/>
          </a:prstGeom>
          <a:noFill/>
        </p:spPr>
        <p:txBody>
          <a:bodyPr wrap="square">
            <a:spAutoFit/>
          </a:bodyPr>
          <a:lstStyle/>
          <a:p>
            <a:pPr marL="1200150" lvl="2" indent="-285750">
              <a:buFont typeface="Wingdings" panose="05000000000000000000" pitchFamily="2" charset="2"/>
              <a:buChar char="Ø"/>
            </a:pPr>
            <a:r>
              <a:rPr lang="en-GB" dirty="0"/>
              <a:t>Champions YWCA Bury Seniors, unbeaten and only team in history of the league to have gained 3 promotions in 3 consecutive seasons</a:t>
            </a:r>
          </a:p>
        </p:txBody>
      </p:sp>
      <p:pic>
        <p:nvPicPr>
          <p:cNvPr id="12" name="Picture 11">
            <a:extLst>
              <a:ext uri="{FF2B5EF4-FFF2-40B4-BE49-F238E27FC236}">
                <a16:creationId xmlns:a16="http://schemas.microsoft.com/office/drawing/2014/main" id="{99E2821E-649B-4E84-BF08-DC303D389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3056" y="4276034"/>
            <a:ext cx="2796033" cy="1953495"/>
          </a:xfrm>
          <a:prstGeom prst="rect">
            <a:avLst/>
          </a:prstGeom>
          <a:ln w="38100">
            <a:solidFill>
              <a:schemeClr val="accent2">
                <a:lumMod val="75000"/>
              </a:schemeClr>
            </a:solidFill>
          </a:ln>
        </p:spPr>
      </p:pic>
      <p:pic>
        <p:nvPicPr>
          <p:cNvPr id="14" name="Picture 13">
            <a:extLst>
              <a:ext uri="{FF2B5EF4-FFF2-40B4-BE49-F238E27FC236}">
                <a16:creationId xmlns:a16="http://schemas.microsoft.com/office/drawing/2014/main" id="{46B031DF-142B-4645-90F5-12A9F5169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7439" y="4369327"/>
            <a:ext cx="3099062" cy="2067050"/>
          </a:xfrm>
          <a:prstGeom prst="rect">
            <a:avLst/>
          </a:prstGeom>
          <a:ln w="38100">
            <a:solidFill>
              <a:schemeClr val="accent2">
                <a:lumMod val="75000"/>
              </a:schemeClr>
            </a:solidFill>
          </a:ln>
        </p:spPr>
      </p:pic>
    </p:spTree>
    <p:extLst>
      <p:ext uri="{BB962C8B-B14F-4D97-AF65-F5344CB8AC3E}">
        <p14:creationId xmlns:p14="http://schemas.microsoft.com/office/powerpoint/2010/main" val="4064471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17A73-BB24-4BAA-8835-897FC2FB4258}"/>
              </a:ext>
            </a:extLst>
          </p:cNvPr>
          <p:cNvSpPr>
            <a:spLocks noGrp="1"/>
          </p:cNvSpPr>
          <p:nvPr>
            <p:ph type="title"/>
          </p:nvPr>
        </p:nvSpPr>
        <p:spPr/>
        <p:txBody>
          <a:bodyPr/>
          <a:lstStyle/>
          <a:p>
            <a:r>
              <a:rPr lang="en-GB" u="sng" dirty="0"/>
              <a:t>Volunteers</a:t>
            </a:r>
          </a:p>
        </p:txBody>
      </p:sp>
      <p:sp>
        <p:nvSpPr>
          <p:cNvPr id="4" name="Content Placeholder 3">
            <a:extLst>
              <a:ext uri="{FF2B5EF4-FFF2-40B4-BE49-F238E27FC236}">
                <a16:creationId xmlns:a16="http://schemas.microsoft.com/office/drawing/2014/main" id="{33D5B544-B77C-4ACD-AFC1-E7023276D818}"/>
              </a:ext>
            </a:extLst>
          </p:cNvPr>
          <p:cNvSpPr>
            <a:spLocks noGrp="1"/>
          </p:cNvSpPr>
          <p:nvPr>
            <p:ph sz="half" idx="2"/>
          </p:nvPr>
        </p:nvSpPr>
        <p:spPr>
          <a:xfrm>
            <a:off x="677334" y="1776941"/>
            <a:ext cx="5024966" cy="3277659"/>
          </a:xfrm>
        </p:spPr>
        <p:txBody>
          <a:bodyPr/>
          <a:lstStyle/>
          <a:p>
            <a:r>
              <a:rPr lang="en-GB" dirty="0"/>
              <a:t>England Netball launched Volunteer Strategy</a:t>
            </a:r>
          </a:p>
          <a:p>
            <a:r>
              <a:rPr lang="en-GB" dirty="0"/>
              <a:t>Volunteer Week was launched and it was a great opportunity to say a massive thank you to so many nominations and to hear why people volunteer</a:t>
            </a:r>
          </a:p>
        </p:txBody>
      </p:sp>
      <p:graphicFrame>
        <p:nvGraphicFramePr>
          <p:cNvPr id="13" name="Content Placeholder 12">
            <a:extLst>
              <a:ext uri="{FF2B5EF4-FFF2-40B4-BE49-F238E27FC236}">
                <a16:creationId xmlns:a16="http://schemas.microsoft.com/office/drawing/2014/main" id="{71BAFC79-4FEA-4132-A2EF-2978B38CC297}"/>
              </a:ext>
            </a:extLst>
          </p:cNvPr>
          <p:cNvGraphicFramePr>
            <a:graphicFrameLocks noGrp="1" noChangeAspect="1"/>
          </p:cNvGraphicFramePr>
          <p:nvPr>
            <p:ph sz="quarter" idx="4"/>
            <p:extLst>
              <p:ext uri="{D42A27DB-BD31-4B8C-83A1-F6EECF244321}">
                <p14:modId xmlns:p14="http://schemas.microsoft.com/office/powerpoint/2010/main" val="1133759620"/>
              </p:ext>
            </p:extLst>
          </p:nvPr>
        </p:nvGraphicFramePr>
        <p:xfrm>
          <a:off x="6282531" y="1776941"/>
          <a:ext cx="4186237" cy="712788"/>
        </p:xfrm>
        <a:graphic>
          <a:graphicData uri="http://schemas.openxmlformats.org/presentationml/2006/ole">
            <mc:AlternateContent xmlns:mc="http://schemas.openxmlformats.org/markup-compatibility/2006">
              <mc:Choice xmlns:v="urn:schemas-microsoft-com:vml" Requires="v">
                <p:oleObj spid="_x0000_s3082" name="Packager Shell Object" showAsIcon="1" r:id="rId3" imgW="2573280" imgH="437760" progId="Package">
                  <p:embed/>
                </p:oleObj>
              </mc:Choice>
              <mc:Fallback>
                <p:oleObj name="Packager Shell Object" showAsIcon="1" r:id="rId3" imgW="2573280" imgH="437760" progId="Package">
                  <p:embed/>
                  <p:pic>
                    <p:nvPicPr>
                      <p:cNvPr id="13" name="Content Placeholder 12">
                        <a:extLst>
                          <a:ext uri="{FF2B5EF4-FFF2-40B4-BE49-F238E27FC236}">
                            <a16:creationId xmlns:a16="http://schemas.microsoft.com/office/drawing/2014/main" id="{71BAFC79-4FEA-4132-A2EF-2978B38CC297}"/>
                          </a:ext>
                        </a:extLst>
                      </p:cNvPr>
                      <p:cNvPicPr/>
                      <p:nvPr/>
                    </p:nvPicPr>
                    <p:blipFill>
                      <a:blip r:embed="rId4"/>
                      <a:stretch>
                        <a:fillRect/>
                      </a:stretch>
                    </p:blipFill>
                    <p:spPr>
                      <a:xfrm>
                        <a:off x="6282531" y="1776941"/>
                        <a:ext cx="4186237" cy="712788"/>
                      </a:xfrm>
                      <a:prstGeom prst="rect">
                        <a:avLst/>
                      </a:prstGeom>
                    </p:spPr>
                  </p:pic>
                </p:oleObj>
              </mc:Fallback>
            </mc:AlternateContent>
          </a:graphicData>
        </a:graphic>
      </p:graphicFrame>
      <p:pic>
        <p:nvPicPr>
          <p:cNvPr id="15" name="Picture 14">
            <a:extLst>
              <a:ext uri="{FF2B5EF4-FFF2-40B4-BE49-F238E27FC236}">
                <a16:creationId xmlns:a16="http://schemas.microsoft.com/office/drawing/2014/main" id="{7B007BEC-B969-4EB6-A853-D3D149BA4E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2466" y="4059238"/>
            <a:ext cx="5683184" cy="1871662"/>
          </a:xfrm>
          <a:prstGeom prst="rect">
            <a:avLst/>
          </a:prstGeom>
        </p:spPr>
      </p:pic>
    </p:spTree>
    <p:extLst>
      <p:ext uri="{BB962C8B-B14F-4D97-AF65-F5344CB8AC3E}">
        <p14:creationId xmlns:p14="http://schemas.microsoft.com/office/powerpoint/2010/main" val="25637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DBBB3-2C65-4B77-A265-616B2FBF4236}"/>
              </a:ext>
            </a:extLst>
          </p:cNvPr>
          <p:cNvSpPr>
            <a:spLocks noGrp="1"/>
          </p:cNvSpPr>
          <p:nvPr>
            <p:ph type="title"/>
          </p:nvPr>
        </p:nvSpPr>
        <p:spPr>
          <a:xfrm>
            <a:off x="675745" y="647700"/>
            <a:ext cx="8596668" cy="1320800"/>
          </a:xfrm>
        </p:spPr>
        <p:txBody>
          <a:bodyPr/>
          <a:lstStyle/>
          <a:p>
            <a:r>
              <a:rPr lang="en-GB" u="sng" dirty="0"/>
              <a:t>Sad News</a:t>
            </a:r>
          </a:p>
        </p:txBody>
      </p:sp>
      <p:sp>
        <p:nvSpPr>
          <p:cNvPr id="4" name="Content Placeholder 3">
            <a:extLst>
              <a:ext uri="{FF2B5EF4-FFF2-40B4-BE49-F238E27FC236}">
                <a16:creationId xmlns:a16="http://schemas.microsoft.com/office/drawing/2014/main" id="{D2B1BE87-4A3B-4593-A5A0-E4CD3DC1CB9B}"/>
              </a:ext>
            </a:extLst>
          </p:cNvPr>
          <p:cNvSpPr>
            <a:spLocks noGrp="1"/>
          </p:cNvSpPr>
          <p:nvPr>
            <p:ph sz="half" idx="2"/>
          </p:nvPr>
        </p:nvSpPr>
        <p:spPr>
          <a:xfrm>
            <a:off x="891646" y="1968500"/>
            <a:ext cx="8596668" cy="831455"/>
          </a:xfrm>
        </p:spPr>
        <p:txBody>
          <a:bodyPr/>
          <a:lstStyle/>
          <a:p>
            <a:r>
              <a:rPr lang="en-GB" dirty="0"/>
              <a:t>We were saddened to hear about the sudden passing of ex County Player and friend Gill Parry – our thoughts go to her family and friends.</a:t>
            </a:r>
          </a:p>
        </p:txBody>
      </p:sp>
      <p:pic>
        <p:nvPicPr>
          <p:cNvPr id="10" name="Picture 9">
            <a:extLst>
              <a:ext uri="{FF2B5EF4-FFF2-40B4-BE49-F238E27FC236}">
                <a16:creationId xmlns:a16="http://schemas.microsoft.com/office/drawing/2014/main" id="{54319251-1CDD-47D3-8B43-866A8913325B}"/>
              </a:ext>
            </a:extLst>
          </p:cNvPr>
          <p:cNvPicPr>
            <a:picLocks noChangeAspect="1"/>
          </p:cNvPicPr>
          <p:nvPr/>
        </p:nvPicPr>
        <p:blipFill rotWithShape="1">
          <a:blip r:embed="rId2">
            <a:extLst>
              <a:ext uri="{28A0092B-C50C-407E-A947-70E740481C1C}">
                <a14:useLocalDpi xmlns:a14="http://schemas.microsoft.com/office/drawing/2010/main" val="0"/>
              </a:ext>
            </a:extLst>
          </a:blip>
          <a:srcRect l="12301" r="263" b="2748"/>
          <a:stretch/>
        </p:blipFill>
        <p:spPr>
          <a:xfrm>
            <a:off x="4508500" y="2937527"/>
            <a:ext cx="2501900" cy="3488674"/>
          </a:xfrm>
          <a:prstGeom prst="rect">
            <a:avLst/>
          </a:prstGeom>
          <a:ln w="38100">
            <a:solidFill>
              <a:schemeClr val="accent2">
                <a:lumMod val="75000"/>
              </a:schemeClr>
            </a:solidFill>
          </a:ln>
        </p:spPr>
      </p:pic>
    </p:spTree>
    <p:extLst>
      <p:ext uri="{BB962C8B-B14F-4D97-AF65-F5344CB8AC3E}">
        <p14:creationId xmlns:p14="http://schemas.microsoft.com/office/powerpoint/2010/main" val="2062178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2E766-F443-4311-9496-638180472672}"/>
              </a:ext>
            </a:extLst>
          </p:cNvPr>
          <p:cNvSpPr>
            <a:spLocks noGrp="1"/>
          </p:cNvSpPr>
          <p:nvPr>
            <p:ph type="title"/>
          </p:nvPr>
        </p:nvSpPr>
        <p:spPr>
          <a:xfrm>
            <a:off x="677334" y="571500"/>
            <a:ext cx="8596668" cy="1320800"/>
          </a:xfrm>
        </p:spPr>
        <p:txBody>
          <a:bodyPr/>
          <a:lstStyle/>
          <a:p>
            <a:r>
              <a:rPr lang="en-GB" u="sng" dirty="0"/>
              <a:t>COVID-19 – Summer Updates</a:t>
            </a:r>
          </a:p>
        </p:txBody>
      </p:sp>
      <p:sp>
        <p:nvSpPr>
          <p:cNvPr id="4" name="Content Placeholder 3">
            <a:extLst>
              <a:ext uri="{FF2B5EF4-FFF2-40B4-BE49-F238E27FC236}">
                <a16:creationId xmlns:a16="http://schemas.microsoft.com/office/drawing/2014/main" id="{751FA5EF-FB68-49A7-8BCC-3DCBDF88089D}"/>
              </a:ext>
            </a:extLst>
          </p:cNvPr>
          <p:cNvSpPr>
            <a:spLocks noGrp="1"/>
          </p:cNvSpPr>
          <p:nvPr>
            <p:ph sz="half" idx="2"/>
          </p:nvPr>
        </p:nvSpPr>
        <p:spPr>
          <a:xfrm>
            <a:off x="1109134" y="1325428"/>
            <a:ext cx="8949266" cy="4795971"/>
          </a:xfrm>
        </p:spPr>
        <p:txBody>
          <a:bodyPr>
            <a:normAutofit/>
          </a:bodyPr>
          <a:lstStyle/>
          <a:p>
            <a:r>
              <a:rPr lang="en-GB" dirty="0"/>
              <a:t>So what have we been tasked with doing:</a:t>
            </a:r>
          </a:p>
          <a:p>
            <a:pPr lvl="1"/>
            <a:r>
              <a:rPr lang="en-GB" dirty="0"/>
              <a:t>Given lots of information to get us ready to begin netball at some point in 2020/2021</a:t>
            </a:r>
          </a:p>
          <a:p>
            <a:pPr lvl="1"/>
            <a:r>
              <a:rPr lang="en-GB" dirty="0"/>
              <a:t>Care Package Developed</a:t>
            </a:r>
          </a:p>
          <a:p>
            <a:pPr lvl="1"/>
            <a:r>
              <a:rPr lang="en-GB" dirty="0"/>
              <a:t>Covid Officers, Risk Assessments, Mitigation Plans, Opt in Statements</a:t>
            </a:r>
          </a:p>
          <a:p>
            <a:pPr lvl="1"/>
            <a:r>
              <a:rPr lang="en-GB" dirty="0"/>
              <a:t>Zoom Calls</a:t>
            </a:r>
          </a:p>
          <a:p>
            <a:pPr lvl="1"/>
            <a:r>
              <a:rPr lang="en-GB" dirty="0"/>
              <a:t>Specific information for coaches, clubs, umpires, leagues (In September 2020)</a:t>
            </a:r>
          </a:p>
          <a:p>
            <a:pPr lvl="1"/>
            <a:r>
              <a:rPr lang="en-GB" dirty="0"/>
              <a:t>Membership Benefits - #Rise Again – promotional videos - discounts</a:t>
            </a:r>
          </a:p>
          <a:p>
            <a:pPr lvl="1"/>
            <a:r>
              <a:rPr lang="en-GB" dirty="0"/>
              <a:t>Communication</a:t>
            </a:r>
          </a:p>
          <a:p>
            <a:pPr lvl="1"/>
            <a:endParaRPr lang="en-GB" dirty="0"/>
          </a:p>
          <a:p>
            <a:pPr marL="457200" lvl="1" indent="0" algn="ctr">
              <a:buNone/>
            </a:pPr>
            <a:r>
              <a:rPr lang="en-GB" sz="2800" dirty="0">
                <a:solidFill>
                  <a:schemeClr val="accent2">
                    <a:lumMod val="75000"/>
                  </a:schemeClr>
                </a:solidFill>
              </a:rPr>
              <a:t>Lots of Preparation ready for the new season – updates to follow</a:t>
            </a:r>
          </a:p>
        </p:txBody>
      </p:sp>
    </p:spTree>
    <p:extLst>
      <p:ext uri="{BB962C8B-B14F-4D97-AF65-F5344CB8AC3E}">
        <p14:creationId xmlns:p14="http://schemas.microsoft.com/office/powerpoint/2010/main" val="288907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A23D0-9AED-4BB7-8AF2-418B41BE3572}"/>
              </a:ext>
            </a:extLst>
          </p:cNvPr>
          <p:cNvSpPr>
            <a:spLocks noGrp="1"/>
          </p:cNvSpPr>
          <p:nvPr>
            <p:ph type="ctrTitle"/>
          </p:nvPr>
        </p:nvSpPr>
        <p:spPr>
          <a:xfrm>
            <a:off x="1240367" y="-192514"/>
            <a:ext cx="7766936" cy="1646302"/>
          </a:xfrm>
        </p:spPr>
        <p:txBody>
          <a:bodyPr/>
          <a:lstStyle/>
          <a:p>
            <a:r>
              <a:rPr lang="en-GB" dirty="0"/>
              <a:t>Massive Thank You To All</a:t>
            </a:r>
          </a:p>
        </p:txBody>
      </p:sp>
      <p:pic>
        <p:nvPicPr>
          <p:cNvPr id="5" name="Picture 4">
            <a:extLst>
              <a:ext uri="{FF2B5EF4-FFF2-40B4-BE49-F238E27FC236}">
                <a16:creationId xmlns:a16="http://schemas.microsoft.com/office/drawing/2014/main" id="{76E09C87-6343-41EC-953D-2E3D910AC6F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183793" y="1663514"/>
            <a:ext cx="6515707" cy="4441992"/>
          </a:xfrm>
          <a:prstGeom prst="rect">
            <a:avLst/>
          </a:prstGeom>
          <a:ln w="38100">
            <a:solidFill>
              <a:schemeClr val="accent2">
                <a:lumMod val="75000"/>
              </a:schemeClr>
            </a:solidFill>
          </a:ln>
        </p:spPr>
      </p:pic>
      <p:sp>
        <p:nvSpPr>
          <p:cNvPr id="6" name="TextBox 5">
            <a:extLst>
              <a:ext uri="{FF2B5EF4-FFF2-40B4-BE49-F238E27FC236}">
                <a16:creationId xmlns:a16="http://schemas.microsoft.com/office/drawing/2014/main" id="{7E04F4A5-90C4-4B3D-B7B0-0032D57925B6}"/>
              </a:ext>
            </a:extLst>
          </p:cNvPr>
          <p:cNvSpPr txBox="1"/>
          <p:nvPr/>
        </p:nvSpPr>
        <p:spPr>
          <a:xfrm>
            <a:off x="1066193" y="6994346"/>
            <a:ext cx="7633307" cy="230832"/>
          </a:xfrm>
          <a:prstGeom prst="rect">
            <a:avLst/>
          </a:prstGeom>
          <a:noFill/>
        </p:spPr>
        <p:txBody>
          <a:bodyPr wrap="square" rtlCol="0">
            <a:spAutoFit/>
          </a:bodyPr>
          <a:lstStyle/>
          <a:p>
            <a:r>
              <a:rPr lang="en-GB" sz="900" dirty="0">
                <a:hlinkClick r:id="rId3" tooltip="http://rackell24lumberio.blogspot.com/2014/01/happy-29th.html"/>
              </a:rPr>
              <a:t>This Photo</a:t>
            </a:r>
            <a:r>
              <a:rPr lang="en-GB" sz="900" dirty="0"/>
              <a:t> by Unknown Author is licensed under </a:t>
            </a:r>
            <a:r>
              <a:rPr lang="en-GB" sz="900" dirty="0">
                <a:hlinkClick r:id="rId4" tooltip="https://creativecommons.org/licenses/by-nc-nd/3.0/"/>
              </a:rPr>
              <a:t>CC BY-NC-ND</a:t>
            </a:r>
            <a:endParaRPr lang="en-GB" sz="900" dirty="0"/>
          </a:p>
        </p:txBody>
      </p:sp>
    </p:spTree>
    <p:extLst>
      <p:ext uri="{BB962C8B-B14F-4D97-AF65-F5344CB8AC3E}">
        <p14:creationId xmlns:p14="http://schemas.microsoft.com/office/powerpoint/2010/main" val="2273404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5360E-1B2A-40F7-B8E9-98EB621EF923}"/>
              </a:ext>
            </a:extLst>
          </p:cNvPr>
          <p:cNvSpPr>
            <a:spLocks noGrp="1"/>
          </p:cNvSpPr>
          <p:nvPr>
            <p:ph type="title"/>
          </p:nvPr>
        </p:nvSpPr>
        <p:spPr/>
        <p:txBody>
          <a:bodyPr/>
          <a:lstStyle/>
          <a:p>
            <a:r>
              <a:rPr lang="en-GB" dirty="0"/>
              <a:t>League &amp; Borough Reports</a:t>
            </a:r>
          </a:p>
        </p:txBody>
      </p:sp>
      <p:sp>
        <p:nvSpPr>
          <p:cNvPr id="3" name="Content Placeholder 2">
            <a:extLst>
              <a:ext uri="{FF2B5EF4-FFF2-40B4-BE49-F238E27FC236}">
                <a16:creationId xmlns:a16="http://schemas.microsoft.com/office/drawing/2014/main" id="{65C7C4F1-F063-49DC-A818-9F5F45569DA8}"/>
              </a:ext>
            </a:extLst>
          </p:cNvPr>
          <p:cNvSpPr>
            <a:spLocks noGrp="1"/>
          </p:cNvSpPr>
          <p:nvPr>
            <p:ph idx="1"/>
          </p:nvPr>
        </p:nvSpPr>
        <p:spPr>
          <a:xfrm>
            <a:off x="1032934" y="1488613"/>
            <a:ext cx="8596668" cy="3880773"/>
          </a:xfrm>
        </p:spPr>
        <p:txBody>
          <a:bodyPr/>
          <a:lstStyle/>
          <a:p>
            <a:pPr>
              <a:lnSpc>
                <a:spcPct val="200000"/>
              </a:lnSpc>
            </a:pPr>
            <a:r>
              <a:rPr lang="en-GB" dirty="0"/>
              <a:t>MENL – didn’t complete averaged scores used to determine final placings</a:t>
            </a:r>
          </a:p>
          <a:p>
            <a:pPr>
              <a:lnSpc>
                <a:spcPct val="200000"/>
              </a:lnSpc>
            </a:pPr>
            <a:r>
              <a:rPr lang="en-GB" dirty="0"/>
              <a:t>Bury – did manage to complete </a:t>
            </a:r>
          </a:p>
          <a:p>
            <a:pPr>
              <a:lnSpc>
                <a:spcPct val="200000"/>
              </a:lnSpc>
            </a:pPr>
            <a:r>
              <a:rPr lang="en-GB" dirty="0"/>
              <a:t>Summer league – didn’t happen</a:t>
            </a:r>
          </a:p>
          <a:p>
            <a:pPr>
              <a:lnSpc>
                <a:spcPct val="200000"/>
              </a:lnSpc>
            </a:pPr>
            <a:r>
              <a:rPr lang="en-GB" dirty="0"/>
              <a:t>Saturday league – is no more</a:t>
            </a:r>
          </a:p>
        </p:txBody>
      </p:sp>
    </p:spTree>
    <p:extLst>
      <p:ext uri="{BB962C8B-B14F-4D97-AF65-F5344CB8AC3E}">
        <p14:creationId xmlns:p14="http://schemas.microsoft.com/office/powerpoint/2010/main" val="1547900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A06DD-A412-4066-B498-E01D620C282E}"/>
              </a:ext>
            </a:extLst>
          </p:cNvPr>
          <p:cNvSpPr>
            <a:spLocks noGrp="1"/>
          </p:cNvSpPr>
          <p:nvPr>
            <p:ph type="title"/>
          </p:nvPr>
        </p:nvSpPr>
        <p:spPr/>
        <p:txBody>
          <a:bodyPr/>
          <a:lstStyle/>
          <a:p>
            <a:r>
              <a:rPr lang="en-GB" u="sng" dirty="0"/>
              <a:t>Other Agenda Items</a:t>
            </a:r>
          </a:p>
        </p:txBody>
      </p:sp>
      <p:sp>
        <p:nvSpPr>
          <p:cNvPr id="3" name="Content Placeholder 2">
            <a:extLst>
              <a:ext uri="{FF2B5EF4-FFF2-40B4-BE49-F238E27FC236}">
                <a16:creationId xmlns:a16="http://schemas.microsoft.com/office/drawing/2014/main" id="{9EEFC03F-C2A5-4DDF-965A-4AB23D96CE72}"/>
              </a:ext>
            </a:extLst>
          </p:cNvPr>
          <p:cNvSpPr>
            <a:spLocks noGrp="1"/>
          </p:cNvSpPr>
          <p:nvPr>
            <p:ph idx="1"/>
          </p:nvPr>
        </p:nvSpPr>
        <p:spPr/>
        <p:txBody>
          <a:bodyPr/>
          <a:lstStyle/>
          <a:p>
            <a:r>
              <a:rPr lang="en-GB" sz="3600" dirty="0"/>
              <a:t>Adoption Of Reports</a:t>
            </a:r>
          </a:p>
          <a:p>
            <a:pPr marL="0" indent="0">
              <a:buNone/>
            </a:pPr>
            <a:endParaRPr lang="en-GB" sz="3600" dirty="0"/>
          </a:p>
          <a:p>
            <a:r>
              <a:rPr lang="en-GB" sz="3600" dirty="0"/>
              <a:t>Election of Officers</a:t>
            </a:r>
          </a:p>
          <a:p>
            <a:endParaRPr lang="en-GB" sz="3600" dirty="0"/>
          </a:p>
          <a:p>
            <a:r>
              <a:rPr lang="en-GB" sz="3600" dirty="0"/>
              <a:t>Election of Auditor</a:t>
            </a:r>
            <a:endParaRPr lang="en-GB" dirty="0"/>
          </a:p>
        </p:txBody>
      </p:sp>
    </p:spTree>
    <p:extLst>
      <p:ext uri="{BB962C8B-B14F-4D97-AF65-F5344CB8AC3E}">
        <p14:creationId xmlns:p14="http://schemas.microsoft.com/office/powerpoint/2010/main" val="1317655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69193-3EE0-4605-829D-BA7A8657CB54}"/>
              </a:ext>
            </a:extLst>
          </p:cNvPr>
          <p:cNvSpPr>
            <a:spLocks noGrp="1"/>
          </p:cNvSpPr>
          <p:nvPr>
            <p:ph type="title"/>
          </p:nvPr>
        </p:nvSpPr>
        <p:spPr/>
        <p:txBody>
          <a:bodyPr/>
          <a:lstStyle/>
          <a:p>
            <a:r>
              <a:rPr lang="en-GB" u="sng" dirty="0"/>
              <a:t>2020/2021</a:t>
            </a:r>
          </a:p>
        </p:txBody>
      </p:sp>
      <p:sp>
        <p:nvSpPr>
          <p:cNvPr id="3" name="Content Placeholder 2">
            <a:extLst>
              <a:ext uri="{FF2B5EF4-FFF2-40B4-BE49-F238E27FC236}">
                <a16:creationId xmlns:a16="http://schemas.microsoft.com/office/drawing/2014/main" id="{EFF9FA0A-2570-4786-9436-C15E74980840}"/>
              </a:ext>
            </a:extLst>
          </p:cNvPr>
          <p:cNvSpPr>
            <a:spLocks noGrp="1"/>
          </p:cNvSpPr>
          <p:nvPr>
            <p:ph idx="1"/>
          </p:nvPr>
        </p:nvSpPr>
        <p:spPr>
          <a:xfrm>
            <a:off x="905934" y="1374647"/>
            <a:ext cx="8596668" cy="3880773"/>
          </a:xfrm>
        </p:spPr>
        <p:txBody>
          <a:bodyPr/>
          <a:lstStyle/>
          <a:p>
            <a:r>
              <a:rPr lang="en-GB" dirty="0"/>
              <a:t>Competition – GMJCCL – Dawn Day</a:t>
            </a:r>
          </a:p>
          <a:p>
            <a:pPr lvl="1"/>
            <a:r>
              <a:rPr lang="en-GB" dirty="0"/>
              <a:t>Hoping to commence in January 2021</a:t>
            </a:r>
          </a:p>
          <a:p>
            <a:pPr lvl="1"/>
            <a:r>
              <a:rPr lang="en-GB" dirty="0"/>
              <a:t>Zoom call – to discuss planning</a:t>
            </a:r>
          </a:p>
          <a:p>
            <a:pPr lvl="1"/>
            <a:r>
              <a:rPr lang="en-GB" dirty="0"/>
              <a:t>Appoint Covid officer</a:t>
            </a:r>
          </a:p>
          <a:p>
            <a:pPr lvl="1"/>
            <a:r>
              <a:rPr lang="en-GB" dirty="0"/>
              <a:t>Use Engage </a:t>
            </a:r>
          </a:p>
          <a:p>
            <a:pPr lvl="1"/>
            <a:r>
              <a:rPr lang="en-GB" dirty="0"/>
              <a:t>38 teams currently interested</a:t>
            </a:r>
          </a:p>
          <a:p>
            <a:pPr lvl="1"/>
            <a:endParaRPr lang="en-GB" dirty="0"/>
          </a:p>
          <a:p>
            <a:pPr lvl="1"/>
            <a:endParaRPr lang="en-GB" dirty="0"/>
          </a:p>
        </p:txBody>
      </p:sp>
      <p:graphicFrame>
        <p:nvGraphicFramePr>
          <p:cNvPr id="4" name="Table 3">
            <a:extLst>
              <a:ext uri="{FF2B5EF4-FFF2-40B4-BE49-F238E27FC236}">
                <a16:creationId xmlns:a16="http://schemas.microsoft.com/office/drawing/2014/main" id="{62D66989-D5EA-426D-AA4B-E2F73CD7E2A9}"/>
              </a:ext>
            </a:extLst>
          </p:cNvPr>
          <p:cNvGraphicFramePr>
            <a:graphicFrameLocks noGrp="1"/>
          </p:cNvGraphicFramePr>
          <p:nvPr>
            <p:extLst>
              <p:ext uri="{D42A27DB-BD31-4B8C-83A1-F6EECF244321}">
                <p14:modId xmlns:p14="http://schemas.microsoft.com/office/powerpoint/2010/main" val="3544337533"/>
              </p:ext>
            </p:extLst>
          </p:nvPr>
        </p:nvGraphicFramePr>
        <p:xfrm>
          <a:off x="1160462" y="3796999"/>
          <a:ext cx="7368270" cy="2261204"/>
        </p:xfrm>
        <a:graphic>
          <a:graphicData uri="http://schemas.openxmlformats.org/drawingml/2006/table">
            <a:tbl>
              <a:tblPr firstRow="1" firstCol="1" bandRow="1">
                <a:tableStyleId>{5C22544A-7EE6-4342-B048-85BDC9FD1C3A}</a:tableStyleId>
              </a:tblPr>
              <a:tblGrid>
                <a:gridCol w="1722438">
                  <a:extLst>
                    <a:ext uri="{9D8B030D-6E8A-4147-A177-3AD203B41FA5}">
                      <a16:colId xmlns:a16="http://schemas.microsoft.com/office/drawing/2014/main" val="686043526"/>
                    </a:ext>
                  </a:extLst>
                </a:gridCol>
                <a:gridCol w="733652">
                  <a:extLst>
                    <a:ext uri="{9D8B030D-6E8A-4147-A177-3AD203B41FA5}">
                      <a16:colId xmlns:a16="http://schemas.microsoft.com/office/drawing/2014/main" val="1170032223"/>
                    </a:ext>
                  </a:extLst>
                </a:gridCol>
                <a:gridCol w="1228045">
                  <a:extLst>
                    <a:ext uri="{9D8B030D-6E8A-4147-A177-3AD203B41FA5}">
                      <a16:colId xmlns:a16="http://schemas.microsoft.com/office/drawing/2014/main" val="1776160760"/>
                    </a:ext>
                  </a:extLst>
                </a:gridCol>
                <a:gridCol w="1228045">
                  <a:extLst>
                    <a:ext uri="{9D8B030D-6E8A-4147-A177-3AD203B41FA5}">
                      <a16:colId xmlns:a16="http://schemas.microsoft.com/office/drawing/2014/main" val="4189178712"/>
                    </a:ext>
                  </a:extLst>
                </a:gridCol>
                <a:gridCol w="1228045">
                  <a:extLst>
                    <a:ext uri="{9D8B030D-6E8A-4147-A177-3AD203B41FA5}">
                      <a16:colId xmlns:a16="http://schemas.microsoft.com/office/drawing/2014/main" val="178570421"/>
                    </a:ext>
                  </a:extLst>
                </a:gridCol>
                <a:gridCol w="1228045">
                  <a:extLst>
                    <a:ext uri="{9D8B030D-6E8A-4147-A177-3AD203B41FA5}">
                      <a16:colId xmlns:a16="http://schemas.microsoft.com/office/drawing/2014/main" val="753378900"/>
                    </a:ext>
                  </a:extLst>
                </a:gridCol>
              </a:tblGrid>
              <a:tr h="171450">
                <a:tc>
                  <a:txBody>
                    <a:bodyPr/>
                    <a:lstStyle/>
                    <a:p>
                      <a:pPr algn="ctr">
                        <a:lnSpc>
                          <a:spcPct val="107000"/>
                        </a:lnSpc>
                        <a:spcAft>
                          <a:spcPts val="800"/>
                        </a:spcAft>
                      </a:pPr>
                      <a:r>
                        <a:rPr lang="en-GB" sz="1100" dirty="0">
                          <a:effectLst/>
                        </a:rPr>
                        <a:t>Club</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total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U12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U13</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U14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U15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26205552"/>
                  </a:ext>
                </a:extLst>
              </a:tr>
              <a:tr h="171450">
                <a:tc>
                  <a:txBody>
                    <a:bodyPr/>
                    <a:lstStyle/>
                    <a:p>
                      <a:pPr algn="ctr">
                        <a:lnSpc>
                          <a:spcPct val="107000"/>
                        </a:lnSpc>
                        <a:spcAft>
                          <a:spcPts val="800"/>
                        </a:spcAft>
                      </a:pPr>
                      <a:r>
                        <a:rPr lang="en-GB" sz="1100" dirty="0">
                          <a:effectLst/>
                        </a:rPr>
                        <a:t>Bramhall NC</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78851230"/>
                  </a:ext>
                </a:extLst>
              </a:tr>
              <a:tr h="171450">
                <a:tc>
                  <a:txBody>
                    <a:bodyPr/>
                    <a:lstStyle/>
                    <a:p>
                      <a:pPr algn="ctr">
                        <a:lnSpc>
                          <a:spcPct val="107000"/>
                        </a:lnSpc>
                        <a:spcAft>
                          <a:spcPts val="800"/>
                        </a:spcAft>
                      </a:pPr>
                      <a:r>
                        <a:rPr lang="en-GB" sz="1100" dirty="0">
                          <a:effectLst/>
                        </a:rPr>
                        <a:t>Chester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6693708"/>
                  </a:ext>
                </a:extLst>
              </a:tr>
              <a:tr h="203804">
                <a:tc>
                  <a:txBody>
                    <a:bodyPr/>
                    <a:lstStyle/>
                    <a:p>
                      <a:pPr algn="ctr">
                        <a:lnSpc>
                          <a:spcPct val="107000"/>
                        </a:lnSpc>
                        <a:spcAft>
                          <a:spcPts val="800"/>
                        </a:spcAft>
                      </a:pPr>
                      <a:r>
                        <a:rPr lang="en-GB" sz="1100" dirty="0">
                          <a:effectLst/>
                        </a:rPr>
                        <a:t>Kingsway Power NC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07043090"/>
                  </a:ext>
                </a:extLst>
              </a:tr>
              <a:tr h="171450">
                <a:tc>
                  <a:txBody>
                    <a:bodyPr/>
                    <a:lstStyle/>
                    <a:p>
                      <a:pPr algn="ctr">
                        <a:lnSpc>
                          <a:spcPct val="107000"/>
                        </a:lnSpc>
                        <a:spcAft>
                          <a:spcPts val="800"/>
                        </a:spcAft>
                      </a:pPr>
                      <a:r>
                        <a:rPr lang="en-GB" sz="1100" dirty="0">
                          <a:effectLst/>
                        </a:rPr>
                        <a:t>North Dragons NC</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pPr>
                      <a:endParaRPr lang="en-GB" sz="1100" dirty="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pPr>
                      <a:endParaRPr lang="en-GB" sz="1100" dirty="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pPr>
                      <a:endParaRPr lang="en-GB" sz="11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4356588"/>
                  </a:ext>
                </a:extLst>
              </a:tr>
              <a:tr h="171450">
                <a:tc>
                  <a:txBody>
                    <a:bodyPr/>
                    <a:lstStyle/>
                    <a:p>
                      <a:pPr algn="ctr">
                        <a:lnSpc>
                          <a:spcPct val="107000"/>
                        </a:lnSpc>
                        <a:spcAft>
                          <a:spcPts val="800"/>
                        </a:spcAft>
                      </a:pPr>
                      <a:r>
                        <a:rPr lang="en-GB" sz="1100" dirty="0">
                          <a:effectLst/>
                        </a:rPr>
                        <a:t>Oldham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7985135"/>
                  </a:ext>
                </a:extLst>
              </a:tr>
              <a:tr h="171450">
                <a:tc>
                  <a:txBody>
                    <a:bodyPr/>
                    <a:lstStyle/>
                    <a:p>
                      <a:pPr algn="ctr">
                        <a:lnSpc>
                          <a:spcPct val="107000"/>
                        </a:lnSpc>
                        <a:spcAft>
                          <a:spcPts val="800"/>
                        </a:spcAft>
                      </a:pPr>
                      <a:r>
                        <a:rPr lang="en-GB" sz="1100" dirty="0">
                          <a:effectLst/>
                        </a:rPr>
                        <a:t>Ribble Valley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0402723"/>
                  </a:ext>
                </a:extLst>
              </a:tr>
              <a:tr h="171450">
                <a:tc>
                  <a:txBody>
                    <a:bodyPr/>
                    <a:lstStyle/>
                    <a:p>
                      <a:pPr algn="ctr">
                        <a:lnSpc>
                          <a:spcPct val="107000"/>
                        </a:lnSpc>
                        <a:spcAft>
                          <a:spcPts val="800"/>
                        </a:spcAft>
                      </a:pPr>
                      <a:r>
                        <a:rPr lang="en-GB" sz="1100" dirty="0">
                          <a:effectLst/>
                        </a:rPr>
                        <a:t>Rochdale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3</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pPr>
                      <a:endParaRPr lang="en-GB" sz="11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00594190"/>
                  </a:ext>
                </a:extLst>
              </a:tr>
              <a:tr h="171450">
                <a:tc>
                  <a:txBody>
                    <a:bodyPr/>
                    <a:lstStyle/>
                    <a:p>
                      <a:pPr algn="ctr">
                        <a:lnSpc>
                          <a:spcPct val="107000"/>
                        </a:lnSpc>
                        <a:spcAft>
                          <a:spcPts val="800"/>
                        </a:spcAft>
                      </a:pPr>
                      <a:r>
                        <a:rPr lang="en-GB" sz="1100" dirty="0">
                          <a:effectLst/>
                        </a:rPr>
                        <a:t>Tameside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35998469"/>
                  </a:ext>
                </a:extLst>
              </a:tr>
              <a:tr h="171450">
                <a:tc>
                  <a:txBody>
                    <a:bodyPr/>
                    <a:lstStyle/>
                    <a:p>
                      <a:pPr algn="ctr">
                        <a:lnSpc>
                          <a:spcPct val="107000"/>
                        </a:lnSpc>
                        <a:spcAft>
                          <a:spcPts val="800"/>
                        </a:spcAft>
                      </a:pPr>
                      <a:r>
                        <a:rPr lang="en-GB" sz="1100" dirty="0">
                          <a:effectLst/>
                        </a:rPr>
                        <a:t>Trafford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7673764"/>
                  </a:ext>
                </a:extLst>
              </a:tr>
              <a:tr h="171450">
                <a:tc>
                  <a:txBody>
                    <a:bodyPr/>
                    <a:lstStyle/>
                    <a:p>
                      <a:pPr algn="ctr">
                        <a:lnSpc>
                          <a:spcPct val="107000"/>
                        </a:lnSpc>
                        <a:spcAft>
                          <a:spcPts val="800"/>
                        </a:spcAft>
                      </a:pPr>
                      <a:r>
                        <a:rPr lang="en-GB" sz="1100" dirty="0">
                          <a:effectLst/>
                        </a:rPr>
                        <a:t>Tyldesley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pPr>
                      <a:endParaRPr lang="en-GB" sz="1100" dirty="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pPr>
                      <a:endParaRPr lang="en-GB" sz="11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9006835"/>
                  </a:ext>
                </a:extLst>
              </a:tr>
              <a:tr h="171450">
                <a:tc>
                  <a:txBody>
                    <a:bodyPr/>
                    <a:lstStyle/>
                    <a:p>
                      <a:pPr algn="ctr">
                        <a:lnSpc>
                          <a:spcPct val="107000"/>
                        </a:lnSpc>
                        <a:spcAft>
                          <a:spcPts val="800"/>
                        </a:spcAft>
                      </a:pPr>
                      <a:r>
                        <a:rPr lang="en-GB" sz="1100" dirty="0">
                          <a:effectLst/>
                        </a:rPr>
                        <a:t>YW Bury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99054819"/>
                  </a:ext>
                </a:extLst>
              </a:tr>
              <a:tr h="171450">
                <a:tc>
                  <a:txBody>
                    <a:bodyPr/>
                    <a:lstStyle/>
                    <a:p>
                      <a:pPr algn="ctr">
                        <a:lnSpc>
                          <a:spcPct val="107000"/>
                        </a:lnSpc>
                        <a:spcAft>
                          <a:spcPts val="800"/>
                        </a:spcAft>
                      </a:pPr>
                      <a:r>
                        <a:rPr lang="en-GB" sz="1100" dirty="0">
                          <a:effectLst/>
                        </a:rPr>
                        <a:t>Total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38</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dirty="0">
                          <a:effectLst/>
                        </a:rPr>
                        <a:t>10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10970924"/>
                  </a:ext>
                </a:extLst>
              </a:tr>
            </a:tbl>
          </a:graphicData>
        </a:graphic>
      </p:graphicFrame>
    </p:spTree>
    <p:extLst>
      <p:ext uri="{BB962C8B-B14F-4D97-AF65-F5344CB8AC3E}">
        <p14:creationId xmlns:p14="http://schemas.microsoft.com/office/powerpoint/2010/main" val="37448762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80229-3C32-4F14-9F2F-B7D5931E9AF9}"/>
              </a:ext>
            </a:extLst>
          </p:cNvPr>
          <p:cNvSpPr>
            <a:spLocks noGrp="1"/>
          </p:cNvSpPr>
          <p:nvPr>
            <p:ph type="title"/>
          </p:nvPr>
        </p:nvSpPr>
        <p:spPr>
          <a:xfrm>
            <a:off x="602383" y="149069"/>
            <a:ext cx="8596668" cy="1320800"/>
          </a:xfrm>
        </p:spPr>
        <p:txBody>
          <a:bodyPr/>
          <a:lstStyle/>
          <a:p>
            <a:r>
              <a:rPr lang="en-GB" u="sng" dirty="0"/>
              <a:t>2020/2021</a:t>
            </a:r>
          </a:p>
        </p:txBody>
      </p:sp>
      <p:sp>
        <p:nvSpPr>
          <p:cNvPr id="3" name="Content Placeholder 2">
            <a:extLst>
              <a:ext uri="{FF2B5EF4-FFF2-40B4-BE49-F238E27FC236}">
                <a16:creationId xmlns:a16="http://schemas.microsoft.com/office/drawing/2014/main" id="{7547A31D-F4C1-4886-BCCF-061F37412C74}"/>
              </a:ext>
            </a:extLst>
          </p:cNvPr>
          <p:cNvSpPr>
            <a:spLocks noGrp="1"/>
          </p:cNvSpPr>
          <p:nvPr>
            <p:ph idx="1"/>
          </p:nvPr>
        </p:nvSpPr>
        <p:spPr>
          <a:xfrm>
            <a:off x="956733" y="809469"/>
            <a:ext cx="8786873" cy="5741233"/>
          </a:xfrm>
        </p:spPr>
        <p:txBody>
          <a:bodyPr>
            <a:normAutofit lnSpcReduction="10000"/>
          </a:bodyPr>
          <a:lstStyle/>
          <a:p>
            <a:r>
              <a:rPr lang="en-GB" dirty="0"/>
              <a:t>County – Sam Longley</a:t>
            </a:r>
          </a:p>
          <a:p>
            <a:pPr lvl="1"/>
            <a:r>
              <a:rPr lang="en-GB" dirty="0"/>
              <a:t>Increase membership (currently adult membership is low)</a:t>
            </a:r>
          </a:p>
          <a:p>
            <a:pPr lvl="1"/>
            <a:r>
              <a:rPr lang="en-GB" dirty="0"/>
              <a:t>Continue to develop the County website</a:t>
            </a:r>
          </a:p>
          <a:p>
            <a:pPr lvl="1"/>
            <a:r>
              <a:rPr lang="en-GB" dirty="0"/>
              <a:t>Continue to implement appropriate Governance in line with Sport Governance Tier 1</a:t>
            </a:r>
          </a:p>
          <a:p>
            <a:pPr lvl="1"/>
            <a:r>
              <a:rPr lang="en-GB" dirty="0"/>
              <a:t>Continue to gather history of County</a:t>
            </a:r>
          </a:p>
          <a:p>
            <a:pPr lvl="1"/>
            <a:r>
              <a:rPr lang="en-GB" dirty="0"/>
              <a:t>Continue to guide and support our members through difficult times – COVID-19 has not gone away</a:t>
            </a:r>
          </a:p>
          <a:p>
            <a:endParaRPr lang="en-GB" dirty="0"/>
          </a:p>
          <a:p>
            <a:r>
              <a:rPr lang="en-GB" dirty="0"/>
              <a:t>Officiating – Lesley Smith</a:t>
            </a:r>
          </a:p>
          <a:p>
            <a:pPr lvl="1"/>
            <a:r>
              <a:rPr lang="en-GB" dirty="0"/>
              <a:t>On line written tests</a:t>
            </a:r>
          </a:p>
          <a:p>
            <a:pPr lvl="1"/>
            <a:r>
              <a:rPr lang="en-GB" dirty="0"/>
              <a:t>Courses still on hold</a:t>
            </a:r>
          </a:p>
          <a:p>
            <a:pPr lvl="1"/>
            <a:r>
              <a:rPr lang="en-GB" dirty="0"/>
              <a:t>Assessments waiting on Netball Europe</a:t>
            </a:r>
          </a:p>
          <a:p>
            <a:pPr lvl="1"/>
            <a:endParaRPr lang="en-GB" dirty="0"/>
          </a:p>
          <a:p>
            <a:r>
              <a:rPr lang="en-GB" dirty="0"/>
              <a:t>Performance – Sam Longley</a:t>
            </a:r>
          </a:p>
          <a:p>
            <a:pPr lvl="1"/>
            <a:r>
              <a:rPr lang="en-GB" dirty="0"/>
              <a:t>Trials will take place in January</a:t>
            </a:r>
          </a:p>
          <a:p>
            <a:pPr lvl="1"/>
            <a:r>
              <a:rPr lang="en-GB" dirty="0"/>
              <a:t>Not as in depth season due to restrictions</a:t>
            </a:r>
          </a:p>
          <a:p>
            <a:pPr marL="457200" lvl="1" indent="0">
              <a:buNone/>
            </a:pPr>
            <a:endParaRPr lang="en-GB" dirty="0"/>
          </a:p>
          <a:p>
            <a:pPr marL="0" indent="0">
              <a:buNone/>
            </a:pPr>
            <a:endParaRPr lang="en-GB" dirty="0"/>
          </a:p>
          <a:p>
            <a:pPr marL="457200" lvl="1" indent="0">
              <a:buNone/>
            </a:pPr>
            <a:endParaRPr lang="en-GB" dirty="0"/>
          </a:p>
          <a:p>
            <a:pPr marL="0" indent="0">
              <a:buNone/>
            </a:pPr>
            <a:endParaRPr lang="en-GB" dirty="0"/>
          </a:p>
          <a:p>
            <a:pPr marL="457200" lvl="1" indent="0">
              <a:buNone/>
            </a:pPr>
            <a:endParaRPr lang="en-GB" dirty="0"/>
          </a:p>
          <a:p>
            <a:pPr marL="0" indent="0">
              <a:buNone/>
            </a:pPr>
            <a:endParaRPr lang="en-GB" dirty="0"/>
          </a:p>
          <a:p>
            <a:pPr lvl="1"/>
            <a:endParaRPr lang="en-GB" dirty="0"/>
          </a:p>
        </p:txBody>
      </p:sp>
    </p:spTree>
    <p:extLst>
      <p:ext uri="{BB962C8B-B14F-4D97-AF65-F5344CB8AC3E}">
        <p14:creationId xmlns:p14="http://schemas.microsoft.com/office/powerpoint/2010/main" val="575708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61CBA-ACED-4EB6-966D-907E53D459FB}"/>
              </a:ext>
            </a:extLst>
          </p:cNvPr>
          <p:cNvSpPr>
            <a:spLocks noGrp="1"/>
          </p:cNvSpPr>
          <p:nvPr>
            <p:ph type="title"/>
          </p:nvPr>
        </p:nvSpPr>
        <p:spPr/>
        <p:txBody>
          <a:bodyPr/>
          <a:lstStyle/>
          <a:p>
            <a:pPr algn="ctr"/>
            <a:r>
              <a:rPr lang="en-GB" u="sng" dirty="0"/>
              <a:t>Questions</a:t>
            </a:r>
          </a:p>
        </p:txBody>
      </p:sp>
      <p:pic>
        <p:nvPicPr>
          <p:cNvPr id="5" name="Content Placeholder 4">
            <a:extLst>
              <a:ext uri="{FF2B5EF4-FFF2-40B4-BE49-F238E27FC236}">
                <a16:creationId xmlns:a16="http://schemas.microsoft.com/office/drawing/2014/main" id="{1E06B74B-4A00-44A5-8CB5-222C3247C01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471342" y="2122488"/>
            <a:ext cx="5260306" cy="3135313"/>
          </a:xfrm>
          <a:ln w="38100">
            <a:solidFill>
              <a:schemeClr val="accent2">
                <a:lumMod val="75000"/>
              </a:schemeClr>
            </a:solidFill>
          </a:ln>
        </p:spPr>
      </p:pic>
    </p:spTree>
    <p:extLst>
      <p:ext uri="{BB962C8B-B14F-4D97-AF65-F5344CB8AC3E}">
        <p14:creationId xmlns:p14="http://schemas.microsoft.com/office/powerpoint/2010/main" val="3471435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C30E-687A-4426-B614-1BFDD2D25A4A}"/>
              </a:ext>
            </a:extLst>
          </p:cNvPr>
          <p:cNvSpPr>
            <a:spLocks noGrp="1"/>
          </p:cNvSpPr>
          <p:nvPr>
            <p:ph type="title"/>
          </p:nvPr>
        </p:nvSpPr>
        <p:spPr/>
        <p:txBody>
          <a:bodyPr>
            <a:normAutofit/>
          </a:bodyPr>
          <a:lstStyle/>
          <a:p>
            <a:pPr algn="ctr"/>
            <a:r>
              <a:rPr lang="en-GB" sz="4400" u="sng" dirty="0"/>
              <a:t>Welcome &amp; President’s Address</a:t>
            </a:r>
          </a:p>
        </p:txBody>
      </p:sp>
      <p:sp>
        <p:nvSpPr>
          <p:cNvPr id="3" name="Content Placeholder 2">
            <a:extLst>
              <a:ext uri="{FF2B5EF4-FFF2-40B4-BE49-F238E27FC236}">
                <a16:creationId xmlns:a16="http://schemas.microsoft.com/office/drawing/2014/main" id="{96BE7949-1083-4A68-86EC-32E3D3B8C7DE}"/>
              </a:ext>
            </a:extLst>
          </p:cNvPr>
          <p:cNvSpPr>
            <a:spLocks noGrp="1"/>
          </p:cNvSpPr>
          <p:nvPr>
            <p:ph idx="1"/>
          </p:nvPr>
        </p:nvSpPr>
        <p:spPr>
          <a:xfrm>
            <a:off x="677334" y="1742157"/>
            <a:ext cx="8596668" cy="3880773"/>
          </a:xfrm>
        </p:spPr>
        <p:txBody>
          <a:bodyPr/>
          <a:lstStyle/>
          <a:p>
            <a:r>
              <a:rPr lang="en-GB" sz="2400" dirty="0"/>
              <a:t>This AGM is covering the period 1</a:t>
            </a:r>
            <a:r>
              <a:rPr lang="en-GB" sz="2400" baseline="30000" dirty="0"/>
              <a:t>st</a:t>
            </a:r>
            <a:r>
              <a:rPr lang="en-GB" sz="2400" dirty="0"/>
              <a:t> September 2019 – 31</a:t>
            </a:r>
            <a:r>
              <a:rPr lang="en-GB" sz="2400" baseline="30000" dirty="0"/>
              <a:t>st</a:t>
            </a:r>
            <a:r>
              <a:rPr lang="en-GB" sz="2400" dirty="0"/>
              <a:t> August 2020</a:t>
            </a:r>
          </a:p>
          <a:p>
            <a:endParaRPr lang="en-GB" sz="2400" dirty="0"/>
          </a:p>
          <a:p>
            <a:r>
              <a:rPr lang="en-GB" sz="2400" dirty="0"/>
              <a:t>Following the reports of the AGM period we will open and discuss our plans for 2020/2021</a:t>
            </a:r>
          </a:p>
          <a:p>
            <a:endParaRPr lang="en-GB" sz="2400" dirty="0"/>
          </a:p>
          <a:p>
            <a:r>
              <a:rPr lang="en-GB" sz="2400" dirty="0"/>
              <a:t>President – Kath Pemberton</a:t>
            </a:r>
          </a:p>
          <a:p>
            <a:endParaRPr lang="en-GB" dirty="0"/>
          </a:p>
          <a:p>
            <a:endParaRPr lang="en-GB" dirty="0"/>
          </a:p>
        </p:txBody>
      </p:sp>
      <p:pic>
        <p:nvPicPr>
          <p:cNvPr id="5" name="Picture 4">
            <a:extLst>
              <a:ext uri="{FF2B5EF4-FFF2-40B4-BE49-F238E27FC236}">
                <a16:creationId xmlns:a16="http://schemas.microsoft.com/office/drawing/2014/main" id="{2DB7132C-FC7B-47C9-A52F-BCF23A426D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4936" y="4358585"/>
            <a:ext cx="1764766" cy="2140185"/>
          </a:xfrm>
          <a:prstGeom prst="rect">
            <a:avLst/>
          </a:prstGeom>
          <a:ln w="53975">
            <a:solidFill>
              <a:schemeClr val="accent2">
                <a:lumMod val="75000"/>
              </a:schemeClr>
            </a:solidFill>
          </a:ln>
        </p:spPr>
      </p:pic>
    </p:spTree>
    <p:extLst>
      <p:ext uri="{BB962C8B-B14F-4D97-AF65-F5344CB8AC3E}">
        <p14:creationId xmlns:p14="http://schemas.microsoft.com/office/powerpoint/2010/main" val="2090392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6ADEE4-3CC3-429C-8D48-2A8128E881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7030" y="3955864"/>
            <a:ext cx="2545970" cy="2483036"/>
          </a:xfrm>
          <a:prstGeom prst="rect">
            <a:avLst/>
          </a:prstGeom>
        </p:spPr>
      </p:pic>
      <p:sp>
        <p:nvSpPr>
          <p:cNvPr id="2" name="Title 1">
            <a:extLst>
              <a:ext uri="{FF2B5EF4-FFF2-40B4-BE49-F238E27FC236}">
                <a16:creationId xmlns:a16="http://schemas.microsoft.com/office/drawing/2014/main" id="{1D794C21-32A9-488B-8F12-DBA349913754}"/>
              </a:ext>
            </a:extLst>
          </p:cNvPr>
          <p:cNvSpPr>
            <a:spLocks noGrp="1"/>
          </p:cNvSpPr>
          <p:nvPr>
            <p:ph type="ctrTitle"/>
          </p:nvPr>
        </p:nvSpPr>
        <p:spPr>
          <a:xfrm>
            <a:off x="1583267" y="2309562"/>
            <a:ext cx="7766936" cy="1646302"/>
          </a:xfrm>
        </p:spPr>
        <p:txBody>
          <a:bodyPr/>
          <a:lstStyle/>
          <a:p>
            <a:pPr algn="ctr"/>
            <a:br>
              <a:rPr lang="en-GB" dirty="0"/>
            </a:br>
            <a:br>
              <a:rPr lang="en-GB" dirty="0"/>
            </a:br>
            <a:br>
              <a:rPr lang="en-GB" dirty="0"/>
            </a:br>
            <a:r>
              <a:rPr lang="en-GB" sz="4500" dirty="0"/>
              <a:t>Thank you for joining us this evening and if you do have any questions please do not hesitate to get in touch!</a:t>
            </a:r>
            <a:br>
              <a:rPr lang="en-GB" sz="4500" dirty="0"/>
            </a:br>
            <a:r>
              <a:rPr lang="en-GB" sz="2400" dirty="0">
                <a:hlinkClick r:id="rId3"/>
              </a:rPr>
              <a:t>greatermanchesternetball@gmail.com</a:t>
            </a:r>
            <a:r>
              <a:rPr lang="en-GB" sz="2400" dirty="0"/>
              <a:t> or </a:t>
            </a:r>
            <a:r>
              <a:rPr lang="en-GB" sz="2400" dirty="0">
                <a:hlinkClick r:id="rId4"/>
              </a:rPr>
              <a:t>Katie.Thompson@englandnetball.co.uk</a:t>
            </a:r>
            <a:r>
              <a:rPr lang="en-GB" sz="2400" dirty="0"/>
              <a:t> </a:t>
            </a:r>
            <a:endParaRPr lang="en-GB" sz="4500" dirty="0"/>
          </a:p>
        </p:txBody>
      </p:sp>
    </p:spTree>
    <p:extLst>
      <p:ext uri="{BB962C8B-B14F-4D97-AF65-F5344CB8AC3E}">
        <p14:creationId xmlns:p14="http://schemas.microsoft.com/office/powerpoint/2010/main" val="959682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94FAB-DE6D-40A8-A665-B083CD2E064D}"/>
              </a:ext>
            </a:extLst>
          </p:cNvPr>
          <p:cNvSpPr>
            <a:spLocks noGrp="1"/>
          </p:cNvSpPr>
          <p:nvPr>
            <p:ph type="title"/>
          </p:nvPr>
        </p:nvSpPr>
        <p:spPr/>
        <p:txBody>
          <a:bodyPr/>
          <a:lstStyle/>
          <a:p>
            <a:r>
              <a:rPr lang="en-GB" u="sng" dirty="0"/>
              <a:t>Agenda</a:t>
            </a:r>
          </a:p>
        </p:txBody>
      </p:sp>
      <p:sp>
        <p:nvSpPr>
          <p:cNvPr id="3" name="Content Placeholder 2">
            <a:extLst>
              <a:ext uri="{FF2B5EF4-FFF2-40B4-BE49-F238E27FC236}">
                <a16:creationId xmlns:a16="http://schemas.microsoft.com/office/drawing/2014/main" id="{2AE100C9-57CA-434C-8A44-2FBE19BE8E8B}"/>
              </a:ext>
            </a:extLst>
          </p:cNvPr>
          <p:cNvSpPr>
            <a:spLocks noGrp="1"/>
          </p:cNvSpPr>
          <p:nvPr>
            <p:ph idx="1"/>
          </p:nvPr>
        </p:nvSpPr>
        <p:spPr>
          <a:xfrm>
            <a:off x="572830" y="1488613"/>
            <a:ext cx="10034210" cy="4611741"/>
          </a:xfrm>
        </p:spPr>
        <p:txBody>
          <a:bodyPr>
            <a:noAutofit/>
          </a:bodyPr>
          <a:lstStyle/>
          <a:p>
            <a:pPr>
              <a:lnSpc>
                <a:spcPct val="250000"/>
              </a:lnSpc>
            </a:pPr>
            <a:r>
              <a:rPr lang="en-GB" sz="2000" dirty="0"/>
              <a:t>Minutes of the last meeting – these have been circulated to those who attended or have requested them and need to be voted as a true record</a:t>
            </a:r>
          </a:p>
          <a:p>
            <a:pPr>
              <a:lnSpc>
                <a:spcPct val="250000"/>
              </a:lnSpc>
            </a:pPr>
            <a:r>
              <a:rPr lang="en-GB" sz="2000" dirty="0"/>
              <a:t>Affiliation notification – this is to set the affiliation rates for 2021/2022</a:t>
            </a:r>
          </a:p>
          <a:p>
            <a:pPr>
              <a:lnSpc>
                <a:spcPct val="250000"/>
              </a:lnSpc>
            </a:pPr>
            <a:r>
              <a:rPr lang="en-GB" sz="2000" dirty="0"/>
              <a:t>Changes to the constitution – the committee propose an up dated constitution which is in line with England Netball and Tier 1 Sports Governance. </a:t>
            </a:r>
          </a:p>
        </p:txBody>
      </p:sp>
    </p:spTree>
    <p:extLst>
      <p:ext uri="{BB962C8B-B14F-4D97-AF65-F5344CB8AC3E}">
        <p14:creationId xmlns:p14="http://schemas.microsoft.com/office/powerpoint/2010/main" val="2759550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FFA95-DC92-4C7F-B47B-F0E85C68DAEC}"/>
              </a:ext>
            </a:extLst>
          </p:cNvPr>
          <p:cNvSpPr>
            <a:spLocks noGrp="1"/>
          </p:cNvSpPr>
          <p:nvPr>
            <p:ph type="title"/>
          </p:nvPr>
        </p:nvSpPr>
        <p:spPr/>
        <p:txBody>
          <a:bodyPr/>
          <a:lstStyle/>
          <a:p>
            <a:r>
              <a:rPr lang="en-GB" b="1" dirty="0"/>
              <a:t>Treasurer Report</a:t>
            </a:r>
            <a:br>
              <a:rPr lang="en-GB" dirty="0"/>
            </a:br>
            <a:r>
              <a:rPr lang="en-GB" dirty="0"/>
              <a:t> – Janet Murray</a:t>
            </a:r>
          </a:p>
        </p:txBody>
      </p:sp>
      <p:sp>
        <p:nvSpPr>
          <p:cNvPr id="9" name="Text Placeholder 8">
            <a:extLst>
              <a:ext uri="{FF2B5EF4-FFF2-40B4-BE49-F238E27FC236}">
                <a16:creationId xmlns:a16="http://schemas.microsoft.com/office/drawing/2014/main" id="{DDC25D5E-1C01-4A3F-B12F-2A2B66CB6F1E}"/>
              </a:ext>
            </a:extLst>
          </p:cNvPr>
          <p:cNvSpPr>
            <a:spLocks noGrp="1"/>
          </p:cNvSpPr>
          <p:nvPr>
            <p:ph type="body" idx="1"/>
          </p:nvPr>
        </p:nvSpPr>
        <p:spPr>
          <a:xfrm>
            <a:off x="563034" y="1565461"/>
            <a:ext cx="3816288" cy="2380973"/>
          </a:xfrm>
        </p:spPr>
        <p:txBody>
          <a:bodyPr/>
          <a:lstStyle/>
          <a:p>
            <a:pPr algn="ctr"/>
            <a:r>
              <a:rPr lang="en-GB" dirty="0"/>
              <a:t>Income and Expenditure 2019/2020</a:t>
            </a:r>
          </a:p>
        </p:txBody>
      </p:sp>
      <p:pic>
        <p:nvPicPr>
          <p:cNvPr id="8" name="Content Placeholder 7">
            <a:extLst>
              <a:ext uri="{FF2B5EF4-FFF2-40B4-BE49-F238E27FC236}">
                <a16:creationId xmlns:a16="http://schemas.microsoft.com/office/drawing/2014/main" id="{F9140272-C9E3-4A8D-96FD-BB037914F2BF}"/>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14104"/>
          <a:stretch/>
        </p:blipFill>
        <p:spPr>
          <a:xfrm>
            <a:off x="4663441" y="883282"/>
            <a:ext cx="5564776" cy="5587826"/>
          </a:xfrm>
          <a:solidFill>
            <a:schemeClr val="tx1"/>
          </a:solidFill>
          <a:ln w="57150">
            <a:solidFill>
              <a:schemeClr val="accent2">
                <a:lumMod val="75000"/>
              </a:schemeClr>
            </a:solidFill>
          </a:ln>
        </p:spPr>
      </p:pic>
    </p:spTree>
    <p:extLst>
      <p:ext uri="{BB962C8B-B14F-4D97-AF65-F5344CB8AC3E}">
        <p14:creationId xmlns:p14="http://schemas.microsoft.com/office/powerpoint/2010/main" val="3616010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DD190-3297-4BC0-8855-5A6DFF54AC11}"/>
              </a:ext>
            </a:extLst>
          </p:cNvPr>
          <p:cNvSpPr>
            <a:spLocks noGrp="1"/>
          </p:cNvSpPr>
          <p:nvPr>
            <p:ph type="title"/>
          </p:nvPr>
        </p:nvSpPr>
        <p:spPr/>
        <p:txBody>
          <a:bodyPr/>
          <a:lstStyle/>
          <a:p>
            <a:r>
              <a:rPr lang="en-GB" u="sng" dirty="0"/>
              <a:t>Treasurers Report </a:t>
            </a:r>
            <a:br>
              <a:rPr lang="en-GB" u="sng" dirty="0"/>
            </a:br>
            <a:r>
              <a:rPr lang="en-GB" dirty="0"/>
              <a:t>- Janet Murray</a:t>
            </a:r>
            <a:endParaRPr lang="en-GB" u="sng" dirty="0"/>
          </a:p>
        </p:txBody>
      </p:sp>
      <p:sp>
        <p:nvSpPr>
          <p:cNvPr id="3" name="Text Placeholder 2">
            <a:extLst>
              <a:ext uri="{FF2B5EF4-FFF2-40B4-BE49-F238E27FC236}">
                <a16:creationId xmlns:a16="http://schemas.microsoft.com/office/drawing/2014/main" id="{804D4957-66A0-49F1-970F-DF18A0DF6936}"/>
              </a:ext>
            </a:extLst>
          </p:cNvPr>
          <p:cNvSpPr>
            <a:spLocks noGrp="1"/>
          </p:cNvSpPr>
          <p:nvPr>
            <p:ph type="body" idx="1"/>
          </p:nvPr>
        </p:nvSpPr>
        <p:spPr/>
        <p:txBody>
          <a:bodyPr/>
          <a:lstStyle/>
          <a:p>
            <a:r>
              <a:rPr lang="en-GB" dirty="0"/>
              <a:t>Balance Sheet 2019/2020</a:t>
            </a:r>
          </a:p>
        </p:txBody>
      </p:sp>
      <p:pic>
        <p:nvPicPr>
          <p:cNvPr id="8" name="Content Placeholder 7">
            <a:extLst>
              <a:ext uri="{FF2B5EF4-FFF2-40B4-BE49-F238E27FC236}">
                <a16:creationId xmlns:a16="http://schemas.microsoft.com/office/drawing/2014/main" id="{C7AA43D2-0665-4D8C-865F-AFBC67406C59}"/>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23034"/>
          <a:stretch/>
        </p:blipFill>
        <p:spPr>
          <a:xfrm>
            <a:off x="4792554" y="872392"/>
            <a:ext cx="5187190" cy="5598076"/>
          </a:xfrm>
          <a:ln w="50800">
            <a:solidFill>
              <a:schemeClr val="accent2">
                <a:lumMod val="75000"/>
              </a:schemeClr>
            </a:solidFill>
          </a:ln>
        </p:spPr>
      </p:pic>
    </p:spTree>
    <p:extLst>
      <p:ext uri="{BB962C8B-B14F-4D97-AF65-F5344CB8AC3E}">
        <p14:creationId xmlns:p14="http://schemas.microsoft.com/office/powerpoint/2010/main" val="3696979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112C-FB3D-4D94-A34A-29438B7283FB}"/>
              </a:ext>
            </a:extLst>
          </p:cNvPr>
          <p:cNvSpPr>
            <a:spLocks noGrp="1"/>
          </p:cNvSpPr>
          <p:nvPr>
            <p:ph type="title"/>
          </p:nvPr>
        </p:nvSpPr>
        <p:spPr/>
        <p:txBody>
          <a:bodyPr/>
          <a:lstStyle/>
          <a:p>
            <a:r>
              <a:rPr lang="en-GB" u="sng" dirty="0"/>
              <a:t>Affiliation Secretary </a:t>
            </a:r>
            <a:br>
              <a:rPr lang="en-GB" dirty="0"/>
            </a:br>
            <a:r>
              <a:rPr lang="en-GB" dirty="0"/>
              <a:t>– Janet Murray</a:t>
            </a:r>
          </a:p>
        </p:txBody>
      </p:sp>
      <p:sp>
        <p:nvSpPr>
          <p:cNvPr id="3" name="Text Placeholder 2">
            <a:extLst>
              <a:ext uri="{FF2B5EF4-FFF2-40B4-BE49-F238E27FC236}">
                <a16:creationId xmlns:a16="http://schemas.microsoft.com/office/drawing/2014/main" id="{B89F717D-C055-4853-85D8-E789F2CF969D}"/>
              </a:ext>
            </a:extLst>
          </p:cNvPr>
          <p:cNvSpPr>
            <a:spLocks noGrp="1"/>
          </p:cNvSpPr>
          <p:nvPr>
            <p:ph type="body" idx="1"/>
          </p:nvPr>
        </p:nvSpPr>
        <p:spPr>
          <a:xfrm>
            <a:off x="675745" y="2160983"/>
            <a:ext cx="4373333" cy="568965"/>
          </a:xfrm>
        </p:spPr>
        <p:txBody>
          <a:bodyPr/>
          <a:lstStyle/>
          <a:p>
            <a:r>
              <a:rPr lang="en-GB" dirty="0"/>
              <a:t>Schools &amp; Colleges 2019/2020</a:t>
            </a:r>
          </a:p>
        </p:txBody>
      </p:sp>
      <p:graphicFrame>
        <p:nvGraphicFramePr>
          <p:cNvPr id="10" name="Content Placeholder 9">
            <a:extLst>
              <a:ext uri="{FF2B5EF4-FFF2-40B4-BE49-F238E27FC236}">
                <a16:creationId xmlns:a16="http://schemas.microsoft.com/office/drawing/2014/main" id="{47613243-DF15-47DD-B3D0-89EAFF0B9CEA}"/>
              </a:ext>
            </a:extLst>
          </p:cNvPr>
          <p:cNvGraphicFramePr>
            <a:graphicFrameLocks noGrp="1" noChangeAspect="1"/>
          </p:cNvGraphicFramePr>
          <p:nvPr>
            <p:ph sz="half" idx="2"/>
            <p:extLst>
              <p:ext uri="{D42A27DB-BD31-4B8C-83A1-F6EECF244321}">
                <p14:modId xmlns:p14="http://schemas.microsoft.com/office/powerpoint/2010/main" val="3533705651"/>
              </p:ext>
            </p:extLst>
          </p:nvPr>
        </p:nvGraphicFramePr>
        <p:xfrm>
          <a:off x="5579827" y="257666"/>
          <a:ext cx="4700642" cy="6342667"/>
        </p:xfrm>
        <a:graphic>
          <a:graphicData uri="http://schemas.openxmlformats.org/presentationml/2006/ole">
            <mc:AlternateContent xmlns:mc="http://schemas.openxmlformats.org/markup-compatibility/2006">
              <mc:Choice xmlns:v="urn:schemas-microsoft-com:vml" Requires="v">
                <p:oleObj spid="_x0000_s1033" name="Worksheet" r:id="rId3" imgW="6676952" imgH="9010804" progId="Excel.Sheet.12">
                  <p:embed/>
                </p:oleObj>
              </mc:Choice>
              <mc:Fallback>
                <p:oleObj name="Worksheet" r:id="rId3" imgW="6676952" imgH="9010804" progId="Excel.Sheet.12">
                  <p:embed/>
                  <p:pic>
                    <p:nvPicPr>
                      <p:cNvPr id="10" name="Content Placeholder 9">
                        <a:extLst>
                          <a:ext uri="{FF2B5EF4-FFF2-40B4-BE49-F238E27FC236}">
                            <a16:creationId xmlns:a16="http://schemas.microsoft.com/office/drawing/2014/main" id="{47613243-DF15-47DD-B3D0-89EAFF0B9CEA}"/>
                          </a:ext>
                        </a:extLst>
                      </p:cNvPr>
                      <p:cNvPicPr/>
                      <p:nvPr/>
                    </p:nvPicPr>
                    <p:blipFill>
                      <a:blip r:embed="rId4"/>
                      <a:stretch>
                        <a:fillRect/>
                      </a:stretch>
                    </p:blipFill>
                    <p:spPr>
                      <a:xfrm>
                        <a:off x="5579827" y="257666"/>
                        <a:ext cx="4700642" cy="6342667"/>
                      </a:xfrm>
                      <a:prstGeom prst="rect">
                        <a:avLst/>
                      </a:prstGeom>
                      <a:solidFill>
                        <a:schemeClr val="tx1"/>
                      </a:solidFill>
                      <a:ln w="38100">
                        <a:solidFill>
                          <a:schemeClr val="accent2">
                            <a:lumMod val="75000"/>
                          </a:schemeClr>
                        </a:solidFill>
                      </a:ln>
                    </p:spPr>
                  </p:pic>
                </p:oleObj>
              </mc:Fallback>
            </mc:AlternateContent>
          </a:graphicData>
        </a:graphic>
      </p:graphicFrame>
    </p:spTree>
    <p:extLst>
      <p:ext uri="{BB962C8B-B14F-4D97-AF65-F5344CB8AC3E}">
        <p14:creationId xmlns:p14="http://schemas.microsoft.com/office/powerpoint/2010/main" val="4273908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9D15F-EC1C-4086-A730-7EB78B08D1EC}"/>
              </a:ext>
            </a:extLst>
          </p:cNvPr>
          <p:cNvSpPr>
            <a:spLocks noGrp="1"/>
          </p:cNvSpPr>
          <p:nvPr>
            <p:ph type="title"/>
          </p:nvPr>
        </p:nvSpPr>
        <p:spPr>
          <a:xfrm>
            <a:off x="448734" y="304800"/>
            <a:ext cx="8596668" cy="1320800"/>
          </a:xfrm>
        </p:spPr>
        <p:txBody>
          <a:bodyPr/>
          <a:lstStyle/>
          <a:p>
            <a:r>
              <a:rPr lang="en-GB" u="sng" dirty="0"/>
              <a:t>Affiliation Secretary – Janet Murray</a:t>
            </a:r>
          </a:p>
        </p:txBody>
      </p:sp>
      <p:sp>
        <p:nvSpPr>
          <p:cNvPr id="3" name="Content Placeholder 2">
            <a:extLst>
              <a:ext uri="{FF2B5EF4-FFF2-40B4-BE49-F238E27FC236}">
                <a16:creationId xmlns:a16="http://schemas.microsoft.com/office/drawing/2014/main" id="{6899235E-D610-4276-8C44-4539DDE1D8CD}"/>
              </a:ext>
            </a:extLst>
          </p:cNvPr>
          <p:cNvSpPr>
            <a:spLocks noGrp="1"/>
          </p:cNvSpPr>
          <p:nvPr>
            <p:ph idx="1"/>
          </p:nvPr>
        </p:nvSpPr>
        <p:spPr>
          <a:xfrm>
            <a:off x="677334" y="2160589"/>
            <a:ext cx="2640632" cy="1268411"/>
          </a:xfrm>
        </p:spPr>
        <p:txBody>
          <a:bodyPr/>
          <a:lstStyle/>
          <a:p>
            <a:r>
              <a:rPr lang="en-GB" dirty="0"/>
              <a:t>List of affiliated clubs in 2019/2020</a:t>
            </a:r>
          </a:p>
          <a:p>
            <a:endParaRPr lang="en-GB" dirty="0"/>
          </a:p>
        </p:txBody>
      </p:sp>
      <p:graphicFrame>
        <p:nvGraphicFramePr>
          <p:cNvPr id="8" name="Object 7">
            <a:extLst>
              <a:ext uri="{FF2B5EF4-FFF2-40B4-BE49-F238E27FC236}">
                <a16:creationId xmlns:a16="http://schemas.microsoft.com/office/drawing/2014/main" id="{6C3A8AB8-33E4-44E1-84CC-141E215733F1}"/>
              </a:ext>
            </a:extLst>
          </p:cNvPr>
          <p:cNvGraphicFramePr>
            <a:graphicFrameLocks noChangeAspect="1"/>
          </p:cNvGraphicFramePr>
          <p:nvPr>
            <p:extLst>
              <p:ext uri="{D42A27DB-BD31-4B8C-83A1-F6EECF244321}">
                <p14:modId xmlns:p14="http://schemas.microsoft.com/office/powerpoint/2010/main" val="1929053882"/>
              </p:ext>
            </p:extLst>
          </p:nvPr>
        </p:nvGraphicFramePr>
        <p:xfrm>
          <a:off x="3552916" y="1135063"/>
          <a:ext cx="7478713" cy="5418137"/>
        </p:xfrm>
        <a:graphic>
          <a:graphicData uri="http://schemas.openxmlformats.org/presentationml/2006/ole">
            <mc:AlternateContent xmlns:mc="http://schemas.openxmlformats.org/markup-compatibility/2006">
              <mc:Choice xmlns:v="urn:schemas-microsoft-com:vml" Requires="v">
                <p:oleObj spid="_x0000_s2057" name="Worksheet" r:id="rId3" imgW="10267861" imgH="7439093" progId="Excel.Sheet.8">
                  <p:embed/>
                </p:oleObj>
              </mc:Choice>
              <mc:Fallback>
                <p:oleObj name="Worksheet" r:id="rId3" imgW="10267861" imgH="7439093" progId="Excel.Sheet.8">
                  <p:embed/>
                  <p:pic>
                    <p:nvPicPr>
                      <p:cNvPr id="8" name="Object 7">
                        <a:extLst>
                          <a:ext uri="{FF2B5EF4-FFF2-40B4-BE49-F238E27FC236}">
                            <a16:creationId xmlns:a16="http://schemas.microsoft.com/office/drawing/2014/main" id="{6C3A8AB8-33E4-44E1-84CC-141E215733F1}"/>
                          </a:ext>
                        </a:extLst>
                      </p:cNvPr>
                      <p:cNvPicPr/>
                      <p:nvPr/>
                    </p:nvPicPr>
                    <p:blipFill>
                      <a:blip r:embed="rId4"/>
                      <a:stretch>
                        <a:fillRect/>
                      </a:stretch>
                    </p:blipFill>
                    <p:spPr>
                      <a:xfrm>
                        <a:off x="3552916" y="1135063"/>
                        <a:ext cx="7478713" cy="5418137"/>
                      </a:xfrm>
                      <a:prstGeom prst="rect">
                        <a:avLst/>
                      </a:prstGeom>
                      <a:solidFill>
                        <a:schemeClr val="tx1"/>
                      </a:solidFill>
                      <a:ln w="38100">
                        <a:solidFill>
                          <a:schemeClr val="accent2">
                            <a:lumMod val="75000"/>
                          </a:schemeClr>
                        </a:solidFill>
                      </a:ln>
                    </p:spPr>
                  </p:pic>
                </p:oleObj>
              </mc:Fallback>
            </mc:AlternateContent>
          </a:graphicData>
        </a:graphic>
      </p:graphicFrame>
    </p:spTree>
    <p:extLst>
      <p:ext uri="{BB962C8B-B14F-4D97-AF65-F5344CB8AC3E}">
        <p14:creationId xmlns:p14="http://schemas.microsoft.com/office/powerpoint/2010/main" val="682442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33D13-B4E5-46A5-ACFD-2491731EB687}"/>
              </a:ext>
            </a:extLst>
          </p:cNvPr>
          <p:cNvSpPr>
            <a:spLocks noGrp="1"/>
          </p:cNvSpPr>
          <p:nvPr>
            <p:ph type="title"/>
          </p:nvPr>
        </p:nvSpPr>
        <p:spPr/>
        <p:txBody>
          <a:bodyPr/>
          <a:lstStyle/>
          <a:p>
            <a:pPr algn="ctr"/>
            <a:r>
              <a:rPr lang="en-GB" u="sng" dirty="0"/>
              <a:t>Officer Reports</a:t>
            </a:r>
          </a:p>
        </p:txBody>
      </p:sp>
      <p:sp>
        <p:nvSpPr>
          <p:cNvPr id="5" name="Subtitle 4">
            <a:extLst>
              <a:ext uri="{FF2B5EF4-FFF2-40B4-BE49-F238E27FC236}">
                <a16:creationId xmlns:a16="http://schemas.microsoft.com/office/drawing/2014/main" id="{023623C2-EAF1-4274-9003-CB18B9EE905F}"/>
              </a:ext>
            </a:extLst>
          </p:cNvPr>
          <p:cNvSpPr>
            <a:spLocks noGrp="1"/>
          </p:cNvSpPr>
          <p:nvPr>
            <p:ph type="body" idx="1"/>
          </p:nvPr>
        </p:nvSpPr>
        <p:spPr>
          <a:xfrm>
            <a:off x="677334" y="1270000"/>
            <a:ext cx="4185623" cy="576262"/>
          </a:xfrm>
        </p:spPr>
        <p:txBody>
          <a:bodyPr>
            <a:normAutofit/>
          </a:bodyPr>
          <a:lstStyle/>
          <a:p>
            <a:pPr algn="l"/>
            <a:r>
              <a:rPr lang="en-GB" sz="2800" u="sng" dirty="0">
                <a:solidFill>
                  <a:schemeClr val="accent1"/>
                </a:solidFill>
              </a:rPr>
              <a:t>Chair</a:t>
            </a:r>
            <a:r>
              <a:rPr lang="en-GB" sz="2800" dirty="0">
                <a:solidFill>
                  <a:schemeClr val="accent1"/>
                </a:solidFill>
              </a:rPr>
              <a:t> – Sam Longley</a:t>
            </a:r>
          </a:p>
        </p:txBody>
      </p:sp>
      <p:sp>
        <p:nvSpPr>
          <p:cNvPr id="6" name="Content Placeholder 5">
            <a:extLst>
              <a:ext uri="{FF2B5EF4-FFF2-40B4-BE49-F238E27FC236}">
                <a16:creationId xmlns:a16="http://schemas.microsoft.com/office/drawing/2014/main" id="{9BE3A445-9707-4D04-BF39-18C03C0F8C71}"/>
              </a:ext>
            </a:extLst>
          </p:cNvPr>
          <p:cNvSpPr>
            <a:spLocks noGrp="1"/>
          </p:cNvSpPr>
          <p:nvPr>
            <p:ph sz="half" idx="2"/>
          </p:nvPr>
        </p:nvSpPr>
        <p:spPr>
          <a:xfrm>
            <a:off x="1348845" y="1930400"/>
            <a:ext cx="8099955" cy="4686300"/>
          </a:xfrm>
        </p:spPr>
        <p:txBody>
          <a:bodyPr>
            <a:normAutofit/>
          </a:bodyPr>
          <a:lstStyle/>
          <a:p>
            <a:r>
              <a:rPr lang="en-GB" dirty="0"/>
              <a:t>Successes</a:t>
            </a:r>
          </a:p>
          <a:p>
            <a:pPr lvl="1"/>
            <a:r>
              <a:rPr lang="en-GB" dirty="0"/>
              <a:t>Implementing change in governance – Sport England Tier 1</a:t>
            </a:r>
          </a:p>
          <a:p>
            <a:pPr lvl="1"/>
            <a:r>
              <a:rPr lang="en-GB" dirty="0"/>
              <a:t>Clear plans for the season for all areas</a:t>
            </a:r>
          </a:p>
          <a:p>
            <a:pPr lvl="1"/>
            <a:r>
              <a:rPr lang="en-GB" dirty="0"/>
              <a:t>Regular meetings</a:t>
            </a:r>
          </a:p>
          <a:p>
            <a:pPr lvl="1"/>
            <a:r>
              <a:rPr lang="en-GB" dirty="0"/>
              <a:t>Dealt with demands and unexpected challenges brought on by COVID-19</a:t>
            </a:r>
          </a:p>
          <a:p>
            <a:pPr lvl="1"/>
            <a:r>
              <a:rPr lang="en-GB" dirty="0"/>
              <a:t>Strength and commitment from committee</a:t>
            </a:r>
          </a:p>
          <a:p>
            <a:endParaRPr lang="en-GB" dirty="0"/>
          </a:p>
          <a:p>
            <a:r>
              <a:rPr lang="en-GB" dirty="0"/>
              <a:t>Challenges</a:t>
            </a:r>
          </a:p>
          <a:p>
            <a:pPr lvl="1"/>
            <a:r>
              <a:rPr lang="en-GB" dirty="0"/>
              <a:t>COVID-19 – leagues and programmes unable to be completed</a:t>
            </a:r>
          </a:p>
          <a:p>
            <a:pPr lvl="1"/>
            <a:r>
              <a:rPr lang="en-GB" dirty="0"/>
              <a:t>Volunteer time and demands</a:t>
            </a:r>
          </a:p>
          <a:p>
            <a:pPr lvl="1"/>
            <a:r>
              <a:rPr lang="en-GB" dirty="0"/>
              <a:t>Pressures of commercial leagues on membership</a:t>
            </a:r>
          </a:p>
          <a:p>
            <a:pPr lvl="1"/>
            <a:r>
              <a:rPr lang="en-GB" dirty="0"/>
              <a:t>Goalden Globe Nominations</a:t>
            </a:r>
          </a:p>
          <a:p>
            <a:pPr marL="0" indent="0">
              <a:buNone/>
            </a:pPr>
            <a:endParaRPr lang="en-GB" dirty="0"/>
          </a:p>
          <a:p>
            <a:pPr marL="457200" lvl="1" indent="0">
              <a:buNone/>
            </a:pPr>
            <a:endParaRPr lang="en-GB" dirty="0"/>
          </a:p>
          <a:p>
            <a:pPr lvl="1"/>
            <a:endParaRPr lang="en-GB" dirty="0"/>
          </a:p>
          <a:p>
            <a:pPr lvl="1"/>
            <a:endParaRPr lang="en-GB" dirty="0"/>
          </a:p>
        </p:txBody>
      </p:sp>
    </p:spTree>
    <p:extLst>
      <p:ext uri="{BB962C8B-B14F-4D97-AF65-F5344CB8AC3E}">
        <p14:creationId xmlns:p14="http://schemas.microsoft.com/office/powerpoint/2010/main" val="2837961300"/>
      </p:ext>
    </p:extLst>
  </p:cSld>
  <p:clrMapOvr>
    <a:masterClrMapping/>
  </p:clrMapOvr>
</p:sld>
</file>

<file path=ppt/theme/theme1.xml><?xml version="1.0" encoding="utf-8"?>
<a:theme xmlns:a="http://schemas.openxmlformats.org/drawingml/2006/main" name="Facet">
  <a:themeElements>
    <a:clrScheme name="Custom 3">
      <a:dk1>
        <a:srgbClr val="000000"/>
      </a:dk1>
      <a:lt1>
        <a:sysClr val="window" lastClr="FFFFFF"/>
      </a:lt1>
      <a:dk2>
        <a:srgbClr val="637052"/>
      </a:dk2>
      <a:lt2>
        <a:srgbClr val="CCDDEA"/>
      </a:lt2>
      <a:accent1>
        <a:srgbClr val="E48312"/>
      </a:accent1>
      <a:accent2>
        <a:srgbClr val="FF9933"/>
      </a:accent2>
      <a:accent3>
        <a:srgbClr val="FFFF00"/>
      </a:accent3>
      <a:accent4>
        <a:srgbClr val="F3B46C"/>
      </a:accent4>
      <a:accent5>
        <a:srgbClr val="FF9900"/>
      </a:accent5>
      <a:accent6>
        <a:srgbClr val="F7CD9D"/>
      </a:accent6>
      <a:hlink>
        <a:srgbClr val="FF9933"/>
      </a:hlink>
      <a:folHlink>
        <a:srgbClr val="FF990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822</TotalTime>
  <Words>2254</Words>
  <Application>Microsoft Office PowerPoint</Application>
  <PresentationFormat>Widescreen</PresentationFormat>
  <Paragraphs>426</Paragraphs>
  <Slides>30</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30</vt:i4>
      </vt:variant>
    </vt:vector>
  </HeadingPairs>
  <TitlesOfParts>
    <vt:vector size="41" baseType="lpstr">
      <vt:lpstr>Arial</vt:lpstr>
      <vt:lpstr>Arial Black</vt:lpstr>
      <vt:lpstr>Calibri</vt:lpstr>
      <vt:lpstr>Gotham</vt:lpstr>
      <vt:lpstr>Symbol</vt:lpstr>
      <vt:lpstr>Trebuchet MS</vt:lpstr>
      <vt:lpstr>Wingdings</vt:lpstr>
      <vt:lpstr>Wingdings 3</vt:lpstr>
      <vt:lpstr>Facet</vt:lpstr>
      <vt:lpstr>Worksheet</vt:lpstr>
      <vt:lpstr>Package</vt:lpstr>
      <vt:lpstr>Greater Manchester County Netball Association - GMCNA</vt:lpstr>
      <vt:lpstr>Zoom Call Rules </vt:lpstr>
      <vt:lpstr>Welcome &amp; President’s Address</vt:lpstr>
      <vt:lpstr>Agenda</vt:lpstr>
      <vt:lpstr>Treasurer Report  – Janet Murray</vt:lpstr>
      <vt:lpstr>Treasurers Report  - Janet Murray</vt:lpstr>
      <vt:lpstr>Affiliation Secretary  – Janet Murray</vt:lpstr>
      <vt:lpstr>Affiliation Secretary – Janet Murray</vt:lpstr>
      <vt:lpstr>Officer Reports</vt:lpstr>
      <vt:lpstr>Chair – Sam Longley</vt:lpstr>
      <vt:lpstr>Vice Chair – Sandy Castell</vt:lpstr>
      <vt:lpstr>Officiating – Lesley Smith</vt:lpstr>
      <vt:lpstr>Competition – Dawn Day (GMJCCL)</vt:lpstr>
      <vt:lpstr>Performance – Sam Longley</vt:lpstr>
      <vt:lpstr>Schools </vt:lpstr>
      <vt:lpstr>Development – Katie Thompson</vt:lpstr>
      <vt:lpstr>Development</vt:lpstr>
      <vt:lpstr>Development</vt:lpstr>
      <vt:lpstr>Development</vt:lpstr>
      <vt:lpstr>National Competition</vt:lpstr>
      <vt:lpstr>Volunteers</vt:lpstr>
      <vt:lpstr>Sad News</vt:lpstr>
      <vt:lpstr>COVID-19 – Summer Updates</vt:lpstr>
      <vt:lpstr>Massive Thank You To All</vt:lpstr>
      <vt:lpstr>League &amp; Borough Reports</vt:lpstr>
      <vt:lpstr>Other Agenda Items</vt:lpstr>
      <vt:lpstr>2020/2021</vt:lpstr>
      <vt:lpstr>2020/2021</vt:lpstr>
      <vt:lpstr>Questions</vt:lpstr>
      <vt:lpstr>   Thank you for joining us this evening and if you do have any questions please do not hesitate to get in touch! greatermanchesternetball@gmail.com or Katie.Thompson@englandnetball.co.uk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Greater Manchester County Netball Association - GMCNA</dc:title>
  <dc:creator>SAM LONGLEY</dc:creator>
  <cp:lastModifiedBy>SAM LONGLEY</cp:lastModifiedBy>
  <cp:revision>37</cp:revision>
  <dcterms:created xsi:type="dcterms:W3CDTF">2020-09-21T08:56:26Z</dcterms:created>
  <dcterms:modified xsi:type="dcterms:W3CDTF">2020-09-22T17:46:26Z</dcterms:modified>
</cp:coreProperties>
</file>