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673" r:id="rId5"/>
    <p:sldId id="2702" r:id="rId6"/>
    <p:sldId id="568" r:id="rId7"/>
    <p:sldId id="576" r:id="rId8"/>
    <p:sldId id="577" r:id="rId9"/>
    <p:sldId id="578" r:id="rId10"/>
    <p:sldId id="579" r:id="rId11"/>
    <p:sldId id="581" r:id="rId12"/>
    <p:sldId id="580" r:id="rId13"/>
    <p:sldId id="582" r:id="rId14"/>
    <p:sldId id="2703" r:id="rId15"/>
    <p:sldId id="2683" r:id="rId16"/>
    <p:sldId id="2701" r:id="rId17"/>
    <p:sldId id="42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1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189" userDrawn="1">
          <p15:clr>
            <a:srgbClr val="A4A3A4"/>
          </p15:clr>
        </p15:guide>
        <p15:guide id="4" pos="5518" userDrawn="1">
          <p15:clr>
            <a:srgbClr val="A4A3A4"/>
          </p15:clr>
        </p15:guide>
        <p15:guide id="5" orient="horz" pos="731" userDrawn="1">
          <p15:clr>
            <a:srgbClr val="A4A3A4"/>
          </p15:clr>
        </p15:guide>
        <p15:guide id="6" pos="21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D3CEC4"/>
    <a:srgbClr val="5E5E5E"/>
    <a:srgbClr val="000000"/>
    <a:srgbClr val="EFEFEF"/>
    <a:srgbClr val="00137F"/>
    <a:srgbClr val="EC1B69"/>
    <a:srgbClr val="F7464A"/>
    <a:srgbClr val="662EA0"/>
    <a:srgbClr val="F9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53E33C-6378-4656-BFC9-2F99008631A0}" v="34" dt="2024-10-07T10:47:00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84828"/>
  </p:normalViewPr>
  <p:slideViewPr>
    <p:cSldViewPr snapToGrid="0" snapToObjects="1">
      <p:cViewPr varScale="1">
        <p:scale>
          <a:sx n="72" d="100"/>
          <a:sy n="72" d="100"/>
        </p:scale>
        <p:origin x="1176" y="82"/>
      </p:cViewPr>
      <p:guideLst>
        <p:guide orient="horz" pos="3181"/>
        <p:guide pos="3817"/>
        <p:guide pos="189"/>
        <p:guide pos="5518"/>
        <p:guide orient="horz" pos="731"/>
        <p:guide pos="21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8" d="100"/>
          <a:sy n="138" d="100"/>
        </p:scale>
        <p:origin x="39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19FF26-5447-B448-9D11-82F2E8529D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D05158-4EC5-4946-A7E4-6DE51A6942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6E17B-DFBD-124C-A7E0-7BEA723BB63D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50C80-C3C9-D545-B4CA-760F08AF8F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0638C-F630-FE44-8685-6E81EFE362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8398E-F341-7640-842B-9C49FF2BF2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83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EB2D6-1A7F-9D42-8A5B-BAA2A5B89BA4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7F4D-056F-9844-BF46-62E5DCED16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7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BDB88-88A2-1144-8C80-AC636724665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31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BDB88-88A2-1144-8C80-AC636724665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341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7F4D-056F-9844-BF46-62E5DCED16C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509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BDB88-88A2-1144-8C80-AC636724665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3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59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0C5D4C-8814-2548-B771-1D76B4730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084A85-E222-2541-A028-93C6B98906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09859" y="3696061"/>
            <a:ext cx="2575779" cy="25757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72A721-17D1-F442-8B43-D5F6A72046EF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A5AFB0-A0FE-234C-BE7B-12239CDA61F1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E19C5E9-4C12-854A-8251-F7DCF550F5F7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CCBDCF-17E9-4348-AE5E-E38723C2496A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BA4EE55-80D8-464C-A99F-93140620E3DC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0EF564A-ECBC-8C44-8275-9AA0939180CE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17A1FFB9-D889-4048-9585-26963075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6" y="1014605"/>
            <a:ext cx="4218370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456ED67-E5AE-7C43-8DEE-3235464C48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049" y="1441644"/>
            <a:ext cx="4231043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D006AC5-1666-004D-B5C3-DC383CA0A2FC}"/>
              </a:ext>
            </a:extLst>
          </p:cNvPr>
          <p:cNvSpPr/>
          <p:nvPr userDrawn="1"/>
        </p:nvSpPr>
        <p:spPr>
          <a:xfrm>
            <a:off x="4550567" y="0"/>
            <a:ext cx="7641433" cy="6858000"/>
          </a:xfrm>
          <a:custGeom>
            <a:avLst/>
            <a:gdLst>
              <a:gd name="connsiteX0" fmla="*/ 0 w 7641433"/>
              <a:gd name="connsiteY0" fmla="*/ 0 h 6858000"/>
              <a:gd name="connsiteX1" fmla="*/ 7641433 w 7641433"/>
              <a:gd name="connsiteY1" fmla="*/ 0 h 6858000"/>
              <a:gd name="connsiteX2" fmla="*/ 7641433 w 7641433"/>
              <a:gd name="connsiteY2" fmla="*/ 6858000 h 6858000"/>
              <a:gd name="connsiteX3" fmla="*/ 81251 w 7641433"/>
              <a:gd name="connsiteY3" fmla="*/ 6858000 h 6858000"/>
              <a:gd name="connsiteX4" fmla="*/ 197659 w 7641433"/>
              <a:gd name="connsiteY4" fmla="*/ 6783372 h 6858000"/>
              <a:gd name="connsiteX5" fmla="*/ 1967927 w 7641433"/>
              <a:gd name="connsiteY5" fmla="*/ 3453896 h 6858000"/>
              <a:gd name="connsiteX6" fmla="*/ 34749 w 7641433"/>
              <a:gd name="connsiteY6" fmla="*/ 199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41433" h="6858000">
                <a:moveTo>
                  <a:pt x="0" y="0"/>
                </a:moveTo>
                <a:lnTo>
                  <a:pt x="7641433" y="0"/>
                </a:lnTo>
                <a:lnTo>
                  <a:pt x="7641433" y="6858000"/>
                </a:lnTo>
                <a:lnTo>
                  <a:pt x="81251" y="6858000"/>
                </a:lnTo>
                <a:lnTo>
                  <a:pt x="197659" y="6783372"/>
                </a:lnTo>
                <a:cubicBezTo>
                  <a:pt x="1265712" y="6061810"/>
                  <a:pt x="1967927" y="4839859"/>
                  <a:pt x="1967927" y="3453896"/>
                </a:cubicBezTo>
                <a:cubicBezTo>
                  <a:pt x="1967927" y="1998636"/>
                  <a:pt x="1193735" y="724197"/>
                  <a:pt x="34749" y="1998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3766CFD-B564-AE49-9BDA-74E68463B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371" r="75742" b="-2704"/>
          <a:stretch/>
        </p:blipFill>
        <p:spPr>
          <a:xfrm rot="16200000">
            <a:off x="6957392" y="1489498"/>
            <a:ext cx="4929612" cy="5825505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93F9A3E-BA54-3F4C-8FA2-5155CAB7C7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4976" y="924298"/>
            <a:ext cx="4656992" cy="46569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317D3F3-01B4-7E41-ACA8-E9D0DD4CC7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542" y="2128303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D89D1DDF-13B1-7741-97D4-74991A12B2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1542" y="2498190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42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38E6AACB-AFFA-7743-BBD2-B35A0862B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6" y="1014605"/>
            <a:ext cx="4218370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EB29A1B-6344-DA48-80EF-4A1F27F1F1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049" y="1441644"/>
            <a:ext cx="4231043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6586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9C91720-8A67-8B4A-A985-04F52E43EF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863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BFB9EC53-803A-7544-83F7-2BD2C9B3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15" y="2954500"/>
            <a:ext cx="4218370" cy="334963"/>
          </a:xfrm>
          <a:prstGeom prst="rect">
            <a:avLst/>
          </a:prstGeom>
        </p:spPr>
        <p:txBody>
          <a:bodyPr/>
          <a:lstStyle>
            <a:lvl1pPr marL="0" algn="ctr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30EB297-90C0-AF4F-8762-FD77AAB0FE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80479" y="3381539"/>
            <a:ext cx="4231043" cy="6008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736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BFB9EC53-803A-7544-83F7-2BD2C9B3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15" y="2954500"/>
            <a:ext cx="4218370" cy="334963"/>
          </a:xfrm>
          <a:prstGeom prst="rect">
            <a:avLst/>
          </a:prstGeom>
        </p:spPr>
        <p:txBody>
          <a:bodyPr/>
          <a:lstStyle>
            <a:lvl1pPr marL="0" algn="ctr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30EB297-90C0-AF4F-8762-FD77AAB0FE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80479" y="3381539"/>
            <a:ext cx="4231043" cy="6008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143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 l="-8000" t="-28000" r="-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9BF2C04F-C7EC-6E4D-A37E-7B80B9FF4301}"/>
              </a:ext>
            </a:extLst>
          </p:cNvPr>
          <p:cNvSpPr/>
          <p:nvPr userDrawn="1"/>
        </p:nvSpPr>
        <p:spPr>
          <a:xfrm>
            <a:off x="-172136" y="714408"/>
            <a:ext cx="3977640" cy="3977640"/>
          </a:xfrm>
          <a:prstGeom prst="ellipse">
            <a:avLst/>
          </a:prstGeom>
          <a:gradFill flip="none" rotWithShape="1">
            <a:gsLst>
              <a:gs pos="65000">
                <a:srgbClr val="EC1B69">
                  <a:alpha val="0"/>
                </a:srgbClr>
              </a:gs>
              <a:gs pos="6000">
                <a:srgbClr val="EC1B69">
                  <a:alpha val="34479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969AFD-573E-C741-9D81-751929EC262B}"/>
              </a:ext>
            </a:extLst>
          </p:cNvPr>
          <p:cNvSpPr/>
          <p:nvPr userDrawn="1"/>
        </p:nvSpPr>
        <p:spPr>
          <a:xfrm>
            <a:off x="2681904" y="1673352"/>
            <a:ext cx="2853664" cy="2853664"/>
          </a:xfrm>
          <a:prstGeom prst="ellipse">
            <a:avLst/>
          </a:prstGeom>
          <a:gradFill flip="none" rotWithShape="1">
            <a:gsLst>
              <a:gs pos="64000">
                <a:srgbClr val="00137F">
                  <a:alpha val="0"/>
                </a:srgbClr>
              </a:gs>
              <a:gs pos="6000">
                <a:srgbClr val="00137F">
                  <a:alpha val="43687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BFB9EC53-803A-7544-83F7-2BD2C9B3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98" y="2735044"/>
            <a:ext cx="4946873" cy="334963"/>
          </a:xfrm>
          <a:prstGeom prst="rect">
            <a:avLst/>
          </a:prstGeom>
        </p:spPr>
        <p:txBody>
          <a:bodyPr/>
          <a:lstStyle>
            <a:lvl1pPr marL="0" algn="ctr" defTabSz="914400" rtl="0" eaLnBrk="1" latinLnBrk="0" hangingPunct="1">
              <a:spcAft>
                <a:spcPts val="600"/>
              </a:spcAft>
              <a:defRPr lang="en-US" sz="2400" kern="1200" dirty="0">
                <a:solidFill>
                  <a:schemeClr val="bg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30EB297-90C0-AF4F-8762-FD77AAB0FE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09263" y="3162083"/>
            <a:ext cx="4962353" cy="6008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400" kern="1200" dirty="0" smtClean="0">
                <a:solidFill>
                  <a:schemeClr val="bg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471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BFB9EC53-803A-7544-83F7-2BD2C9B3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15" y="2954500"/>
            <a:ext cx="4218370" cy="334963"/>
          </a:xfrm>
          <a:prstGeom prst="rect">
            <a:avLst/>
          </a:prstGeom>
        </p:spPr>
        <p:txBody>
          <a:bodyPr/>
          <a:lstStyle>
            <a:lvl1pPr marL="0" algn="ctr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30EB297-90C0-AF4F-8762-FD77AAB0FE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80479" y="3381539"/>
            <a:ext cx="4231043" cy="6008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765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6CC418-C2D6-6E45-B26F-50AD4FA55C68}"/>
              </a:ext>
            </a:extLst>
          </p:cNvPr>
          <p:cNvSpPr/>
          <p:nvPr userDrawn="1"/>
        </p:nvSpPr>
        <p:spPr>
          <a:xfrm>
            <a:off x="0" y="1"/>
            <a:ext cx="12192000" cy="87167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950B86F7-BD75-5F41-A152-9242C2AD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F3552-B6FC-2244-86FD-1E2AAF132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1236545"/>
            <a:ext cx="10409652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2B7418-F0FF-8F4A-AE24-6C2DD4B499F5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FDFB50-CB64-654D-83AE-CF3B155F69A0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6C9234E-FAAB-0847-88ED-D909AD45A0A3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731A79A-6376-9943-A981-052A3379FDB2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CD26F7-9C37-FC4E-934F-8DA79270BEB1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557C19D-3A69-2043-B99C-CA1725AF25DD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8271A280-8DE0-684E-A7FB-9E9D092786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29" y="1938181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6A83A13D-418E-2148-BBE7-7193BC8430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0429" y="2308068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48272E98-86A6-A548-91DA-47031ABD0B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3912" y="1938181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23414DD-8857-0042-AF6C-908220802F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03912" y="2308068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6CC418-C2D6-6E45-B26F-50AD4FA55C68}"/>
              </a:ext>
            </a:extLst>
          </p:cNvPr>
          <p:cNvSpPr/>
          <p:nvPr userDrawn="1"/>
        </p:nvSpPr>
        <p:spPr>
          <a:xfrm>
            <a:off x="0" y="1"/>
            <a:ext cx="12192000" cy="871670"/>
          </a:xfrm>
          <a:prstGeom prst="rect">
            <a:avLst/>
          </a:prstGeom>
          <a:solidFill>
            <a:srgbClr val="D3CE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950B86F7-BD75-5F41-A152-9242C2AD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F3552-B6FC-2244-86FD-1E2AAF132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1236545"/>
            <a:ext cx="10409652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2B7418-F0FF-8F4A-AE24-6C2DD4B499F5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FDFB50-CB64-654D-83AE-CF3B155F69A0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6C9234E-FAAB-0847-88ED-D909AD45A0A3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731A79A-6376-9943-A981-052A3379FDB2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CD26F7-9C37-FC4E-934F-8DA79270BEB1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557C19D-3A69-2043-B99C-CA1725AF25DD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ECA2A24-C8EF-514A-A2B0-07B7391CB9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29" y="1938181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32DB899-4ED5-2740-AD5E-E12EB96FA8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0429" y="2308068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1AA352C-1DD1-454D-A0DC-22E49CE219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3912" y="1938181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1FFB199-EBB8-E345-9AEA-1DD6648C1A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03912" y="2308068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96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6CC418-C2D6-6E45-B26F-50AD4FA55C68}"/>
              </a:ext>
            </a:extLst>
          </p:cNvPr>
          <p:cNvSpPr/>
          <p:nvPr userDrawn="1"/>
        </p:nvSpPr>
        <p:spPr>
          <a:xfrm>
            <a:off x="0" y="1"/>
            <a:ext cx="12192000" cy="871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950B86F7-BD75-5F41-A152-9242C2AD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bg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F3552-B6FC-2244-86FD-1E2AAF132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1236545"/>
            <a:ext cx="10409652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2B7418-F0FF-8F4A-AE24-6C2DD4B499F5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FDFB50-CB64-654D-83AE-CF3B155F69A0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6C9234E-FAAB-0847-88ED-D909AD45A0A3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731A79A-6376-9943-A981-052A3379FDB2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CD26F7-9C37-FC4E-934F-8DA79270BEB1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557C19D-3A69-2043-B99C-CA1725AF25DD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4A28AEC-3A00-B041-8F2D-1CE3CD0682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29" y="1938181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E44C872A-8612-514F-86A5-47F4DFD2A6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0429" y="2308068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B9982B7-9110-264B-AB03-DB18348C8C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3912" y="1938181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E466B7C-BB41-9E42-B08E-E0E62B12E0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03912" y="2308068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EEC1A72-F154-E546-8768-178D2462C0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87603" y="1983712"/>
            <a:ext cx="2025235" cy="2023805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806EFEBF-64D0-D741-A840-DED440B0C35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938877" y="4225047"/>
            <a:ext cx="2025235" cy="2023805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690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8FD2142-BB8B-0E4D-BD01-F28A660EF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938" y="960438"/>
            <a:ext cx="6608762" cy="2841625"/>
          </a:xfrm>
          <a:prstGeom prst="rect">
            <a:avLst/>
          </a:prstGeom>
        </p:spPr>
        <p:txBody>
          <a:bodyPr/>
          <a:lstStyle>
            <a:lvl1pPr>
              <a:defRPr sz="1000" baseline="0">
                <a:latin typeface="Gotham Rounded Book" pitchFamily="2" charset="0"/>
              </a:defRPr>
            </a:lvl1pPr>
            <a:lvl2pPr>
              <a:defRPr sz="1000" baseline="0">
                <a:latin typeface="Gotham Rounded Book" pitchFamily="2" charset="0"/>
              </a:defRPr>
            </a:lvl2pPr>
            <a:lvl3pPr>
              <a:defRPr sz="1000" baseline="0">
                <a:latin typeface="Gotham Rounded Book" pitchFamily="2" charset="0"/>
              </a:defRPr>
            </a:lvl3pPr>
            <a:lvl4pPr>
              <a:defRPr sz="1000" baseline="0">
                <a:latin typeface="Gotham Rounded Book" pitchFamily="2" charset="0"/>
              </a:defRPr>
            </a:lvl4pPr>
            <a:lvl5pPr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244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D3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7660B0-36B3-BC4B-B935-4AA1CF14F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1FEB888-36AD-C44D-A859-4E687193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06B67D-0DF4-E943-AB20-800FF67F47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468B51D-5BBA-2048-A94E-E1D17392BC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96173" y="727480"/>
            <a:ext cx="3033758" cy="303161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5B1F5BD-53F1-5246-8BBC-81332D0EA2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03776" y="4019471"/>
            <a:ext cx="2137533" cy="2136023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580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7660B0-36B3-BC4B-B935-4AA1CF14F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6651349-081F-AB41-BA7F-D30EC4F69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50584F2-A2CC-604E-9D1E-D4818F8719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6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D3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7660B0-36B3-BC4B-B935-4AA1CF14F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1FEB888-36AD-C44D-A859-4E687193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06B67D-0DF4-E943-AB20-800FF67F47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6794EF-D1E2-E04B-BEB9-FA03BDA4E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2" r="75742" b="-2704"/>
          <a:stretch/>
        </p:blipFill>
        <p:spPr>
          <a:xfrm rot="10800000">
            <a:off x="9628632" y="-302604"/>
            <a:ext cx="2563368" cy="342868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A839E64-653A-544D-A434-0D0E295C8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667" t="-6332" r="75742" b="-2704"/>
          <a:stretch/>
        </p:blipFill>
        <p:spPr>
          <a:xfrm>
            <a:off x="8464550" y="-1805771"/>
            <a:ext cx="1753222" cy="342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27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7660B0-36B3-BC4B-B935-4AA1CF14F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6651349-081F-AB41-BA7F-D30EC4F69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50584F2-A2CC-604E-9D1E-D4818F8719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709C6E-6C08-0543-B2C4-D52CD6DEB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2" r="75742" b="-2704"/>
          <a:stretch/>
        </p:blipFill>
        <p:spPr>
          <a:xfrm rot="10800000">
            <a:off x="9628632" y="-302604"/>
            <a:ext cx="2563368" cy="342868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088C1C-5900-5646-B087-176B8BFE93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667" t="-6332" r="75742" b="-2704"/>
          <a:stretch/>
        </p:blipFill>
        <p:spPr>
          <a:xfrm>
            <a:off x="8464550" y="-1805771"/>
            <a:ext cx="1753222" cy="342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78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10C2F5-41CA-A711-01B0-9768EDD5912C}"/>
              </a:ext>
            </a:extLst>
          </p:cNvPr>
          <p:cNvSpPr/>
          <p:nvPr userDrawn="1"/>
        </p:nvSpPr>
        <p:spPr>
          <a:xfrm>
            <a:off x="102453" y="86445"/>
            <a:ext cx="11987094" cy="6685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8C1B42-27CA-ED2F-6D38-9E1D90014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0" y="207246"/>
            <a:ext cx="11709400" cy="6443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41CE8-4332-37FD-B052-6144D699E5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37" y="1353918"/>
            <a:ext cx="1965849" cy="27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4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84D94E-0808-7543-8434-6ECB2AE72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0B41E87-C9A1-8646-A9A9-BD52B7B82B7F}"/>
              </a:ext>
            </a:extLst>
          </p:cNvPr>
          <p:cNvSpPr txBox="1">
            <a:spLocks/>
          </p:cNvSpPr>
          <p:nvPr userDrawn="1"/>
        </p:nvSpPr>
        <p:spPr>
          <a:xfrm>
            <a:off x="11377723" y="6452138"/>
            <a:ext cx="382773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600" b="0" i="0" dirty="0">
              <a:latin typeface="Gotham Rounded Medium" pitchFamily="2" charset="77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32190F61-9182-2741-B5DC-3EB385F9E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52DB521-67E9-4244-A7B4-45206CCA9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FCDFFB-6B93-E54E-B275-A497E1933F67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50605D-0DE1-A542-B034-EFCA42C83920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F1D805C-11EC-494E-BE47-B96829A61476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D54CB1-CFC2-9E4A-99DA-0911E46FCA6A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E26FC12-0FF2-2B40-92C2-2D0B4629A26A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E7C4E6C-D2C7-C745-8FF3-7E20CB017CEE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5912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60E6C8A4-48E7-F048-B355-DB90038E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98B0457-8325-1845-8524-012EDBB267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785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84D94E-0808-7543-8434-6ECB2AE722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3840"/>
            <a:ext cx="12192000" cy="5344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950B86F7-BD75-5F41-A152-9242C2AD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F3552-B6FC-2244-86FD-1E2AAF132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2B7418-F0FF-8F4A-AE24-6C2DD4B499F5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FDFB50-CB64-654D-83AE-CF3B155F69A0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6C9234E-FAAB-0847-88ED-D909AD45A0A3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731A79A-6376-9943-A981-052A3379FDB2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CD26F7-9C37-FC4E-934F-8DA79270BEB1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557C19D-3A69-2043-B99C-CA1725AF25DD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152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84D94E-0808-7543-8434-6ECB2AE722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3840"/>
            <a:ext cx="12192000" cy="5344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950B86F7-BD75-5F41-A152-9242C2AD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F3552-B6FC-2244-86FD-1E2AAF132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2B7418-F0FF-8F4A-AE24-6C2DD4B499F5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FDFB50-CB64-654D-83AE-CF3B155F69A0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6C9234E-FAAB-0847-88ED-D909AD45A0A3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731A79A-6376-9943-A981-052A3379FDB2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CD26F7-9C37-FC4E-934F-8DA79270BEB1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557C19D-3A69-2043-B99C-CA1725AF25DD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12435B2-BDB2-3D4C-BD3E-EE7D66425D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6332" r="75742" b="-2704"/>
          <a:stretch/>
        </p:blipFill>
        <p:spPr>
          <a:xfrm rot="10800000">
            <a:off x="9628632" y="-302604"/>
            <a:ext cx="2563368" cy="342868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9DAB307-F194-0E4B-8C61-B9EB5FC05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8340" b="31667"/>
          <a:stretch/>
        </p:blipFill>
        <p:spPr>
          <a:xfrm>
            <a:off x="1" y="4775200"/>
            <a:ext cx="4267200" cy="20828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F26204F-F112-BE44-85E4-9C9E98173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667" t="-6332" r="75742" b="-2704"/>
          <a:stretch/>
        </p:blipFill>
        <p:spPr>
          <a:xfrm>
            <a:off x="8464550" y="-1805771"/>
            <a:ext cx="1753222" cy="342868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0DE7C6-25FD-9047-A45C-72DD080869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375" y="1630363"/>
            <a:ext cx="5270500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EEBC65-AC3F-AD45-9F4F-AE8D881B25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1375" y="2000250"/>
            <a:ext cx="5270500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78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F6A543-EEC2-A744-A2AB-4ADB192DC048}"/>
              </a:ext>
            </a:extLst>
          </p:cNvPr>
          <p:cNvSpPr/>
          <p:nvPr userDrawn="1"/>
        </p:nvSpPr>
        <p:spPr>
          <a:xfrm>
            <a:off x="0" y="-1"/>
            <a:ext cx="12192000" cy="14073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69F25E-6C3B-7942-8A29-0DCE6C267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95737E91-79E5-0047-8FFE-C502A6B7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6FF01AB-CCF2-C448-9A82-59DCE22DE3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547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2">
            <a:extLst>
              <a:ext uri="{FF2B5EF4-FFF2-40B4-BE49-F238E27FC236}">
                <a16:creationId xmlns:a16="http://schemas.microsoft.com/office/drawing/2014/main" id="{EF2C950E-7924-2F4E-96A2-D215832CBE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33415" y="0"/>
            <a:ext cx="8358585" cy="6858000"/>
          </a:xfrm>
          <a:custGeom>
            <a:avLst/>
            <a:gdLst>
              <a:gd name="connsiteX0" fmla="*/ 1 w 6763907"/>
              <a:gd name="connsiteY0" fmla="*/ 0 h 6858000"/>
              <a:gd name="connsiteX1" fmla="*/ 6763907 w 6763907"/>
              <a:gd name="connsiteY1" fmla="*/ 0 h 6858000"/>
              <a:gd name="connsiteX2" fmla="*/ 6763907 w 6763907"/>
              <a:gd name="connsiteY2" fmla="*/ 6858000 h 6858000"/>
              <a:gd name="connsiteX3" fmla="*/ 0 w 6763907"/>
              <a:gd name="connsiteY3" fmla="*/ 6858000 h 6858000"/>
              <a:gd name="connsiteX4" fmla="*/ 154196 w 6763907"/>
              <a:gd name="connsiteY4" fmla="*/ 6697120 h 6858000"/>
              <a:gd name="connsiteX5" fmla="*/ 1423557 w 6763907"/>
              <a:gd name="connsiteY5" fmla="*/ 3429000 h 6858000"/>
              <a:gd name="connsiteX6" fmla="*/ 154196 w 6763907"/>
              <a:gd name="connsiteY6" fmla="*/ 160880 h 6858000"/>
              <a:gd name="connsiteX0" fmla="*/ 1 w 7533058"/>
              <a:gd name="connsiteY0" fmla="*/ 0 h 6858000"/>
              <a:gd name="connsiteX1" fmla="*/ 7533058 w 7533058"/>
              <a:gd name="connsiteY1" fmla="*/ 0 h 6858000"/>
              <a:gd name="connsiteX2" fmla="*/ 6763907 w 7533058"/>
              <a:gd name="connsiteY2" fmla="*/ 6858000 h 6858000"/>
              <a:gd name="connsiteX3" fmla="*/ 0 w 7533058"/>
              <a:gd name="connsiteY3" fmla="*/ 6858000 h 6858000"/>
              <a:gd name="connsiteX4" fmla="*/ 154196 w 7533058"/>
              <a:gd name="connsiteY4" fmla="*/ 6697120 h 6858000"/>
              <a:gd name="connsiteX5" fmla="*/ 1423557 w 7533058"/>
              <a:gd name="connsiteY5" fmla="*/ 3429000 h 6858000"/>
              <a:gd name="connsiteX6" fmla="*/ 154196 w 7533058"/>
              <a:gd name="connsiteY6" fmla="*/ 160880 h 6858000"/>
              <a:gd name="connsiteX7" fmla="*/ 1 w 7533058"/>
              <a:gd name="connsiteY7" fmla="*/ 0 h 6858000"/>
              <a:gd name="connsiteX0" fmla="*/ 1 w 7533058"/>
              <a:gd name="connsiteY0" fmla="*/ 0 h 6858000"/>
              <a:gd name="connsiteX1" fmla="*/ 7533058 w 7533058"/>
              <a:gd name="connsiteY1" fmla="*/ 0 h 6858000"/>
              <a:gd name="connsiteX2" fmla="*/ 7533058 w 7533058"/>
              <a:gd name="connsiteY2" fmla="*/ 6847840 h 6858000"/>
              <a:gd name="connsiteX3" fmla="*/ 0 w 7533058"/>
              <a:gd name="connsiteY3" fmla="*/ 6858000 h 6858000"/>
              <a:gd name="connsiteX4" fmla="*/ 154196 w 7533058"/>
              <a:gd name="connsiteY4" fmla="*/ 6697120 h 6858000"/>
              <a:gd name="connsiteX5" fmla="*/ 1423557 w 7533058"/>
              <a:gd name="connsiteY5" fmla="*/ 3429000 h 6858000"/>
              <a:gd name="connsiteX6" fmla="*/ 154196 w 7533058"/>
              <a:gd name="connsiteY6" fmla="*/ 160880 h 6858000"/>
              <a:gd name="connsiteX7" fmla="*/ 1 w 753305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3058" h="6858000">
                <a:moveTo>
                  <a:pt x="1" y="0"/>
                </a:moveTo>
                <a:lnTo>
                  <a:pt x="7533058" y="0"/>
                </a:lnTo>
                <a:lnTo>
                  <a:pt x="7533058" y="6847840"/>
                </a:lnTo>
                <a:lnTo>
                  <a:pt x="0" y="6858000"/>
                </a:lnTo>
                <a:lnTo>
                  <a:pt x="154196" y="6697120"/>
                </a:lnTo>
                <a:cubicBezTo>
                  <a:pt x="942872" y="5833950"/>
                  <a:pt x="1423557" y="4687315"/>
                  <a:pt x="1423557" y="3429000"/>
                </a:cubicBezTo>
                <a:cubicBezTo>
                  <a:pt x="1423557" y="2170685"/>
                  <a:pt x="942872" y="1024050"/>
                  <a:pt x="154196" y="160880"/>
                </a:cubicBezTo>
                <a:lnTo>
                  <a:pt x="1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lnSpc>
                <a:spcPct val="100000"/>
              </a:lnSpc>
              <a:defRPr sz="165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</a:t>
            </a:r>
          </a:p>
          <a:p>
            <a:r>
              <a:rPr lang="en-US" dirty="0"/>
              <a:t>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7168F2-874E-EA4C-AADC-047CEB1977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21D90FC3-75ED-1A4F-828B-9EA3162AC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6" y="1014605"/>
            <a:ext cx="4218370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FBCF48-B499-D747-9507-F739BAABC0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049" y="1441644"/>
            <a:ext cx="4231043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A5D64A0-7FBF-7343-92FC-3AC5492F18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542" y="2128303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2CB9710-D675-7542-A496-9DBBF67BA7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1542" y="2498190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6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B51A894-494D-5548-ACD8-3604B3349B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11597" y="-42263"/>
            <a:ext cx="8407404" cy="6967995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lnSpc>
                <a:spcPct val="100000"/>
              </a:lnSpc>
              <a:defRPr sz="165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</a:t>
            </a:r>
          </a:p>
          <a:p>
            <a:r>
              <a:rPr lang="en-US" dirty="0"/>
              <a:t>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7168F2-874E-EA4C-AADC-047CEB1977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13D4FE20-13DC-5845-8023-AB01E1C1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6" y="1014605"/>
            <a:ext cx="4218370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DDB4A9A-8848-694E-A26A-CA43C7806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049" y="1441644"/>
            <a:ext cx="3538833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4FC0240-2363-9649-BCF4-7DB3ECB04C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542" y="2128303"/>
            <a:ext cx="3567662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B6D490-1A80-B344-9E7B-BDB1B6CF08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1542" y="2498190"/>
            <a:ext cx="3567662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8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EADFB-A9D4-3D48-8D38-8830CD54023B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45C469C-96C9-3441-BF22-0C5546457AAC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1EA1040-D406-DC41-A7C8-BDE5A7DF06E8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54DFEDD-EEE8-FA4B-ABB3-058DFE565F91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258B4A0-AEAD-8F4E-836C-D65042ACF235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961E9F-C02C-AB47-98C8-3F047FA048E0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14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9" r:id="rId2"/>
    <p:sldLayoutId id="2147483666" r:id="rId3"/>
    <p:sldLayoutId id="2147483667" r:id="rId4"/>
    <p:sldLayoutId id="2147483680" r:id="rId5"/>
    <p:sldLayoutId id="2147483705" r:id="rId6"/>
    <p:sldLayoutId id="2147483649" r:id="rId7"/>
    <p:sldLayoutId id="2147483661" r:id="rId8"/>
    <p:sldLayoutId id="2147483678" r:id="rId9"/>
    <p:sldLayoutId id="2147483655" r:id="rId10"/>
    <p:sldLayoutId id="2147483675" r:id="rId11"/>
    <p:sldLayoutId id="2147483679" r:id="rId12"/>
    <p:sldLayoutId id="2147483693" r:id="rId13"/>
    <p:sldLayoutId id="2147483695" r:id="rId14"/>
    <p:sldLayoutId id="2147483708" r:id="rId15"/>
    <p:sldLayoutId id="2147483709" r:id="rId16"/>
    <p:sldLayoutId id="2147483696" r:id="rId17"/>
    <p:sldLayoutId id="2147483697" r:id="rId18"/>
    <p:sldLayoutId id="2147483698" r:id="rId19"/>
    <p:sldLayoutId id="2147483654" r:id="rId20"/>
    <p:sldLayoutId id="2147483672" r:id="rId21"/>
    <p:sldLayoutId id="2147483706" r:id="rId22"/>
    <p:sldLayoutId id="2147483707" r:id="rId23"/>
    <p:sldLayoutId id="214748371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besafe@englandnetball.co.uk" TargetMode="External"/><Relationship Id="rId2" Type="http://schemas.openxmlformats.org/officeDocument/2006/relationships/hyperlink" Target="mailto:katie@gmmoving.co.uk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tballher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le.Colebourne@englandnetball.co.uk" TargetMode="External"/><Relationship Id="rId2" Type="http://schemas.openxmlformats.org/officeDocument/2006/relationships/hyperlink" Target="mailto:Abbey.Barry@englandnetball.co.uk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65EF2E-4FF1-6275-DE51-BC88F7606A92}"/>
              </a:ext>
            </a:extLst>
          </p:cNvPr>
          <p:cNvSpPr txBox="1"/>
          <p:nvPr/>
        </p:nvSpPr>
        <p:spPr>
          <a:xfrm>
            <a:off x="3741080" y="4051158"/>
            <a:ext cx="470983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GB" dirty="0">
              <a:latin typeface="Gotham Rounded Book"/>
            </a:endParaRPr>
          </a:p>
          <a:p>
            <a:endParaRPr lang="en-GB" dirty="0">
              <a:solidFill>
                <a:srgbClr val="000000"/>
              </a:solidFill>
              <a:effectLst/>
              <a:latin typeface="Gotham Rounded Book" pitchFamily="2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3D1979A-5375-48DC-36C5-EEAB0B3DD866}"/>
              </a:ext>
            </a:extLst>
          </p:cNvPr>
          <p:cNvSpPr txBox="1">
            <a:spLocks/>
          </p:cNvSpPr>
          <p:nvPr/>
        </p:nvSpPr>
        <p:spPr>
          <a:xfrm>
            <a:off x="3077651" y="1405188"/>
            <a:ext cx="5851968" cy="3163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lang="en-US" sz="2400" kern="1200" dirty="0">
                <a:solidFill>
                  <a:schemeClr val="bg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Gotham Rounded Medium"/>
              </a:rPr>
              <a:t>Greater Manchester</a:t>
            </a:r>
          </a:p>
          <a:p>
            <a:r>
              <a:rPr lang="en-US" sz="3600" b="1" dirty="0">
                <a:solidFill>
                  <a:schemeClr val="tx1"/>
                </a:solidFill>
                <a:latin typeface="Gotham Rounded Medium"/>
              </a:rPr>
              <a:t>AGM</a:t>
            </a: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  <a:latin typeface="Gotham Rounded Medium"/>
              </a:rPr>
              <a:t>October 2024</a:t>
            </a:r>
            <a:endParaRPr lang="en-US" dirty="0">
              <a:solidFill>
                <a:schemeClr val="tx1"/>
              </a:solidFill>
              <a:latin typeface="Gotham Rounded Medium"/>
            </a:endParaRPr>
          </a:p>
          <a:p>
            <a:endParaRPr lang="en-US" sz="3600" dirty="0">
              <a:solidFill>
                <a:schemeClr val="tx1"/>
              </a:solidFill>
              <a:latin typeface="Gotham Rounded Medium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Gotham Rounded Medium"/>
              </a:rPr>
              <a:t>NDO – Abbey Barry</a:t>
            </a:r>
          </a:p>
          <a:p>
            <a:r>
              <a:rPr lang="en-US" sz="2800" b="1" dirty="0">
                <a:solidFill>
                  <a:schemeClr val="tx1"/>
                </a:solidFill>
                <a:latin typeface="Gotham Rounded Medium"/>
              </a:rPr>
              <a:t>NDCC – Danielle Colebourne</a:t>
            </a:r>
            <a:endParaRPr lang="en-GB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0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Safeguarding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Ensure safeguarding / welfare contact information is always visible to club members. Website / Facebook bio etc.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Ensure safeguarding / welfare information is sent to members should there be any change in personnel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Safeguarding newsletter for safeguarding committee member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Katie Thompson – Greater Manchester Moving </a:t>
            </a:r>
          </a:p>
          <a:p>
            <a:r>
              <a:rPr lang="en-US" sz="2800" dirty="0"/>
              <a:t>      Sport Welfare Officer: </a:t>
            </a:r>
            <a:r>
              <a:rPr lang="en-US" sz="2800" dirty="0">
                <a:hlinkClick r:id="rId2"/>
              </a:rPr>
              <a:t>katie@gmmoving.co.uk</a:t>
            </a:r>
            <a:r>
              <a:rPr lang="en-US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LADO (Local Authority Designated Officer)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England Netball: </a:t>
            </a:r>
            <a:r>
              <a:rPr lang="en-US" sz="2800" dirty="0">
                <a:hlinkClick r:id="rId3"/>
              </a:rPr>
              <a:t>besafe@englandnetball.co.uk</a:t>
            </a:r>
            <a:r>
              <a:rPr lang="en-US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515ED04-B185-760A-BAE3-F25DD0831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2808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C9BFB-D6C9-816D-CF27-5D984D7D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C385EB6-E9A4-8F07-2607-BA5A4F6782EB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Courses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7D03842-6655-6554-2E88-E30C481A5F30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New rules sessions available on the England Netball YouTube page.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 huge demand for all courses; reminder to fill out the Expression of Interest 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Next Walking Netball Host Course is next weekend (19</a:t>
            </a:r>
            <a:r>
              <a:rPr lang="en-GB" sz="2800" baseline="30000" dirty="0"/>
              <a:t>th</a:t>
            </a:r>
            <a:r>
              <a:rPr lang="en-GB" sz="2800" dirty="0"/>
              <a:t>) in Lancashire.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The next WNHC for Greater Manchester is on 15</a:t>
            </a:r>
            <a:r>
              <a:rPr lang="en-GB" sz="2800" baseline="30000" dirty="0"/>
              <a:t>th</a:t>
            </a:r>
            <a:r>
              <a:rPr lang="en-GB" sz="2800" dirty="0"/>
              <a:t> March in </a:t>
            </a:r>
          </a:p>
          <a:p>
            <a:r>
              <a:rPr lang="en-GB" sz="2800" dirty="0"/>
              <a:t>       Salford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4EFA327E-90B7-BD60-BD4B-1A23187A1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6909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B699B4-93F3-36F1-ABAB-5B9877B82FBA}"/>
              </a:ext>
            </a:extLst>
          </p:cNvPr>
          <p:cNvSpPr txBox="1"/>
          <p:nvPr/>
        </p:nvSpPr>
        <p:spPr>
          <a:xfrm>
            <a:off x="3294529" y="2228671"/>
            <a:ext cx="536537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rgbClr val="000000"/>
                </a:solidFill>
                <a:latin typeface="Gotham Rounded Book" pitchFamily="2" charset="0"/>
              </a:rPr>
              <a:t> What</a:t>
            </a:r>
          </a:p>
          <a:p>
            <a:pPr algn="ctr"/>
            <a:endParaRPr lang="en-GB" sz="2600" dirty="0">
              <a:solidFill>
                <a:srgbClr val="000000"/>
              </a:solidFill>
              <a:latin typeface="Gotham Rounded Book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latin typeface="Gotham Rounded Book"/>
                <a:cs typeface="Arial"/>
              </a:rPr>
              <a:t>Changing the system so women and girls can turn up as their authentic selves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>
              <a:latin typeface="Gotham Rounded Book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latin typeface="Gotham Rounded Book"/>
                <a:cs typeface="Arial"/>
                <a:hlinkClick r:id="rId3"/>
              </a:rPr>
              <a:t>www.netballher.co.uk</a:t>
            </a:r>
            <a:r>
              <a:rPr lang="en-US" sz="2600" dirty="0">
                <a:latin typeface="Gotham Rounded Book"/>
                <a:cs typeface="Arial"/>
              </a:rPr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600" dirty="0">
              <a:solidFill>
                <a:srgbClr val="000000"/>
              </a:solidFill>
              <a:effectLst/>
              <a:latin typeface="Gotham Rounded Book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65D794-84A6-BBA4-D36D-A0006CEA5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40" y="1888874"/>
            <a:ext cx="1313595" cy="337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C79C4A-8B9C-1C75-8FAE-C971A37C8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3916544"/>
            <a:ext cx="4541520" cy="274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4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83287F-4102-78CD-7578-0D09B78C93A4}"/>
              </a:ext>
            </a:extLst>
          </p:cNvPr>
          <p:cNvSpPr/>
          <p:nvPr/>
        </p:nvSpPr>
        <p:spPr>
          <a:xfrm>
            <a:off x="347310" y="834019"/>
            <a:ext cx="3667007" cy="1786791"/>
          </a:xfrm>
          <a:prstGeom prst="roundRect">
            <a:avLst/>
          </a:prstGeom>
          <a:solidFill>
            <a:srgbClr val="FB5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0704">
              <a:spcAft>
                <a:spcPts val="600"/>
              </a:spcAft>
            </a:pPr>
            <a:r>
              <a:rPr lang="en-GB" sz="2088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Kit</a:t>
            </a:r>
          </a:p>
          <a:p>
            <a:pPr algn="ctr" defTabSz="1060704">
              <a:spcAft>
                <a:spcPts val="600"/>
              </a:spcAft>
            </a:pPr>
            <a:r>
              <a:rPr lang="en-GB" sz="2088" kern="1200" dirty="0">
                <a:solidFill>
                  <a:schemeClr val="lt1"/>
                </a:solidFill>
                <a:latin typeface="Gotham Rounded Book" pitchFamily="2" charset="0"/>
                <a:ea typeface="+mn-ea"/>
                <a:cs typeface="+mn-cs"/>
              </a:rPr>
              <a:t>Many netballers love the dress, but many do not and some don’t play because of it.</a:t>
            </a:r>
            <a:endParaRPr lang="en-GB" sz="1800" dirty="0">
              <a:latin typeface="Gotham Rounded Book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0BB83E-FA42-AEEB-AB13-68C9D06B01E0}"/>
              </a:ext>
            </a:extLst>
          </p:cNvPr>
          <p:cNvSpPr/>
          <p:nvPr/>
        </p:nvSpPr>
        <p:spPr>
          <a:xfrm>
            <a:off x="7952193" y="640492"/>
            <a:ext cx="3667007" cy="1786791"/>
          </a:xfrm>
          <a:prstGeom prst="roundRect">
            <a:avLst/>
          </a:prstGeom>
          <a:solidFill>
            <a:srgbClr val="FB5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0704">
              <a:spcAft>
                <a:spcPts val="600"/>
              </a:spcAft>
            </a:pPr>
            <a:r>
              <a:rPr lang="en-GB" sz="2088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Toilets &amp; Access to Period Products</a:t>
            </a:r>
          </a:p>
          <a:p>
            <a:pPr algn="ctr" defTabSz="1060704">
              <a:spcAft>
                <a:spcPts val="600"/>
              </a:spcAft>
            </a:pPr>
            <a:r>
              <a:rPr lang="en-GB" sz="2088" kern="1200" dirty="0">
                <a:solidFill>
                  <a:schemeClr val="lt1"/>
                </a:solidFill>
                <a:latin typeface="Gotham Rounded Medium" pitchFamily="2" charset="77"/>
                <a:ea typeface="+mn-ea"/>
                <a:cs typeface="+mn-cs"/>
              </a:rPr>
              <a:t>88% </a:t>
            </a:r>
            <a:r>
              <a:rPr lang="en-GB" sz="2088" kern="1200" dirty="0">
                <a:solidFill>
                  <a:schemeClr val="lt1"/>
                </a:solidFill>
                <a:latin typeface="Gotham Rounded Book" pitchFamily="2" charset="0"/>
                <a:ea typeface="+mn-ea"/>
                <a:cs typeface="+mn-cs"/>
              </a:rPr>
              <a:t>of women are caught short across the life stages.</a:t>
            </a:r>
          </a:p>
          <a:p>
            <a:pPr algn="ctr">
              <a:spcAft>
                <a:spcPts val="600"/>
              </a:spcAft>
            </a:pPr>
            <a:endParaRPr lang="en-GB" sz="1800" dirty="0">
              <a:latin typeface="Gotham Rounded Book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8779FB-E5F8-F4B6-79A1-D18E95D45A58}"/>
              </a:ext>
            </a:extLst>
          </p:cNvPr>
          <p:cNvSpPr/>
          <p:nvPr/>
        </p:nvSpPr>
        <p:spPr>
          <a:xfrm>
            <a:off x="4133819" y="2179718"/>
            <a:ext cx="3667007" cy="1305057"/>
          </a:xfrm>
          <a:prstGeom prst="roundRect">
            <a:avLst/>
          </a:prstGeom>
          <a:solidFill>
            <a:srgbClr val="FB5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0704">
              <a:spcAft>
                <a:spcPts val="600"/>
              </a:spcAft>
            </a:pPr>
            <a:r>
              <a:rPr lang="en-GB" sz="2088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Injury</a:t>
            </a:r>
          </a:p>
          <a:p>
            <a:pPr algn="ctr" defTabSz="1060704">
              <a:spcAft>
                <a:spcPts val="600"/>
              </a:spcAft>
            </a:pPr>
            <a:r>
              <a:rPr lang="en-GB" sz="2088" kern="1200" dirty="0">
                <a:solidFill>
                  <a:schemeClr val="lt1"/>
                </a:solidFill>
                <a:latin typeface="Gotham Rounded Book" pitchFamily="2" charset="0"/>
                <a:ea typeface="+mn-ea"/>
                <a:cs typeface="+mn-cs"/>
              </a:rPr>
              <a:t>Women are 8 times more likely to suffer an ACL injury</a:t>
            </a:r>
          </a:p>
          <a:p>
            <a:pPr algn="ctr">
              <a:spcAft>
                <a:spcPts val="600"/>
              </a:spcAft>
            </a:pPr>
            <a:endParaRPr lang="en-GB" sz="1800" dirty="0">
              <a:latin typeface="Gotham Rounded Book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82AB85-4D03-47A1-0D15-DD5C8B6D4980}"/>
              </a:ext>
            </a:extLst>
          </p:cNvPr>
          <p:cNvSpPr/>
          <p:nvPr/>
        </p:nvSpPr>
        <p:spPr>
          <a:xfrm>
            <a:off x="5478385" y="3557589"/>
            <a:ext cx="6675932" cy="2742727"/>
          </a:xfrm>
          <a:prstGeom prst="roundRect">
            <a:avLst/>
          </a:prstGeom>
          <a:solidFill>
            <a:srgbClr val="FB5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0704">
              <a:spcAft>
                <a:spcPts val="600"/>
              </a:spcAft>
            </a:pPr>
            <a:r>
              <a:rPr lang="en-GB" sz="2088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Bras</a:t>
            </a:r>
          </a:p>
          <a:p>
            <a:pPr algn="ctr" defTabSz="1060704">
              <a:spcAft>
                <a:spcPts val="600"/>
              </a:spcAft>
            </a:pPr>
            <a:r>
              <a:rPr lang="en-GB" sz="2088" kern="1200" dirty="0">
                <a:solidFill>
                  <a:schemeClr val="lt1"/>
                </a:solidFill>
                <a:latin typeface="Gotham Rounded Book" pitchFamily="2" charset="0"/>
                <a:ea typeface="+mn-ea"/>
                <a:cs typeface="+mn-cs"/>
              </a:rPr>
              <a:t>Having a well-fitting sports bra is essential, Vitality Rose, Eleanor Cardwell has been active on social media talking about sports bras and their importance</a:t>
            </a:r>
          </a:p>
          <a:p>
            <a:pPr algn="ctr" defTabSz="1060704">
              <a:spcAft>
                <a:spcPts val="600"/>
              </a:spcAft>
            </a:pPr>
            <a:endParaRPr lang="en-GB" sz="2088" dirty="0">
              <a:latin typeface="Gotham Rounded Book" pitchFamily="2" charset="0"/>
            </a:endParaRPr>
          </a:p>
          <a:p>
            <a:pPr algn="ctr" defTabSz="1060704">
              <a:spcAft>
                <a:spcPts val="600"/>
              </a:spcAft>
            </a:pPr>
            <a:r>
              <a:rPr lang="en-GB" sz="2088" dirty="0">
                <a:latin typeface="Gotham Rounded Book" pitchFamily="2" charset="0"/>
              </a:rPr>
              <a:t>For 81% of teens breast issues are a barrier to do exercise</a:t>
            </a:r>
          </a:p>
          <a:p>
            <a:pPr algn="ctr" defTabSz="1060704">
              <a:spcAft>
                <a:spcPts val="600"/>
              </a:spcAft>
            </a:pPr>
            <a:r>
              <a:rPr lang="en-GB" sz="2088" dirty="0">
                <a:latin typeface="Gotham Rounded Book" pitchFamily="2" charset="0"/>
              </a:rPr>
              <a:t>44% of women don’t wear a sports bra during exercise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C4FCF5-99F4-0513-DE5B-F2BD2D432961}"/>
              </a:ext>
            </a:extLst>
          </p:cNvPr>
          <p:cNvSpPr/>
          <p:nvPr/>
        </p:nvSpPr>
        <p:spPr>
          <a:xfrm>
            <a:off x="697283" y="4002005"/>
            <a:ext cx="3667007" cy="2204292"/>
          </a:xfrm>
          <a:prstGeom prst="roundRect">
            <a:avLst/>
          </a:prstGeom>
          <a:solidFill>
            <a:srgbClr val="FB5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0704">
              <a:spcAft>
                <a:spcPts val="600"/>
              </a:spcAft>
            </a:pPr>
            <a:r>
              <a:rPr lang="en-GB" sz="2088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Education</a:t>
            </a:r>
          </a:p>
          <a:p>
            <a:pPr algn="ctr" defTabSz="1060704">
              <a:spcAft>
                <a:spcPts val="600"/>
              </a:spcAft>
            </a:pPr>
            <a:r>
              <a:rPr lang="en-GB" sz="2088" kern="1200" dirty="0">
                <a:solidFill>
                  <a:schemeClr val="lt1"/>
                </a:solidFill>
                <a:latin typeface="Gotham Rounded Medium" pitchFamily="2" charset="77"/>
                <a:ea typeface="+mn-ea"/>
                <a:cs typeface="+mn-cs"/>
              </a:rPr>
              <a:t>38% </a:t>
            </a:r>
            <a:r>
              <a:rPr lang="en-GB" sz="2088" kern="1200" dirty="0">
                <a:solidFill>
                  <a:schemeClr val="lt1"/>
                </a:solidFill>
                <a:latin typeface="Gotham Rounded Book" pitchFamily="2" charset="0"/>
                <a:ea typeface="+mn-ea"/>
                <a:cs typeface="+mn-cs"/>
              </a:rPr>
              <a:t>of netball coaches want to learn more about how to support women and girls more effectively at every life stage.</a:t>
            </a:r>
          </a:p>
          <a:p>
            <a:pPr algn="ctr">
              <a:spcAft>
                <a:spcPts val="600"/>
              </a:spcAft>
            </a:pPr>
            <a:endParaRPr lang="en-GB" sz="1800" dirty="0">
              <a:latin typeface="Gotham Rounded Book" pitchFamily="2" charset="0"/>
            </a:endParaRPr>
          </a:p>
        </p:txBody>
      </p:sp>
      <p:pic>
        <p:nvPicPr>
          <p:cNvPr id="11" name="Picture 2" descr="Sports bra - Free fashion icons">
            <a:extLst>
              <a:ext uri="{FF2B5EF4-FFF2-40B4-BE49-F238E27FC236}">
                <a16:creationId xmlns:a16="http://schemas.microsoft.com/office/drawing/2014/main" id="{3EF2ACA4-2D92-EB62-A27F-1C8A2B09D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251" y="3045123"/>
            <a:ext cx="1024932" cy="102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ess - Free fashion icons">
            <a:extLst>
              <a:ext uri="{FF2B5EF4-FFF2-40B4-BE49-F238E27FC236}">
                <a16:creationId xmlns:a16="http://schemas.microsoft.com/office/drawing/2014/main" id="{A57EE58F-32C9-A0F5-055B-37941FC7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49" y="413192"/>
            <a:ext cx="1215851" cy="121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A508C1-C30E-0F05-7F96-9F047D655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330" y="402879"/>
            <a:ext cx="823965" cy="823965"/>
          </a:xfrm>
          <a:prstGeom prst="rect">
            <a:avLst/>
          </a:prstGeom>
        </p:spPr>
      </p:pic>
      <p:pic>
        <p:nvPicPr>
          <p:cNvPr id="1040" name="Picture 16" descr="Injury Icon - Free PNG &amp; SVG 191712 - Noun Project">
            <a:extLst>
              <a:ext uri="{FF2B5EF4-FFF2-40B4-BE49-F238E27FC236}">
                <a16:creationId xmlns:a16="http://schemas.microsoft.com/office/drawing/2014/main" id="{6AE76FF2-353D-F679-D8B8-1703AB899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961" y="1433101"/>
            <a:ext cx="1076531" cy="10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 descr="Open book outline">
            <a:extLst>
              <a:ext uri="{FF2B5EF4-FFF2-40B4-BE49-F238E27FC236}">
                <a16:creationId xmlns:a16="http://schemas.microsoft.com/office/drawing/2014/main" id="{E72AEF25-10B2-FB08-3582-233328CD4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70260" y="3466246"/>
            <a:ext cx="1207617" cy="12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85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C09F4F-48D7-1399-B41D-C31CBD53353B}"/>
              </a:ext>
            </a:extLst>
          </p:cNvPr>
          <p:cNvSpPr/>
          <p:nvPr/>
        </p:nvSpPr>
        <p:spPr>
          <a:xfrm>
            <a:off x="1792705" y="2803358"/>
            <a:ext cx="8807116" cy="130816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BDE4728-9502-B9A3-AF51-4018B08FD1CC}"/>
              </a:ext>
            </a:extLst>
          </p:cNvPr>
          <p:cNvSpPr txBox="1">
            <a:spLocks/>
          </p:cNvSpPr>
          <p:nvPr/>
        </p:nvSpPr>
        <p:spPr>
          <a:xfrm>
            <a:off x="1928577" y="2525540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Abbey.Barry@englandnetball.co.uk</a:t>
            </a:r>
            <a:r>
              <a:rPr lang="en-GB" sz="3200" dirty="0">
                <a:solidFill>
                  <a:schemeClr val="bg1"/>
                </a:solidFill>
              </a:rPr>
              <a:t> (NDO)</a:t>
            </a:r>
          </a:p>
          <a:p>
            <a:r>
              <a:rPr lang="en-GB" sz="3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Danielle.Colebourne@englandnetball.co.uk</a:t>
            </a:r>
            <a:r>
              <a:rPr lang="en-GB" sz="3200" dirty="0">
                <a:solidFill>
                  <a:schemeClr val="bg1"/>
                </a:solidFill>
              </a:rPr>
              <a:t> (NDCC)  </a:t>
            </a:r>
          </a:p>
          <a:p>
            <a:endParaRPr lang="en-GB" sz="4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17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5F8219-BB47-C18E-49F4-798741451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4059" cy="692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57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Membership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23/24 season: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Biggest growth is within u18s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are 90% of the way to already achieving 23/24 figures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are ahead of where we were this time last year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4B1123F-F6F7-BD9F-4BEC-B6D251B4B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929" y="3755150"/>
            <a:ext cx="8011886" cy="29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757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Back to Netball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Sessions in Oldham, Tameside, Bolton, Manchester, Salford, Rochdale, Trafford, and Wigan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Creation of the Back to Netball League (Oldham)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Back to Netball tournaments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Partnerships with Dominoes NC, Denton NC, Wythenshawe Ravens NC, </a:t>
            </a:r>
            <a:r>
              <a:rPr lang="en-US" sz="2800" dirty="0" err="1"/>
              <a:t>BeActive</a:t>
            </a:r>
            <a:r>
              <a:rPr lang="en-US" sz="2800" dirty="0"/>
              <a:t> Urmston, </a:t>
            </a:r>
            <a:r>
              <a:rPr lang="en-US" sz="2800" dirty="0" err="1"/>
              <a:t>BeWell</a:t>
            </a:r>
            <a:r>
              <a:rPr lang="en-US" sz="2800" dirty="0"/>
              <a:t> Wigan, University of Bolton,</a:t>
            </a:r>
          </a:p>
          <a:p>
            <a:r>
              <a:rPr lang="en-US" sz="2800" dirty="0"/>
              <a:t>      and Active Ladies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Successful mentoring of new L2 coaches to deliver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B2Ners using INTO Officiating to gain confidence with the </a:t>
            </a:r>
          </a:p>
          <a:p>
            <a:r>
              <a:rPr lang="en-US" sz="2800" dirty="0"/>
              <a:t>      rules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515ED04-B185-760A-BAE3-F25DD083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9056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Walking Netball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Walking Netball in every borough of Greater Manchester at some point this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Walking Netball League in partnership with </a:t>
            </a:r>
            <a:r>
              <a:rPr lang="en-US" sz="2800" dirty="0" err="1"/>
              <a:t>BeWell</a:t>
            </a:r>
            <a:r>
              <a:rPr lang="en-US" sz="2800" dirty="0"/>
              <a:t> Wigan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NW Walking Netball Tournament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Walking Netball Friendlies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Partnerships with Age UK, </a:t>
            </a:r>
            <a:r>
              <a:rPr lang="en-US" sz="2800" dirty="0" err="1"/>
              <a:t>BeActive</a:t>
            </a:r>
            <a:r>
              <a:rPr lang="en-US" sz="2800" dirty="0"/>
              <a:t> Urmston, </a:t>
            </a:r>
          </a:p>
          <a:p>
            <a:r>
              <a:rPr lang="en-US" sz="2800" dirty="0"/>
              <a:t>      Sale Sports Club, </a:t>
            </a:r>
            <a:r>
              <a:rPr lang="en-US" sz="2800" dirty="0" err="1"/>
              <a:t>BeWell</a:t>
            </a:r>
            <a:r>
              <a:rPr lang="en-US" sz="2800" dirty="0"/>
              <a:t>, Wigan, Life Leisure, Heywood </a:t>
            </a:r>
          </a:p>
          <a:p>
            <a:r>
              <a:rPr lang="en-US" sz="2800" dirty="0"/>
              <a:t>      </a:t>
            </a:r>
            <a:r>
              <a:rPr lang="en-US" sz="2800"/>
              <a:t>Sports Centre and </a:t>
            </a:r>
            <a:r>
              <a:rPr lang="en-US" sz="2800" dirty="0"/>
              <a:t>individuals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515ED04-B185-760A-BAE3-F25DD083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5699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Bee Netball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Three clubs delivering bee netball</a:t>
            </a:r>
          </a:p>
          <a:p>
            <a:r>
              <a:rPr lang="en-US" sz="2800" dirty="0"/>
              <a:t>	Denton Netball Club</a:t>
            </a:r>
          </a:p>
          <a:p>
            <a:r>
              <a:rPr lang="en-US" sz="2800" dirty="0"/>
              <a:t>	Tyldesley Netball Club</a:t>
            </a:r>
          </a:p>
          <a:p>
            <a:r>
              <a:rPr lang="en-US" sz="2800" dirty="0"/>
              <a:t>	Diamonds Netball Club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Launching Bee Netball in schools in partnership with Youth</a:t>
            </a:r>
          </a:p>
          <a:p>
            <a:r>
              <a:rPr lang="en-US" sz="2800" dirty="0"/>
              <a:t>      Sport Trust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Wythenshawe Games delivery</a:t>
            </a:r>
          </a:p>
          <a:p>
            <a:endParaRPr lang="en-US" sz="2800" dirty="0"/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515ED04-B185-760A-BAE3-F25DD083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0140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Para Netball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Manchester Thunder sessions (2x monthly)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Weekly session in Prestwich with specialist school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GM ParaNetball festival, Wythenshawe Games and Better Things </a:t>
            </a:r>
          </a:p>
          <a:p>
            <a:r>
              <a:rPr lang="en-US" sz="2800" dirty="0"/>
              <a:t>      Delivery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 the process of securing funding to deliver para netball in </a:t>
            </a:r>
          </a:p>
          <a:p>
            <a:r>
              <a:rPr lang="en-US" sz="2800" dirty="0"/>
              <a:t>      every borough across Greater Manchester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515ED04-B185-760A-BAE3-F25DD083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8995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Netball Projects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UniteHER</a:t>
            </a:r>
            <a:r>
              <a:rPr lang="en-US" sz="2800" dirty="0"/>
              <a:t> annual event (Greater Manchester Violence Reduction Unit)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HMP &amp; YOI Styal weekly netball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City of Sanctuary weekly walking netball sessions saw BBC coverage on International Women’s 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Mental Health netball delivery at the Edenfield Centre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515ED04-B185-760A-BAE3-F25DD083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502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/>
              <a:t>ENgage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Club Finder</a:t>
            </a:r>
          </a:p>
          <a:p>
            <a:r>
              <a:rPr lang="en-US" sz="2800" dirty="0"/>
              <a:t>Lots of clubs are not appearing. Go into the club account and edit.</a:t>
            </a:r>
          </a:p>
          <a:p>
            <a:r>
              <a:rPr lang="en-US" sz="2800" dirty="0"/>
              <a:t>-  Club contact and roles</a:t>
            </a:r>
          </a:p>
          <a:p>
            <a:r>
              <a:rPr lang="en-US" sz="2800" dirty="0"/>
              <a:t>- Training venue</a:t>
            </a:r>
          </a:p>
          <a:p>
            <a:r>
              <a:rPr lang="en-US" sz="2800" dirty="0"/>
              <a:t>- Actively recruiting / age groups</a:t>
            </a:r>
          </a:p>
          <a:p>
            <a:r>
              <a:rPr lang="en-US" sz="2800" dirty="0"/>
              <a:t>- Training / match / days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515ED04-B185-760A-BAE3-F25DD083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5510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 Presentation template-Draft One" id="{4C13242A-0066-B94C-A14E-C7701DC47BF2}" vid="{D506BEA7-5E88-7746-8D56-D9B5181436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A98FC8AD77B84C9F9BFD10069690FD" ma:contentTypeVersion="16" ma:contentTypeDescription="Create a new document." ma:contentTypeScope="" ma:versionID="6643582b35378b911b993bb6d862b55a">
  <xsd:schema xmlns:xsd="http://www.w3.org/2001/XMLSchema" xmlns:xs="http://www.w3.org/2001/XMLSchema" xmlns:p="http://schemas.microsoft.com/office/2006/metadata/properties" xmlns:ns2="461974a4-7404-42f3-89b5-7abd225958db" xmlns:ns3="a5df5218-fee8-448e-8e44-768847acc5f8" targetNamespace="http://schemas.microsoft.com/office/2006/metadata/properties" ma:root="true" ma:fieldsID="94c9a6454be72214ce941e17df60d82f" ns2:_="" ns3:_="">
    <xsd:import namespace="461974a4-7404-42f3-89b5-7abd225958db"/>
    <xsd:import namespace="a5df5218-fee8-448e-8e44-768847acc5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1974a4-7404-42f3-89b5-7abd225958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02335f8-0b6b-4f59-98a4-44f3b5cdfc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5218-fee8-448e-8e44-768847acc5f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de41b4f-52bf-4008-8da3-3f6d04c2775a}" ma:internalName="TaxCatchAll" ma:showField="CatchAllData" ma:web="a5df5218-fee8-448e-8e44-768847acc5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1974a4-7404-42f3-89b5-7abd225958db">
      <Terms xmlns="http://schemas.microsoft.com/office/infopath/2007/PartnerControls"/>
    </lcf76f155ced4ddcb4097134ff3c332f>
    <TaxCatchAll xmlns="a5df5218-fee8-448e-8e44-768847acc5f8" xsi:nil="true"/>
  </documentManagement>
</p:properties>
</file>

<file path=customXml/itemProps1.xml><?xml version="1.0" encoding="utf-8"?>
<ds:datastoreItem xmlns:ds="http://schemas.openxmlformats.org/officeDocument/2006/customXml" ds:itemID="{40DA6D36-ED5A-453E-88D5-AC15959CF1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1974a4-7404-42f3-89b5-7abd225958db"/>
    <ds:schemaRef ds:uri="a5df5218-fee8-448e-8e44-768847acc5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8E489E-14DD-4A5C-BD2E-BB768CD898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8F0AAF-4BF5-48D5-BF42-4CB88198696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e63ab092-b3b7-4283-9808-25e550e0735e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  <ds:schemaRef ds:uri="461974a4-7404-42f3-89b5-7abd225958db"/>
    <ds:schemaRef ds:uri="a5df5218-fee8-448e-8e44-768847acc5f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32756</TotalTime>
  <Words>647</Words>
  <Application>Microsoft Office PowerPoint</Application>
  <PresentationFormat>Widescreen</PresentationFormat>
  <Paragraphs>98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Gotham Rounded Bold</vt:lpstr>
      <vt:lpstr>Gotham Rounded Book</vt:lpstr>
      <vt:lpstr>Gotham Rounded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Sam Longley</cp:lastModifiedBy>
  <cp:revision>238</cp:revision>
  <cp:lastPrinted>2021-10-22T00:21:13Z</cp:lastPrinted>
  <dcterms:created xsi:type="dcterms:W3CDTF">2021-10-12T10:52:41Z</dcterms:created>
  <dcterms:modified xsi:type="dcterms:W3CDTF">2025-11-02T16:12:28Z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0x010100BDA98FC8AD77B84C9F9BFD10069690FD</vt:lpwstr>
  </property>
</Properties>
</file>